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73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811E2-90A1-4BCA-9335-07D33CD16196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1143000"/>
            <a:ext cx="453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1C71A-23FC-4E41-9A4F-EABC51B9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7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0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1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41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11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92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3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smtClean="0"/>
              <a:t>  </a:t>
            </a:r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2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6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                      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93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0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s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1C71A-23FC-4E41-9A4F-EABC51B9D9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6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3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9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5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9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8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24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0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1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2824-E170-4C79-ABB3-2FD1D4C637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E8E3-155F-4ECE-8CFE-6775AE442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5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67" y="2408349"/>
            <a:ext cx="6915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7123" y="448957"/>
            <a:ext cx="731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চতুর্ভুজক্ষেত্রের চিত্রগুলো লক্ষ্য করো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68740" y="1637438"/>
            <a:ext cx="1951630" cy="1683279"/>
            <a:chOff x="668740" y="1473958"/>
            <a:chExt cx="1951630" cy="1683279"/>
          </a:xfrm>
        </p:grpSpPr>
        <p:grpSp>
          <p:nvGrpSpPr>
            <p:cNvPr id="7" name="Group 6"/>
            <p:cNvGrpSpPr/>
            <p:nvPr/>
          </p:nvGrpSpPr>
          <p:grpSpPr>
            <a:xfrm>
              <a:off x="668740" y="1473958"/>
              <a:ext cx="1951630" cy="900752"/>
              <a:chOff x="668740" y="1473958"/>
              <a:chExt cx="1951630" cy="90075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68740" y="1473958"/>
                <a:ext cx="1951630" cy="90075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723333" y="1528550"/>
                <a:ext cx="1856096" cy="8052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723333" y="2634017"/>
              <a:ext cx="1637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আয়তক্ষেত্র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21624" y="1692030"/>
            <a:ext cx="1712790" cy="1970935"/>
            <a:chOff x="4121624" y="1378424"/>
            <a:chExt cx="1712790" cy="1970935"/>
          </a:xfrm>
        </p:grpSpPr>
        <p:grpSp>
          <p:nvGrpSpPr>
            <p:cNvPr id="8" name="Group 7"/>
            <p:cNvGrpSpPr/>
            <p:nvPr/>
          </p:nvGrpSpPr>
          <p:grpSpPr>
            <a:xfrm>
              <a:off x="4121624" y="1378424"/>
              <a:ext cx="1446663" cy="1255593"/>
              <a:chOff x="4121624" y="1378424"/>
              <a:chExt cx="1446663" cy="125559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196686" y="1453485"/>
                <a:ext cx="1296537" cy="1105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121624" y="1378424"/>
                <a:ext cx="1446663" cy="1255593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196686" y="2826139"/>
              <a:ext cx="1637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বর্গক্ষেত্র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03509" y="1637438"/>
            <a:ext cx="2599900" cy="1972691"/>
            <a:chOff x="6393974" y="1337197"/>
            <a:chExt cx="2599900" cy="1972691"/>
          </a:xfrm>
        </p:grpSpPr>
        <p:grpSp>
          <p:nvGrpSpPr>
            <p:cNvPr id="12" name="Group 11"/>
            <p:cNvGrpSpPr/>
            <p:nvPr/>
          </p:nvGrpSpPr>
          <p:grpSpPr>
            <a:xfrm>
              <a:off x="6393974" y="1337197"/>
              <a:ext cx="2599900" cy="1296820"/>
              <a:chOff x="6052781" y="1446093"/>
              <a:chExt cx="3159458" cy="1187924"/>
            </a:xfrm>
          </p:grpSpPr>
          <p:sp>
            <p:nvSpPr>
              <p:cNvPr id="9" name="Parallelogram 8"/>
              <p:cNvSpPr/>
              <p:nvPr/>
            </p:nvSpPr>
            <p:spPr>
              <a:xfrm>
                <a:off x="6127845" y="1525138"/>
                <a:ext cx="2988860" cy="1030404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Parallelogram 9"/>
              <p:cNvSpPr/>
              <p:nvPr/>
            </p:nvSpPr>
            <p:spPr>
              <a:xfrm>
                <a:off x="6052781" y="1446093"/>
                <a:ext cx="3159458" cy="1187924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595533" y="2786668"/>
              <a:ext cx="19206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34725" y="3994186"/>
            <a:ext cx="1881560" cy="2008556"/>
            <a:chOff x="615979" y="4410497"/>
            <a:chExt cx="1881560" cy="2008556"/>
          </a:xfrm>
        </p:grpSpPr>
        <p:grpSp>
          <p:nvGrpSpPr>
            <p:cNvPr id="21" name="Group 20"/>
            <p:cNvGrpSpPr/>
            <p:nvPr/>
          </p:nvGrpSpPr>
          <p:grpSpPr>
            <a:xfrm>
              <a:off x="668740" y="4410497"/>
              <a:ext cx="1828799" cy="1280618"/>
              <a:chOff x="668740" y="4410497"/>
              <a:chExt cx="1828799" cy="1280618"/>
            </a:xfrm>
          </p:grpSpPr>
          <p:sp>
            <p:nvSpPr>
              <p:cNvPr id="13" name="Parallelogram 12"/>
              <p:cNvSpPr/>
              <p:nvPr/>
            </p:nvSpPr>
            <p:spPr>
              <a:xfrm>
                <a:off x="791568" y="4476465"/>
                <a:ext cx="1569493" cy="1146412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Parallelogram 13"/>
              <p:cNvSpPr/>
              <p:nvPr/>
            </p:nvSpPr>
            <p:spPr>
              <a:xfrm>
                <a:off x="668740" y="4410497"/>
                <a:ext cx="1828799" cy="1280618"/>
              </a:xfrm>
              <a:prstGeom prst="parallelogram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15979" y="5895833"/>
              <a:ext cx="16086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রম্বসক্ষেত্র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71130" y="4166642"/>
            <a:ext cx="2624920" cy="1897098"/>
            <a:chOff x="3434686" y="4587921"/>
            <a:chExt cx="2624920" cy="1897098"/>
          </a:xfrm>
        </p:grpSpPr>
        <p:grpSp>
          <p:nvGrpSpPr>
            <p:cNvPr id="20" name="Group 19"/>
            <p:cNvGrpSpPr/>
            <p:nvPr/>
          </p:nvGrpSpPr>
          <p:grpSpPr>
            <a:xfrm>
              <a:off x="3434686" y="4587921"/>
              <a:ext cx="2624920" cy="1307912"/>
              <a:chOff x="3434686" y="4587921"/>
              <a:chExt cx="2624920" cy="1307912"/>
            </a:xfrm>
          </p:grpSpPr>
          <p:sp>
            <p:nvSpPr>
              <p:cNvPr id="16" name="Trapezoid 15"/>
              <p:cNvSpPr/>
              <p:nvPr/>
            </p:nvSpPr>
            <p:spPr>
              <a:xfrm>
                <a:off x="3534770" y="4653887"/>
                <a:ext cx="2402006" cy="1160060"/>
              </a:xfrm>
              <a:prstGeom prst="trapezoid">
                <a:avLst>
                  <a:gd name="adj" fmla="val 3478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Trapezoid 18"/>
              <p:cNvSpPr/>
              <p:nvPr/>
            </p:nvSpPr>
            <p:spPr>
              <a:xfrm>
                <a:off x="3434686" y="4587921"/>
                <a:ext cx="2624920" cy="1307912"/>
              </a:xfrm>
              <a:prstGeom prst="trapezoid">
                <a:avLst>
                  <a:gd name="adj" fmla="val 34783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714021" y="5961799"/>
              <a:ext cx="21203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ট্রাপিজিয়ামক্ষেত্র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65279" y="4010680"/>
            <a:ext cx="2277305" cy="1730452"/>
            <a:chOff x="6595534" y="4508979"/>
            <a:chExt cx="2277305" cy="1730452"/>
          </a:xfrm>
        </p:grpSpPr>
        <p:grpSp>
          <p:nvGrpSpPr>
            <p:cNvPr id="25" name="Group 24"/>
            <p:cNvGrpSpPr/>
            <p:nvPr/>
          </p:nvGrpSpPr>
          <p:grpSpPr>
            <a:xfrm>
              <a:off x="6595534" y="4508979"/>
              <a:ext cx="2158651" cy="1163279"/>
              <a:chOff x="6595534" y="4508979"/>
              <a:chExt cx="2158651" cy="1163279"/>
            </a:xfrm>
          </p:grpSpPr>
          <p:sp>
            <p:nvSpPr>
              <p:cNvPr id="22" name="Flowchart: Decision 21"/>
              <p:cNvSpPr/>
              <p:nvPr/>
            </p:nvSpPr>
            <p:spPr>
              <a:xfrm rot="5400000">
                <a:off x="7168486" y="4135390"/>
                <a:ext cx="1069946" cy="1905030"/>
              </a:xfrm>
              <a:custGeom>
                <a:avLst/>
                <a:gdLst>
                  <a:gd name="connsiteX0" fmla="*/ 0 w 10000"/>
                  <a:gd name="connsiteY0" fmla="*/ 5000 h 10000"/>
                  <a:gd name="connsiteX1" fmla="*/ 5000 w 10000"/>
                  <a:gd name="connsiteY1" fmla="*/ 0 h 10000"/>
                  <a:gd name="connsiteX2" fmla="*/ 10000 w 10000"/>
                  <a:gd name="connsiteY2" fmla="*/ 5000 h 10000"/>
                  <a:gd name="connsiteX3" fmla="*/ 5000 w 10000"/>
                  <a:gd name="connsiteY3" fmla="*/ 10000 h 10000"/>
                  <a:gd name="connsiteX4" fmla="*/ 0 w 10000"/>
                  <a:gd name="connsiteY4" fmla="*/ 5000 h 10000"/>
                  <a:gd name="connsiteX0" fmla="*/ 0 w 10000"/>
                  <a:gd name="connsiteY0" fmla="*/ 3615 h 8615"/>
                  <a:gd name="connsiteX1" fmla="*/ 5000 w 10000"/>
                  <a:gd name="connsiteY1" fmla="*/ 0 h 8615"/>
                  <a:gd name="connsiteX2" fmla="*/ 10000 w 10000"/>
                  <a:gd name="connsiteY2" fmla="*/ 3615 h 8615"/>
                  <a:gd name="connsiteX3" fmla="*/ 5000 w 10000"/>
                  <a:gd name="connsiteY3" fmla="*/ 8615 h 8615"/>
                  <a:gd name="connsiteX4" fmla="*/ 0 w 10000"/>
                  <a:gd name="connsiteY4" fmla="*/ 3615 h 8615"/>
                  <a:gd name="connsiteX0" fmla="*/ 0 w 10000"/>
                  <a:gd name="connsiteY0" fmla="*/ 2998 h 8802"/>
                  <a:gd name="connsiteX1" fmla="*/ 5000 w 10000"/>
                  <a:gd name="connsiteY1" fmla="*/ 0 h 8802"/>
                  <a:gd name="connsiteX2" fmla="*/ 10000 w 10000"/>
                  <a:gd name="connsiteY2" fmla="*/ 2998 h 8802"/>
                  <a:gd name="connsiteX3" fmla="*/ 5000 w 10000"/>
                  <a:gd name="connsiteY3" fmla="*/ 8802 h 8802"/>
                  <a:gd name="connsiteX4" fmla="*/ 0 w 10000"/>
                  <a:gd name="connsiteY4" fmla="*/ 2998 h 8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8802">
                    <a:moveTo>
                      <a:pt x="0" y="2998"/>
                    </a:moveTo>
                    <a:lnTo>
                      <a:pt x="5000" y="0"/>
                    </a:lnTo>
                    <a:lnTo>
                      <a:pt x="10000" y="2998"/>
                    </a:lnTo>
                    <a:lnTo>
                      <a:pt x="5000" y="8802"/>
                    </a:lnTo>
                    <a:lnTo>
                      <a:pt x="0" y="2998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4" name="Flowchart: Decision 21"/>
              <p:cNvSpPr/>
              <p:nvPr/>
            </p:nvSpPr>
            <p:spPr>
              <a:xfrm rot="5400000">
                <a:off x="7093220" y="4011293"/>
                <a:ext cx="1163279" cy="2158651"/>
              </a:xfrm>
              <a:custGeom>
                <a:avLst/>
                <a:gdLst>
                  <a:gd name="connsiteX0" fmla="*/ 0 w 10000"/>
                  <a:gd name="connsiteY0" fmla="*/ 5000 h 10000"/>
                  <a:gd name="connsiteX1" fmla="*/ 5000 w 10000"/>
                  <a:gd name="connsiteY1" fmla="*/ 0 h 10000"/>
                  <a:gd name="connsiteX2" fmla="*/ 10000 w 10000"/>
                  <a:gd name="connsiteY2" fmla="*/ 5000 h 10000"/>
                  <a:gd name="connsiteX3" fmla="*/ 5000 w 10000"/>
                  <a:gd name="connsiteY3" fmla="*/ 10000 h 10000"/>
                  <a:gd name="connsiteX4" fmla="*/ 0 w 10000"/>
                  <a:gd name="connsiteY4" fmla="*/ 5000 h 10000"/>
                  <a:gd name="connsiteX0" fmla="*/ 0 w 10000"/>
                  <a:gd name="connsiteY0" fmla="*/ 3615 h 8615"/>
                  <a:gd name="connsiteX1" fmla="*/ 5000 w 10000"/>
                  <a:gd name="connsiteY1" fmla="*/ 0 h 8615"/>
                  <a:gd name="connsiteX2" fmla="*/ 10000 w 10000"/>
                  <a:gd name="connsiteY2" fmla="*/ 3615 h 8615"/>
                  <a:gd name="connsiteX3" fmla="*/ 5000 w 10000"/>
                  <a:gd name="connsiteY3" fmla="*/ 8615 h 8615"/>
                  <a:gd name="connsiteX4" fmla="*/ 0 w 10000"/>
                  <a:gd name="connsiteY4" fmla="*/ 3615 h 8615"/>
                  <a:gd name="connsiteX0" fmla="*/ 0 w 10000"/>
                  <a:gd name="connsiteY0" fmla="*/ 2998 h 8802"/>
                  <a:gd name="connsiteX1" fmla="*/ 5000 w 10000"/>
                  <a:gd name="connsiteY1" fmla="*/ 0 h 8802"/>
                  <a:gd name="connsiteX2" fmla="*/ 10000 w 10000"/>
                  <a:gd name="connsiteY2" fmla="*/ 2998 h 8802"/>
                  <a:gd name="connsiteX3" fmla="*/ 5000 w 10000"/>
                  <a:gd name="connsiteY3" fmla="*/ 8802 h 8802"/>
                  <a:gd name="connsiteX4" fmla="*/ 0 w 10000"/>
                  <a:gd name="connsiteY4" fmla="*/ 2998 h 8802"/>
                  <a:gd name="connsiteX0" fmla="*/ 0 w 10739"/>
                  <a:gd name="connsiteY0" fmla="*/ 3406 h 10000"/>
                  <a:gd name="connsiteX1" fmla="*/ 5000 w 10739"/>
                  <a:gd name="connsiteY1" fmla="*/ 0 h 10000"/>
                  <a:gd name="connsiteX2" fmla="*/ 10739 w 10739"/>
                  <a:gd name="connsiteY2" fmla="*/ 3528 h 10000"/>
                  <a:gd name="connsiteX3" fmla="*/ 5000 w 10739"/>
                  <a:gd name="connsiteY3" fmla="*/ 10000 h 10000"/>
                  <a:gd name="connsiteX4" fmla="*/ 0 w 10739"/>
                  <a:gd name="connsiteY4" fmla="*/ 3406 h 10000"/>
                  <a:gd name="connsiteX0" fmla="*/ 0 w 10739"/>
                  <a:gd name="connsiteY0" fmla="*/ 3406 h 9878"/>
                  <a:gd name="connsiteX1" fmla="*/ 5000 w 10739"/>
                  <a:gd name="connsiteY1" fmla="*/ 0 h 9878"/>
                  <a:gd name="connsiteX2" fmla="*/ 10739 w 10739"/>
                  <a:gd name="connsiteY2" fmla="*/ 3528 h 9878"/>
                  <a:gd name="connsiteX3" fmla="*/ 5492 w 10739"/>
                  <a:gd name="connsiteY3" fmla="*/ 9878 h 9878"/>
                  <a:gd name="connsiteX4" fmla="*/ 0 w 10739"/>
                  <a:gd name="connsiteY4" fmla="*/ 3406 h 9878"/>
                  <a:gd name="connsiteX0" fmla="*/ 0 w 10000"/>
                  <a:gd name="connsiteY0" fmla="*/ 3201 h 9753"/>
                  <a:gd name="connsiteX1" fmla="*/ 5229 w 10000"/>
                  <a:gd name="connsiteY1" fmla="*/ 0 h 9753"/>
                  <a:gd name="connsiteX2" fmla="*/ 10000 w 10000"/>
                  <a:gd name="connsiteY2" fmla="*/ 3325 h 9753"/>
                  <a:gd name="connsiteX3" fmla="*/ 5114 w 10000"/>
                  <a:gd name="connsiteY3" fmla="*/ 9753 h 9753"/>
                  <a:gd name="connsiteX4" fmla="*/ 0 w 10000"/>
                  <a:gd name="connsiteY4" fmla="*/ 3201 h 9753"/>
                  <a:gd name="connsiteX0" fmla="*/ 0 w 9771"/>
                  <a:gd name="connsiteY0" fmla="*/ 3282 h 10000"/>
                  <a:gd name="connsiteX1" fmla="*/ 5000 w 9771"/>
                  <a:gd name="connsiteY1" fmla="*/ 0 h 10000"/>
                  <a:gd name="connsiteX2" fmla="*/ 9771 w 9771"/>
                  <a:gd name="connsiteY2" fmla="*/ 3409 h 10000"/>
                  <a:gd name="connsiteX3" fmla="*/ 4885 w 9771"/>
                  <a:gd name="connsiteY3" fmla="*/ 10000 h 10000"/>
                  <a:gd name="connsiteX4" fmla="*/ 0 w 9771"/>
                  <a:gd name="connsiteY4" fmla="*/ 3282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71" h="10000">
                    <a:moveTo>
                      <a:pt x="0" y="3282"/>
                    </a:moveTo>
                    <a:lnTo>
                      <a:pt x="5000" y="0"/>
                    </a:lnTo>
                    <a:lnTo>
                      <a:pt x="9771" y="3409"/>
                    </a:lnTo>
                    <a:lnTo>
                      <a:pt x="4885" y="10000"/>
                    </a:lnTo>
                    <a:lnTo>
                      <a:pt x="0" y="3282"/>
                    </a:lnTo>
                    <a:close/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323851" y="5716211"/>
              <a:ext cx="1548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ঘুরিক্ষেত্র 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5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167" y="655093"/>
            <a:ext cx="2429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36" y="1362979"/>
            <a:ext cx="4294964" cy="24174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1128" y="4244454"/>
            <a:ext cx="6469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ত্রিভুজ ও চতুর্ভুজের ২ টি করে পার্থক্য লিখ?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ও চতুর্ভুজক্ষেত্রের ২ টি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সূত্র  লিখ? 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63774" y="510527"/>
            <a:ext cx="4121624" cy="2925234"/>
            <a:chOff x="163773" y="592415"/>
            <a:chExt cx="5404513" cy="2925234"/>
          </a:xfrm>
        </p:grpSpPr>
        <p:sp>
          <p:nvSpPr>
            <p:cNvPr id="2" name="Isosceles Triangle 1"/>
            <p:cNvSpPr/>
            <p:nvPr/>
          </p:nvSpPr>
          <p:spPr>
            <a:xfrm>
              <a:off x="559558" y="1037229"/>
              <a:ext cx="4612943" cy="1610436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0"/>
              <a:endCxn id="2" idx="3"/>
            </p:cNvCxnSpPr>
            <p:nvPr/>
          </p:nvCxnSpPr>
          <p:spPr>
            <a:xfrm>
              <a:off x="2866030" y="1037229"/>
              <a:ext cx="0" cy="16104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63773" y="2634017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1311" y="592415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72501" y="2449351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54490" y="2746819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1092" y="1827956"/>
              <a:ext cx="395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h</a:t>
              </a:r>
              <a:endParaRPr lang="en-GB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3152638" y="3234519"/>
              <a:ext cx="2060807" cy="44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61665" y="3238981"/>
              <a:ext cx="214952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68136" y="3117539"/>
              <a:ext cx="395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a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52884" y="510527"/>
                <a:ext cx="6305265" cy="1562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ভুমি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h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a×h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</a:t>
                </a:r>
                <a:endPara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84" y="510527"/>
                <a:ext cx="6305265" cy="1562479"/>
              </a:xfrm>
              <a:prstGeom prst="rect">
                <a:avLst/>
              </a:prstGeom>
              <a:blipFill rotWithShape="0">
                <a:blip r:embed="rId3"/>
                <a:stretch>
                  <a:fillRect l="-1932" t="-3906" b="-10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26762" y="3511383"/>
            <a:ext cx="5295334" cy="2022395"/>
            <a:chOff x="126762" y="3511383"/>
            <a:chExt cx="5295334" cy="2022395"/>
          </a:xfrm>
        </p:grpSpPr>
        <p:sp>
          <p:nvSpPr>
            <p:cNvPr id="24" name="Parallelogram 23"/>
            <p:cNvSpPr/>
            <p:nvPr/>
          </p:nvSpPr>
          <p:spPr>
            <a:xfrm>
              <a:off x="536196" y="3880715"/>
              <a:ext cx="4367284" cy="982639"/>
            </a:xfrm>
            <a:prstGeom prst="parallelogram">
              <a:avLst>
                <a:gd name="adj" fmla="val 109722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61630" y="3511383"/>
              <a:ext cx="435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A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6762" y="4733293"/>
              <a:ext cx="313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B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65991" y="4979780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C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99016" y="3696049"/>
              <a:ext cx="42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D</a:t>
              </a:r>
              <a:endParaRPr lang="en-GB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842448" y="3880715"/>
              <a:ext cx="111529" cy="9826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019872" y="4097547"/>
              <a:ext cx="435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h</a:t>
              </a:r>
              <a:endParaRPr lang="en-GB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08504" y="5289578"/>
              <a:ext cx="13062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443161" y="5312934"/>
              <a:ext cx="13109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963107" y="5164446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19838" y="5586975"/>
                <a:ext cx="64920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ভুমি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সেমি,উচ্চতা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h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সেমি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BD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বর্গসেমি </a:t>
                </a:r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838" y="5586975"/>
                <a:ext cx="6492094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878" t="-5732" r="-1408" b="-1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2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624083" y="818865"/>
            <a:ext cx="5431809" cy="1378424"/>
          </a:xfrm>
          <a:prstGeom prst="trapezoid">
            <a:avLst>
              <a:gd name="adj" fmla="val 11638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1180528" y="361663"/>
            <a:ext cx="6455395" cy="2511612"/>
            <a:chOff x="1180528" y="361663"/>
            <a:chExt cx="6455395" cy="2511612"/>
          </a:xfrm>
        </p:grpSpPr>
        <p:sp>
          <p:nvSpPr>
            <p:cNvPr id="5" name="TextBox 4"/>
            <p:cNvSpPr txBox="1"/>
            <p:nvPr/>
          </p:nvSpPr>
          <p:spPr>
            <a:xfrm>
              <a:off x="2784143" y="395362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80528" y="2059969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4603" y="2061649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C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47813" y="36166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D</a:t>
              </a:r>
              <a:endParaRPr lang="en-GB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624083" y="2688609"/>
              <a:ext cx="1897039" cy="2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749422" y="2661313"/>
              <a:ext cx="2306470" cy="272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848667" y="250394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1844" y="362504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032920" y="1347712"/>
            <a:ext cx="40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h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930556" y="818865"/>
            <a:ext cx="0" cy="1317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212636" y="371766"/>
            <a:ext cx="4360458" cy="2020289"/>
            <a:chOff x="373301" y="2979173"/>
            <a:chExt cx="4360458" cy="2020289"/>
          </a:xfrm>
        </p:grpSpPr>
        <p:sp>
          <p:nvSpPr>
            <p:cNvPr id="3" name="Parallelogram 2"/>
            <p:cNvSpPr/>
            <p:nvPr/>
          </p:nvSpPr>
          <p:spPr>
            <a:xfrm>
              <a:off x="803203" y="3430390"/>
              <a:ext cx="3930556" cy="1378424"/>
            </a:xfrm>
            <a:prstGeom prst="parallelogram">
              <a:avLst>
                <a:gd name="adj" fmla="val 1112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6913" y="2979173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3301" y="4630130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98438" y="4357594"/>
              <a:ext cx="491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/>
                <a:t>b</a:t>
              </a:r>
              <a:endParaRPr lang="en-GB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65874" y="367304"/>
            <a:ext cx="3595342" cy="2280361"/>
            <a:chOff x="3750142" y="3149849"/>
            <a:chExt cx="3595342" cy="2280361"/>
          </a:xfrm>
        </p:grpSpPr>
        <p:grpSp>
          <p:nvGrpSpPr>
            <p:cNvPr id="32" name="Group 31"/>
            <p:cNvGrpSpPr/>
            <p:nvPr/>
          </p:nvGrpSpPr>
          <p:grpSpPr>
            <a:xfrm>
              <a:off x="3750142" y="3149849"/>
              <a:ext cx="3595342" cy="2280361"/>
              <a:chOff x="3882794" y="380952"/>
              <a:chExt cx="3595342" cy="228036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3882794" y="2291981"/>
                <a:ext cx="491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E</a:t>
                </a:r>
                <a:endParaRPr lang="en-GB" dirty="0"/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>
                <a:off x="4057620" y="805297"/>
                <a:ext cx="2988860" cy="1378424"/>
              </a:xfrm>
              <a:prstGeom prst="triangle">
                <a:avLst>
                  <a:gd name="adj" fmla="val 4826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44286" y="2026351"/>
                <a:ext cx="33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C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33848" y="380952"/>
                <a:ext cx="2957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/>
                  <a:t>D</a:t>
                </a:r>
                <a:endParaRPr lang="en-GB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993322" y="4428517"/>
              <a:ext cx="972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a</a:t>
              </a:r>
              <a:r>
                <a:rPr lang="bn-BD" sz="2800" dirty="0" smtClean="0"/>
                <a:t>-</a:t>
              </a:r>
              <a:r>
                <a:rPr lang="bn-BD" dirty="0" smtClean="0"/>
                <a:t>b</a:t>
              </a:r>
              <a:endParaRPr lang="en-GB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58044" y="2873275"/>
            <a:ext cx="612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452770" y="866211"/>
            <a:ext cx="650287" cy="1378424"/>
            <a:chOff x="8452770" y="866211"/>
            <a:chExt cx="650287" cy="137842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452770" y="866211"/>
              <a:ext cx="0" cy="137842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8734567" y="1347712"/>
              <a:ext cx="368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h</a:t>
              </a:r>
              <a:endParaRPr lang="en-GB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128734" y="2962405"/>
            <a:ext cx="720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ABED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সামান্তরিকক্ষেত্রের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bh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122527" y="3507361"/>
                <a:ext cx="67931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DEC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ত্রিভুজক্ষেত্রের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(a-b)×h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GB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527" y="3507361"/>
                <a:ext cx="6793174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1345" b="-12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37570" y="4285280"/>
                <a:ext cx="8224794" cy="2457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ট্রাপিজিয়ামক্ষেত্রের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(a-b)×h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bh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র্গসেমি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cs typeface="NikoshBAN" panose="02000000000000000000" pitchFamily="2" charset="0"/>
                  </a:rPr>
                  <a:t>            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h</m:t>
                    </m:r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বর্গসেমি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570" y="4285280"/>
                <a:ext cx="8224794" cy="2457211"/>
              </a:xfrm>
              <a:prstGeom prst="rect">
                <a:avLst/>
              </a:prstGeom>
              <a:blipFill rotWithShape="0">
                <a:blip r:embed="rId4"/>
                <a:stretch>
                  <a:fillRect l="-1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8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3858E-6 -1.85185E-6 L -0.49969 -0.005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9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09" y="109182"/>
            <a:ext cx="2060812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3555242" y="109182"/>
            <a:ext cx="2156346" cy="1132764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36729" y="1637732"/>
            <a:ext cx="8333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মূল্যায়ন যে চিত্রের মধ্যে লেখা আছে এতে কতটি ত্রিভুজ আছে?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887" y="2238232"/>
            <a:ext cx="898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৩ টি               খ)     ৪ টি                  গ)     ৫ টি               ঘ)   ৬ টি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90932" y="2199596"/>
            <a:ext cx="1364778" cy="4616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84166" y="3057099"/>
            <a:ext cx="937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একটি সামান্তরিকের ভুমি ১০ সেমি, উচ্চতা ৫ সেমি হলে, এর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r>
              <a:rPr lang="en-US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430" y="3806699"/>
            <a:ext cx="898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খ)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গ)     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ঘ)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4582" y="3806699"/>
            <a:ext cx="1056068" cy="46166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55093" y="4764401"/>
            <a:ext cx="8830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একটি ট্রাপিজিয়ামের সমান্তরাল বাহুদ্বয়ের দৈর্ঘ্য যথাক্রমে ১৮ সেমি, ১৫সেমি এবং উচ্চতা </a:t>
            </a:r>
            <a:r>
              <a:rPr lang="bn-BD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 হলে, এর </a:t>
            </a:r>
            <a:r>
              <a:rPr lang="en-US" sz="2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বর্গসেমি</a:t>
            </a:r>
            <a:r>
              <a:rPr lang="en-US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166" y="5833855"/>
            <a:ext cx="898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  ৩৯             খ)    ৯৯                গ)     ১৯৮              ঘ)  ৮১০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 rot="10800000">
            <a:off x="2185226" y="7771989"/>
            <a:ext cx="41212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790539" y="5833854"/>
            <a:ext cx="1008728" cy="46166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39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58354" y="0"/>
            <a:ext cx="3142447" cy="1445652"/>
            <a:chOff x="3284111" y="515155"/>
            <a:chExt cx="3142447" cy="1445652"/>
          </a:xfrm>
        </p:grpSpPr>
        <p:sp>
          <p:nvSpPr>
            <p:cNvPr id="3" name="Oval 2"/>
            <p:cNvSpPr/>
            <p:nvPr/>
          </p:nvSpPr>
          <p:spPr>
            <a:xfrm>
              <a:off x="3451538" y="759854"/>
              <a:ext cx="2975020" cy="965915"/>
            </a:xfrm>
            <a:prstGeom prst="ellipse">
              <a:avLst/>
            </a:prstGeom>
            <a:noFill/>
            <a:ln w="762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953814" y="914626"/>
              <a:ext cx="19704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GB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Horizontal Scroll 4"/>
            <p:cNvSpPr/>
            <p:nvPr/>
          </p:nvSpPr>
          <p:spPr>
            <a:xfrm>
              <a:off x="3284111" y="515155"/>
              <a:ext cx="3142447" cy="144565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6822" y="1690351"/>
            <a:ext cx="8873543" cy="3724730"/>
            <a:chOff x="656822" y="1690351"/>
            <a:chExt cx="8873543" cy="372473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22" y="1690351"/>
              <a:ext cx="8873543" cy="321842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41686" y="4891861"/>
              <a:ext cx="61432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সামান্তরিকক্ষেত্রের ক্ষেত্রফলের সূত্রটি প্রতিপাদন করো।    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04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5216" y="1662143"/>
            <a:ext cx="605307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0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9756" y="714225"/>
            <a:ext cx="2421495" cy="93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57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57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57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73" y="1831797"/>
            <a:ext cx="810228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99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4870987" y="1637731"/>
            <a:ext cx="59345" cy="42544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37661" y="1901875"/>
            <a:ext cx="59345" cy="3529934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04312" y="1901875"/>
            <a:ext cx="50402" cy="352993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74254" y="1510008"/>
            <a:ext cx="4493079" cy="4799770"/>
            <a:chOff x="274254" y="1510008"/>
            <a:chExt cx="4493079" cy="4799770"/>
          </a:xfrm>
        </p:grpSpPr>
        <p:sp>
          <p:nvSpPr>
            <p:cNvPr id="13" name="TextBox 12"/>
            <p:cNvSpPr txBox="1"/>
            <p:nvPr/>
          </p:nvSpPr>
          <p:spPr>
            <a:xfrm>
              <a:off x="274254" y="3262790"/>
              <a:ext cx="449307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আব্দুল আলীম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বি,এস-সি,বি,এড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আইডি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01080270781</a:t>
              </a:r>
              <a:endParaRPr lang="bn-BD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কল্যাণপুর রওশনীয়া দাখিল মাদরাসা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বেলকুচি, সিরাজগঞ্জ 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bn-BD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1717012389</a:t>
              </a:r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aalim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5382@gmail.com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33" y="1510008"/>
              <a:ext cx="1524000" cy="152400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012442" y="1509175"/>
            <a:ext cx="4943801" cy="3956548"/>
            <a:chOff x="5012442" y="1509175"/>
            <a:chExt cx="4943801" cy="3956548"/>
          </a:xfrm>
        </p:grpSpPr>
        <p:sp>
          <p:nvSpPr>
            <p:cNvPr id="14" name="TextBox 13"/>
            <p:cNvSpPr txBox="1"/>
            <p:nvPr/>
          </p:nvSpPr>
          <p:spPr>
            <a:xfrm>
              <a:off x="5012442" y="2911178"/>
              <a:ext cx="494380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/>
              <a:r>
                <a:rPr lang="bn-IN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অষ্ট</a:t>
              </a:r>
              <a:r>
                <a:rPr lang="bn-BD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বিষয়ঃ </a:t>
              </a:r>
              <a:r>
                <a:rPr lang="bn-IN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bn-BD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(জ্যামিতি)</a:t>
              </a:r>
              <a:endParaRPr lang="bn-IN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অধ্যায়-৮</a:t>
              </a: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সময়-৫০ মিনিট</a:t>
              </a:r>
            </a:p>
            <a:p>
              <a:pPr lvl="2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তারিখ-05/০7/২০১৯ </a:t>
              </a:r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খ্রিঃ 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884" y="1509175"/>
              <a:ext cx="1493284" cy="1524833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4008879" y="518197"/>
            <a:ext cx="1682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514" y="219912"/>
            <a:ext cx="7464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endParaRPr lang="en-GB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549533" y="927797"/>
            <a:ext cx="4269508" cy="2536619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84" dirty="0">
              <a:ln w="5715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0209" y="2493280"/>
            <a:ext cx="110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95082" y="1511332"/>
            <a:ext cx="2507250" cy="20689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84"/>
          </a:p>
        </p:txBody>
      </p:sp>
      <p:sp>
        <p:nvSpPr>
          <p:cNvPr id="13" name="TextBox 12"/>
          <p:cNvSpPr txBox="1"/>
          <p:nvPr/>
        </p:nvSpPr>
        <p:spPr>
          <a:xfrm>
            <a:off x="6895175" y="1989835"/>
            <a:ext cx="152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3241925" y="4679923"/>
            <a:ext cx="4369489" cy="1167086"/>
          </a:xfrm>
          <a:custGeom>
            <a:avLst/>
            <a:gdLst>
              <a:gd name="connsiteX0" fmla="*/ 0 w 4408719"/>
              <a:gd name="connsiteY0" fmla="*/ 1711234 h 1711234"/>
              <a:gd name="connsiteX1" fmla="*/ 427809 w 4408719"/>
              <a:gd name="connsiteY1" fmla="*/ 0 h 1711234"/>
              <a:gd name="connsiteX2" fmla="*/ 4408719 w 4408719"/>
              <a:gd name="connsiteY2" fmla="*/ 0 h 1711234"/>
              <a:gd name="connsiteX3" fmla="*/ 3980911 w 4408719"/>
              <a:gd name="connsiteY3" fmla="*/ 1711234 h 1711234"/>
              <a:gd name="connsiteX4" fmla="*/ 0 w 4408719"/>
              <a:gd name="connsiteY4" fmla="*/ 1711234 h 1711234"/>
              <a:gd name="connsiteX0" fmla="*/ 0 w 4408719"/>
              <a:gd name="connsiteY0" fmla="*/ 1711234 h 1711234"/>
              <a:gd name="connsiteX1" fmla="*/ 1185455 w 4408719"/>
              <a:gd name="connsiteY1" fmla="*/ 156754 h 1711234"/>
              <a:gd name="connsiteX2" fmla="*/ 4408719 w 4408719"/>
              <a:gd name="connsiteY2" fmla="*/ 0 h 1711234"/>
              <a:gd name="connsiteX3" fmla="*/ 3980911 w 4408719"/>
              <a:gd name="connsiteY3" fmla="*/ 1711234 h 1711234"/>
              <a:gd name="connsiteX4" fmla="*/ 0 w 4408719"/>
              <a:gd name="connsiteY4" fmla="*/ 1711234 h 1711234"/>
              <a:gd name="connsiteX0" fmla="*/ 0 w 4709165"/>
              <a:gd name="connsiteY0" fmla="*/ 1554480 h 1554480"/>
              <a:gd name="connsiteX1" fmla="*/ 1185455 w 4709165"/>
              <a:gd name="connsiteY1" fmla="*/ 0 h 1554480"/>
              <a:gd name="connsiteX2" fmla="*/ 4709165 w 4709165"/>
              <a:gd name="connsiteY2" fmla="*/ 39189 h 1554480"/>
              <a:gd name="connsiteX3" fmla="*/ 3980911 w 4709165"/>
              <a:gd name="connsiteY3" fmla="*/ 1554480 h 1554480"/>
              <a:gd name="connsiteX4" fmla="*/ 0 w 4709165"/>
              <a:gd name="connsiteY4" fmla="*/ 1554480 h 1554480"/>
              <a:gd name="connsiteX0" fmla="*/ 0 w 4709165"/>
              <a:gd name="connsiteY0" fmla="*/ 1515291 h 1515291"/>
              <a:gd name="connsiteX1" fmla="*/ 1146267 w 4709165"/>
              <a:gd name="connsiteY1" fmla="*/ 78377 h 1515291"/>
              <a:gd name="connsiteX2" fmla="*/ 4709165 w 4709165"/>
              <a:gd name="connsiteY2" fmla="*/ 0 h 1515291"/>
              <a:gd name="connsiteX3" fmla="*/ 3980911 w 4709165"/>
              <a:gd name="connsiteY3" fmla="*/ 1515291 h 1515291"/>
              <a:gd name="connsiteX4" fmla="*/ 0 w 4709165"/>
              <a:gd name="connsiteY4" fmla="*/ 1515291 h 151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165" h="1515291">
                <a:moveTo>
                  <a:pt x="0" y="1515291"/>
                </a:moveTo>
                <a:lnTo>
                  <a:pt x="1146267" y="78377"/>
                </a:lnTo>
                <a:lnTo>
                  <a:pt x="4709165" y="0"/>
                </a:lnTo>
                <a:lnTo>
                  <a:pt x="3980911" y="1515291"/>
                </a:lnTo>
                <a:lnTo>
                  <a:pt x="0" y="1515291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84"/>
          </a:p>
        </p:txBody>
      </p:sp>
      <p:sp>
        <p:nvSpPr>
          <p:cNvPr id="20" name="TextBox 19"/>
          <p:cNvSpPr txBox="1"/>
          <p:nvPr/>
        </p:nvSpPr>
        <p:spPr>
          <a:xfrm>
            <a:off x="4666099" y="5156324"/>
            <a:ext cx="1521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8" grpId="0" animBg="1"/>
      <p:bldP spid="13" grpId="0"/>
      <p:bldP spid="19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33" y="1993813"/>
            <a:ext cx="3572566" cy="17801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751" y="2140983"/>
            <a:ext cx="4566300" cy="17862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02616" y="488255"/>
            <a:ext cx="4274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797" y="2730321"/>
            <a:ext cx="185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3827" y="2772514"/>
            <a:ext cx="162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6333" y="4063718"/>
            <a:ext cx="3572566" cy="1551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0011" y="5698845"/>
            <a:ext cx="215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জক্ষেত্র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4714751" y="4232361"/>
            <a:ext cx="3965610" cy="1371168"/>
          </a:xfrm>
          <a:prstGeom prst="trapezoid">
            <a:avLst>
              <a:gd name="adj" fmla="val 6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74081" y="5698845"/>
            <a:ext cx="2137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ট্রাপিজিয়ামক্ষেত্র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5553" y="456537"/>
            <a:ext cx="854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4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চতুর্ভুজক্ষের ক্ষেত্রফল নির্ণেয়ের সূত্র প্রতিপাদন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3929" y="1710029"/>
            <a:ext cx="8079547" cy="4769489"/>
            <a:chOff x="1173706" y="1869744"/>
            <a:chExt cx="7328849" cy="4326340"/>
          </a:xfrm>
        </p:grpSpPr>
        <p:sp>
          <p:nvSpPr>
            <p:cNvPr id="4" name="Trapezoid 3"/>
            <p:cNvSpPr/>
            <p:nvPr/>
          </p:nvSpPr>
          <p:spPr>
            <a:xfrm>
              <a:off x="1173706" y="1869744"/>
              <a:ext cx="7328849" cy="4326340"/>
            </a:xfrm>
            <a:prstGeom prst="trapezoid">
              <a:avLst>
                <a:gd name="adj" fmla="val 2213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15403" y="4572000"/>
              <a:ext cx="2183642" cy="124194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620370" y="2591277"/>
              <a:ext cx="2006221" cy="1228298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  <p:sp>
          <p:nvSpPr>
            <p:cNvPr id="8" name="Diamond 7"/>
            <p:cNvSpPr/>
            <p:nvPr/>
          </p:nvSpPr>
          <p:spPr>
            <a:xfrm rot="1728715">
              <a:off x="5186149" y="2591277"/>
              <a:ext cx="1869744" cy="1857893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84"/>
            </a:p>
          </p:txBody>
        </p:sp>
      </p:grpSp>
    </p:spTree>
    <p:extLst>
      <p:ext uri="{BB962C8B-B14F-4D97-AF65-F5344CB8AC3E}">
        <p14:creationId xmlns:p14="http://schemas.microsoft.com/office/powerpoint/2010/main" val="148969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8609" y="464023"/>
            <a:ext cx="312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37" y="1801504"/>
            <a:ext cx="9444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প্রকারভেদ ও সূত্র লিখতে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চতুর্ভুজক্ষের ক্ষেত্রফলের  সূত্র প্রতিপাদন করতে পারবে।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68991" y="764275"/>
            <a:ext cx="3261815" cy="2238232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86853" y="3029802"/>
            <a:ext cx="588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চিত্রকে ত্রিভুজ বলে।</a:t>
            </a:r>
            <a:endParaRPr lang="en-GB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968991" y="825689"/>
            <a:ext cx="3234520" cy="214269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24623" y="3091216"/>
            <a:ext cx="6550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 ত্রিভুজক্ষেত্র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0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2631" y="430944"/>
            <a:ext cx="2265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84"/>
          <a:stretch/>
        </p:blipFill>
        <p:spPr>
          <a:xfrm>
            <a:off x="2518010" y="1430937"/>
            <a:ext cx="3425590" cy="2390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0437" y="4066806"/>
            <a:ext cx="604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ও চতুর্ভুজক্ষেত্র  কাকে বলে এবং চিত্র আঁক?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346</Words>
  <Application>Microsoft Office PowerPoint</Application>
  <PresentationFormat>Custom</PresentationFormat>
  <Paragraphs>112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103</cp:revision>
  <dcterms:created xsi:type="dcterms:W3CDTF">2019-06-14T05:54:15Z</dcterms:created>
  <dcterms:modified xsi:type="dcterms:W3CDTF">2019-07-06T02:56:24Z</dcterms:modified>
</cp:coreProperties>
</file>