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1" r:id="rId3"/>
    <p:sldId id="276" r:id="rId4"/>
    <p:sldId id="256" r:id="rId5"/>
    <p:sldId id="257" r:id="rId6"/>
    <p:sldId id="277" r:id="rId7"/>
    <p:sldId id="258" r:id="rId8"/>
    <p:sldId id="259" r:id="rId9"/>
    <p:sldId id="279" r:id="rId10"/>
    <p:sldId id="280" r:id="rId11"/>
    <p:sldId id="261" r:id="rId12"/>
    <p:sldId id="281" r:id="rId13"/>
    <p:sldId id="278" r:id="rId14"/>
    <p:sldId id="264" r:id="rId15"/>
    <p:sldId id="262" r:id="rId16"/>
    <p:sldId id="260" r:id="rId17"/>
    <p:sldId id="26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5761D-ABDB-4B4A-8A1F-650206321370}" type="doc">
      <dgm:prSet loTypeId="urn:microsoft.com/office/officeart/2005/8/layout/target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0B5C201-4F97-4A56-9895-2AB70E6869D6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১।বৃত্তের সংজ্ঞা বলতে পারবে;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B12FF8-7942-4131-84F1-FDC057FF8891}" type="parTrans" cxnId="{620A3BFC-4A58-4971-9185-2F48CF55476D}">
      <dgm:prSet/>
      <dgm:spPr/>
      <dgm:t>
        <a:bodyPr/>
        <a:lstStyle/>
        <a:p>
          <a:endParaRPr lang="en-US"/>
        </a:p>
      </dgm:t>
    </dgm:pt>
    <dgm:pt modelId="{14121A58-D661-40FC-83B5-54AB00D2C33D}" type="sibTrans" cxnId="{620A3BFC-4A58-4971-9185-2F48CF55476D}">
      <dgm:prSet/>
      <dgm:spPr/>
      <dgm:t>
        <a:bodyPr/>
        <a:lstStyle/>
        <a:p>
          <a:endParaRPr lang="en-US"/>
        </a:p>
      </dgm:t>
    </dgm:pt>
    <dgm:pt modelId="{FC2BB1C0-2C41-4C38-BCAD-7EE96895EA26}">
      <dgm:prSet phldrT="[Text]" phldr="1"/>
      <dgm:spPr/>
      <dgm:t>
        <a:bodyPr/>
        <a:lstStyle/>
        <a:p>
          <a:endParaRPr lang="en-US"/>
        </a:p>
      </dgm:t>
    </dgm:pt>
    <dgm:pt modelId="{7C84A650-0C8F-4588-9459-B708CBA00D8C}" type="parTrans" cxnId="{1C6BAD9F-C360-4D7F-A0B3-15C60FBACC18}">
      <dgm:prSet/>
      <dgm:spPr/>
      <dgm:t>
        <a:bodyPr/>
        <a:lstStyle/>
        <a:p>
          <a:endParaRPr lang="en-US"/>
        </a:p>
      </dgm:t>
    </dgm:pt>
    <dgm:pt modelId="{E8B18D0E-9885-48C2-8BEF-B5E336CCED0E}" type="sibTrans" cxnId="{1C6BAD9F-C360-4D7F-A0B3-15C60FBACC18}">
      <dgm:prSet/>
      <dgm:spPr/>
      <dgm:t>
        <a:bodyPr/>
        <a:lstStyle/>
        <a:p>
          <a:endParaRPr lang="en-US"/>
        </a:p>
      </dgm:t>
    </dgm:pt>
    <dgm:pt modelId="{36FA8564-4ABF-4928-B3DB-40002676AE37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২।বৃত্তস্থ ও কেন্দ্রস্থ কোণের বর্ননা করতে পারবে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DD455A-1E7F-4FCF-B54A-8A8B01532616}" type="parTrans" cxnId="{67FC9CC6-79CA-4EEE-A60D-A77460194352}">
      <dgm:prSet/>
      <dgm:spPr/>
      <dgm:t>
        <a:bodyPr/>
        <a:lstStyle/>
        <a:p>
          <a:endParaRPr lang="en-US"/>
        </a:p>
      </dgm:t>
    </dgm:pt>
    <dgm:pt modelId="{4DB0F5DB-CE72-49C2-89A9-777D561EE260}" type="sibTrans" cxnId="{67FC9CC6-79CA-4EEE-A60D-A77460194352}">
      <dgm:prSet/>
      <dgm:spPr/>
      <dgm:t>
        <a:bodyPr/>
        <a:lstStyle/>
        <a:p>
          <a:endParaRPr lang="en-US"/>
        </a:p>
      </dgm:t>
    </dgm:pt>
    <dgm:pt modelId="{3291BB4F-2AB0-45C3-B84F-F2F838FE9434}">
      <dgm:prSet phldrT="[Text]" phldr="1"/>
      <dgm:spPr/>
      <dgm:t>
        <a:bodyPr/>
        <a:lstStyle/>
        <a:p>
          <a:endParaRPr lang="en-US"/>
        </a:p>
      </dgm:t>
    </dgm:pt>
    <dgm:pt modelId="{774E62A0-F074-4C6F-8691-C7C1582605F0}" type="parTrans" cxnId="{A6A58C9C-61F1-45AE-BD2E-8F3EAA3954AB}">
      <dgm:prSet/>
      <dgm:spPr/>
      <dgm:t>
        <a:bodyPr/>
        <a:lstStyle/>
        <a:p>
          <a:endParaRPr lang="en-US"/>
        </a:p>
      </dgm:t>
    </dgm:pt>
    <dgm:pt modelId="{D0764659-77E4-4B97-8C51-0FE353A7D9DB}" type="sibTrans" cxnId="{A6A58C9C-61F1-45AE-BD2E-8F3EAA3954AB}">
      <dgm:prSet/>
      <dgm:spPr/>
      <dgm:t>
        <a:bodyPr/>
        <a:lstStyle/>
        <a:p>
          <a:endParaRPr lang="en-US"/>
        </a:p>
      </dgm:t>
    </dgm:pt>
    <dgm:pt modelId="{2EA63867-F811-407C-A0FC-46EBA2B7ACCA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৩।বৃত্তে অর্ন্তলিখিত চর্তুভূজের যে কোন বিপরীত দুইটি কোনের সমষ্টি দুই সমকোন-প্রমান করতে পারবে।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6AD436-5BE7-45AE-8FD9-80F8FB11E55C}" type="parTrans" cxnId="{D54BF840-AD7F-4F6A-9942-707143C9CF06}">
      <dgm:prSet/>
      <dgm:spPr/>
      <dgm:t>
        <a:bodyPr/>
        <a:lstStyle/>
        <a:p>
          <a:endParaRPr lang="en-US"/>
        </a:p>
      </dgm:t>
    </dgm:pt>
    <dgm:pt modelId="{21FCB3EC-4EEE-46A2-86B1-900D4854174F}" type="sibTrans" cxnId="{D54BF840-AD7F-4F6A-9942-707143C9CF06}">
      <dgm:prSet/>
      <dgm:spPr/>
      <dgm:t>
        <a:bodyPr/>
        <a:lstStyle/>
        <a:p>
          <a:endParaRPr lang="en-US"/>
        </a:p>
      </dgm:t>
    </dgm:pt>
    <dgm:pt modelId="{BE502DB1-0496-4F2E-A2FE-3420D7936986}" type="pres">
      <dgm:prSet presAssocID="{EE15761D-ABDB-4B4A-8A1F-65020632137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287EFD-B57D-48E6-8EEC-16882CF1645A}" type="pres">
      <dgm:prSet presAssocID="{B0B5C201-4F97-4A56-9895-2AB70E6869D6}" presName="circle1" presStyleLbl="node1" presStyleIdx="0" presStyleCnt="3"/>
      <dgm:spPr/>
      <dgm:t>
        <a:bodyPr/>
        <a:lstStyle/>
        <a:p>
          <a:endParaRPr lang="en-US"/>
        </a:p>
      </dgm:t>
    </dgm:pt>
    <dgm:pt modelId="{B5563106-80EE-41C8-A7DB-7F114378F0D6}" type="pres">
      <dgm:prSet presAssocID="{B0B5C201-4F97-4A56-9895-2AB70E6869D6}" presName="space" presStyleCnt="0"/>
      <dgm:spPr/>
      <dgm:t>
        <a:bodyPr/>
        <a:lstStyle/>
        <a:p>
          <a:endParaRPr lang="en-US"/>
        </a:p>
      </dgm:t>
    </dgm:pt>
    <dgm:pt modelId="{4A9EDD5C-B024-4278-B3B8-E686A04DB61C}" type="pres">
      <dgm:prSet presAssocID="{B0B5C201-4F97-4A56-9895-2AB70E6869D6}" presName="rect1" presStyleLbl="alignAcc1" presStyleIdx="0" presStyleCnt="3" custLinFactNeighborX="-714" custLinFactNeighborY="997"/>
      <dgm:spPr/>
      <dgm:t>
        <a:bodyPr/>
        <a:lstStyle/>
        <a:p>
          <a:endParaRPr lang="en-US"/>
        </a:p>
      </dgm:t>
    </dgm:pt>
    <dgm:pt modelId="{7D085A50-0ACD-4A56-8596-82F81D5D92A7}" type="pres">
      <dgm:prSet presAssocID="{36FA8564-4ABF-4928-B3DB-40002676AE37}" presName="vertSpace2" presStyleLbl="node1" presStyleIdx="0" presStyleCnt="3"/>
      <dgm:spPr/>
      <dgm:t>
        <a:bodyPr/>
        <a:lstStyle/>
        <a:p>
          <a:endParaRPr lang="en-US"/>
        </a:p>
      </dgm:t>
    </dgm:pt>
    <dgm:pt modelId="{9E27582F-0A3F-4D55-8866-59EBB5D1D7FA}" type="pres">
      <dgm:prSet presAssocID="{36FA8564-4ABF-4928-B3DB-40002676AE37}" presName="circle2" presStyleLbl="node1" presStyleIdx="1" presStyleCnt="3" custLinFactNeighborX="-8184" custLinFactNeighborY="-24553"/>
      <dgm:spPr/>
      <dgm:t>
        <a:bodyPr/>
        <a:lstStyle/>
        <a:p>
          <a:endParaRPr lang="en-US"/>
        </a:p>
      </dgm:t>
    </dgm:pt>
    <dgm:pt modelId="{61E47E35-68F7-41EA-9D94-6075EF8CC6B3}" type="pres">
      <dgm:prSet presAssocID="{36FA8564-4ABF-4928-B3DB-40002676AE37}" presName="rect2" presStyleLbl="alignAcc1" presStyleIdx="1" presStyleCnt="3"/>
      <dgm:spPr/>
      <dgm:t>
        <a:bodyPr/>
        <a:lstStyle/>
        <a:p>
          <a:endParaRPr lang="en-US"/>
        </a:p>
      </dgm:t>
    </dgm:pt>
    <dgm:pt modelId="{FBC80BF8-3D40-4A15-BCD9-EFDEA445C34D}" type="pres">
      <dgm:prSet presAssocID="{2EA63867-F811-407C-A0FC-46EBA2B7ACCA}" presName="vertSpace3" presStyleLbl="node1" presStyleIdx="1" presStyleCnt="3"/>
      <dgm:spPr/>
      <dgm:t>
        <a:bodyPr/>
        <a:lstStyle/>
        <a:p>
          <a:endParaRPr lang="en-US"/>
        </a:p>
      </dgm:t>
    </dgm:pt>
    <dgm:pt modelId="{35C687DD-C1F1-47BE-B6BF-6E9DD8528231}" type="pres">
      <dgm:prSet presAssocID="{2EA63867-F811-407C-A0FC-46EBA2B7ACCA}" presName="circle3" presStyleLbl="node1" presStyleIdx="2" presStyleCnt="3" custLinFactY="-8611" custLinFactNeighborX="-41006" custLinFactNeighborY="-100000"/>
      <dgm:spPr/>
      <dgm:t>
        <a:bodyPr/>
        <a:lstStyle/>
        <a:p>
          <a:endParaRPr lang="en-US"/>
        </a:p>
      </dgm:t>
    </dgm:pt>
    <dgm:pt modelId="{8166E26F-84AD-4ABF-A30B-144DE9413D02}" type="pres">
      <dgm:prSet presAssocID="{2EA63867-F811-407C-A0FC-46EBA2B7ACCA}" presName="rect3" presStyleLbl="alignAcc1" presStyleIdx="2" presStyleCnt="3" custScaleY="124529"/>
      <dgm:spPr/>
      <dgm:t>
        <a:bodyPr/>
        <a:lstStyle/>
        <a:p>
          <a:endParaRPr lang="en-US"/>
        </a:p>
      </dgm:t>
    </dgm:pt>
    <dgm:pt modelId="{EE17006D-50AB-46AC-99E8-7BE032F88B86}" type="pres">
      <dgm:prSet presAssocID="{B0B5C201-4F97-4A56-9895-2AB70E6869D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28C5B-5015-4912-B7FA-66459230818E}" type="pres">
      <dgm:prSet presAssocID="{B0B5C201-4F97-4A56-9895-2AB70E6869D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F3CA1-E2B8-49A4-AFB6-2A7698817033}" type="pres">
      <dgm:prSet presAssocID="{36FA8564-4ABF-4928-B3DB-40002676AE3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27720-EDAD-43E8-B1EE-2DAA38FA4EF8}" type="pres">
      <dgm:prSet presAssocID="{36FA8564-4ABF-4928-B3DB-40002676AE3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3F5E8-B03F-43D3-B2D3-A2782E7A1949}" type="pres">
      <dgm:prSet presAssocID="{2EA63867-F811-407C-A0FC-46EBA2B7ACC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FB5B6-DCEF-44A7-B3BA-9B115F7EF070}" type="pres">
      <dgm:prSet presAssocID="{2EA63867-F811-407C-A0FC-46EBA2B7ACC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D037F5-860C-4525-81E1-A11C55288D85}" type="presOf" srcId="{2EA63867-F811-407C-A0FC-46EBA2B7ACCA}" destId="{8166E26F-84AD-4ABF-A30B-144DE9413D02}" srcOrd="0" destOrd="0" presId="urn:microsoft.com/office/officeart/2005/8/layout/target3"/>
    <dgm:cxn modelId="{D54BF840-AD7F-4F6A-9942-707143C9CF06}" srcId="{EE15761D-ABDB-4B4A-8A1F-650206321370}" destId="{2EA63867-F811-407C-A0FC-46EBA2B7ACCA}" srcOrd="2" destOrd="0" parTransId="{0D6AD436-5BE7-45AE-8FD9-80F8FB11E55C}" sibTransId="{21FCB3EC-4EEE-46A2-86B1-900D4854174F}"/>
    <dgm:cxn modelId="{B1884EB7-E88F-46A8-BB85-7C743AE8E084}" type="presOf" srcId="{3291BB4F-2AB0-45C3-B84F-F2F838FE9434}" destId="{3F227720-EDAD-43E8-B1EE-2DAA38FA4EF8}" srcOrd="0" destOrd="0" presId="urn:microsoft.com/office/officeart/2005/8/layout/target3"/>
    <dgm:cxn modelId="{1C6BAD9F-C360-4D7F-A0B3-15C60FBACC18}" srcId="{B0B5C201-4F97-4A56-9895-2AB70E6869D6}" destId="{FC2BB1C0-2C41-4C38-BCAD-7EE96895EA26}" srcOrd="0" destOrd="0" parTransId="{7C84A650-0C8F-4588-9459-B708CBA00D8C}" sibTransId="{E8B18D0E-9885-48C2-8BEF-B5E336CCED0E}"/>
    <dgm:cxn modelId="{519DD7A7-49AC-43CE-8364-F69B640CB34A}" type="presOf" srcId="{EE15761D-ABDB-4B4A-8A1F-650206321370}" destId="{BE502DB1-0496-4F2E-A2FE-3420D7936986}" srcOrd="0" destOrd="0" presId="urn:microsoft.com/office/officeart/2005/8/layout/target3"/>
    <dgm:cxn modelId="{2F32110E-AA5B-4432-9AED-6D6F3656D959}" type="presOf" srcId="{2EA63867-F811-407C-A0FC-46EBA2B7ACCA}" destId="{A803F5E8-B03F-43D3-B2D3-A2782E7A1949}" srcOrd="1" destOrd="0" presId="urn:microsoft.com/office/officeart/2005/8/layout/target3"/>
    <dgm:cxn modelId="{E2DE3999-5E4D-42F2-9239-F623CDA7A7CC}" type="presOf" srcId="{36FA8564-4ABF-4928-B3DB-40002676AE37}" destId="{61E47E35-68F7-41EA-9D94-6075EF8CC6B3}" srcOrd="0" destOrd="0" presId="urn:microsoft.com/office/officeart/2005/8/layout/target3"/>
    <dgm:cxn modelId="{4A5B0F19-4C58-4DFF-9D9F-5F0A4A27E31D}" type="presOf" srcId="{FC2BB1C0-2C41-4C38-BCAD-7EE96895EA26}" destId="{3B628C5B-5015-4912-B7FA-66459230818E}" srcOrd="0" destOrd="0" presId="urn:microsoft.com/office/officeart/2005/8/layout/target3"/>
    <dgm:cxn modelId="{A6A58C9C-61F1-45AE-BD2E-8F3EAA3954AB}" srcId="{36FA8564-4ABF-4928-B3DB-40002676AE37}" destId="{3291BB4F-2AB0-45C3-B84F-F2F838FE9434}" srcOrd="0" destOrd="0" parTransId="{774E62A0-F074-4C6F-8691-C7C1582605F0}" sibTransId="{D0764659-77E4-4B97-8C51-0FE353A7D9DB}"/>
    <dgm:cxn modelId="{67FC9CC6-79CA-4EEE-A60D-A77460194352}" srcId="{EE15761D-ABDB-4B4A-8A1F-650206321370}" destId="{36FA8564-4ABF-4928-B3DB-40002676AE37}" srcOrd="1" destOrd="0" parTransId="{B2DD455A-1E7F-4FCF-B54A-8A8B01532616}" sibTransId="{4DB0F5DB-CE72-49C2-89A9-777D561EE260}"/>
    <dgm:cxn modelId="{2391AA9D-24F0-42EF-A9C8-107FD6CE49AF}" type="presOf" srcId="{B0B5C201-4F97-4A56-9895-2AB70E6869D6}" destId="{EE17006D-50AB-46AC-99E8-7BE032F88B86}" srcOrd="1" destOrd="0" presId="urn:microsoft.com/office/officeart/2005/8/layout/target3"/>
    <dgm:cxn modelId="{B3114AA9-FE65-4520-A935-39962E63ABC5}" type="presOf" srcId="{36FA8564-4ABF-4928-B3DB-40002676AE37}" destId="{FA0F3CA1-E2B8-49A4-AFB6-2A7698817033}" srcOrd="1" destOrd="0" presId="urn:microsoft.com/office/officeart/2005/8/layout/target3"/>
    <dgm:cxn modelId="{620A3BFC-4A58-4971-9185-2F48CF55476D}" srcId="{EE15761D-ABDB-4B4A-8A1F-650206321370}" destId="{B0B5C201-4F97-4A56-9895-2AB70E6869D6}" srcOrd="0" destOrd="0" parTransId="{E3B12FF8-7942-4131-84F1-FDC057FF8891}" sibTransId="{14121A58-D661-40FC-83B5-54AB00D2C33D}"/>
    <dgm:cxn modelId="{9E9A9D64-E326-48DB-A52A-51BD941C194A}" type="presOf" srcId="{B0B5C201-4F97-4A56-9895-2AB70E6869D6}" destId="{4A9EDD5C-B024-4278-B3B8-E686A04DB61C}" srcOrd="0" destOrd="0" presId="urn:microsoft.com/office/officeart/2005/8/layout/target3"/>
    <dgm:cxn modelId="{5B1E9FA1-097C-4171-8226-04FC5DC019FE}" type="presParOf" srcId="{BE502DB1-0496-4F2E-A2FE-3420D7936986}" destId="{88287EFD-B57D-48E6-8EEC-16882CF1645A}" srcOrd="0" destOrd="0" presId="urn:microsoft.com/office/officeart/2005/8/layout/target3"/>
    <dgm:cxn modelId="{33F55CF0-121A-43AD-A650-69A375DE7E59}" type="presParOf" srcId="{BE502DB1-0496-4F2E-A2FE-3420D7936986}" destId="{B5563106-80EE-41C8-A7DB-7F114378F0D6}" srcOrd="1" destOrd="0" presId="urn:microsoft.com/office/officeart/2005/8/layout/target3"/>
    <dgm:cxn modelId="{4D81E3BF-6747-4C7A-9D90-BFCC5A864200}" type="presParOf" srcId="{BE502DB1-0496-4F2E-A2FE-3420D7936986}" destId="{4A9EDD5C-B024-4278-B3B8-E686A04DB61C}" srcOrd="2" destOrd="0" presId="urn:microsoft.com/office/officeart/2005/8/layout/target3"/>
    <dgm:cxn modelId="{97E15D61-30F5-4B0C-9A97-5DA4A47A98F9}" type="presParOf" srcId="{BE502DB1-0496-4F2E-A2FE-3420D7936986}" destId="{7D085A50-0ACD-4A56-8596-82F81D5D92A7}" srcOrd="3" destOrd="0" presId="urn:microsoft.com/office/officeart/2005/8/layout/target3"/>
    <dgm:cxn modelId="{72700CB4-657B-4148-AD34-E0F7E5C9B5A5}" type="presParOf" srcId="{BE502DB1-0496-4F2E-A2FE-3420D7936986}" destId="{9E27582F-0A3F-4D55-8866-59EBB5D1D7FA}" srcOrd="4" destOrd="0" presId="urn:microsoft.com/office/officeart/2005/8/layout/target3"/>
    <dgm:cxn modelId="{BD1F9826-E41B-4B95-A406-B89989D80A98}" type="presParOf" srcId="{BE502DB1-0496-4F2E-A2FE-3420D7936986}" destId="{61E47E35-68F7-41EA-9D94-6075EF8CC6B3}" srcOrd="5" destOrd="0" presId="urn:microsoft.com/office/officeart/2005/8/layout/target3"/>
    <dgm:cxn modelId="{4DC90014-4E8A-45D3-A143-073C8376DF17}" type="presParOf" srcId="{BE502DB1-0496-4F2E-A2FE-3420D7936986}" destId="{FBC80BF8-3D40-4A15-BCD9-EFDEA445C34D}" srcOrd="6" destOrd="0" presId="urn:microsoft.com/office/officeart/2005/8/layout/target3"/>
    <dgm:cxn modelId="{DA641C87-4ED0-403C-A49F-3D0E497CD6B6}" type="presParOf" srcId="{BE502DB1-0496-4F2E-A2FE-3420D7936986}" destId="{35C687DD-C1F1-47BE-B6BF-6E9DD8528231}" srcOrd="7" destOrd="0" presId="urn:microsoft.com/office/officeart/2005/8/layout/target3"/>
    <dgm:cxn modelId="{995365F9-AF0D-486B-AD19-8EFF74D7AECE}" type="presParOf" srcId="{BE502DB1-0496-4F2E-A2FE-3420D7936986}" destId="{8166E26F-84AD-4ABF-A30B-144DE9413D02}" srcOrd="8" destOrd="0" presId="urn:microsoft.com/office/officeart/2005/8/layout/target3"/>
    <dgm:cxn modelId="{7F60ADBF-D30C-49EF-AAA0-FAF6EA145D88}" type="presParOf" srcId="{BE502DB1-0496-4F2E-A2FE-3420D7936986}" destId="{EE17006D-50AB-46AC-99E8-7BE032F88B86}" srcOrd="9" destOrd="0" presId="urn:microsoft.com/office/officeart/2005/8/layout/target3"/>
    <dgm:cxn modelId="{EABB2607-B41A-40ED-BECF-6FEF047A9E8E}" type="presParOf" srcId="{BE502DB1-0496-4F2E-A2FE-3420D7936986}" destId="{3B628C5B-5015-4912-B7FA-66459230818E}" srcOrd="10" destOrd="0" presId="urn:microsoft.com/office/officeart/2005/8/layout/target3"/>
    <dgm:cxn modelId="{FD5F5312-6DCF-41B8-A053-7864DF46EF5A}" type="presParOf" srcId="{BE502DB1-0496-4F2E-A2FE-3420D7936986}" destId="{FA0F3CA1-E2B8-49A4-AFB6-2A7698817033}" srcOrd="11" destOrd="0" presId="urn:microsoft.com/office/officeart/2005/8/layout/target3"/>
    <dgm:cxn modelId="{BC99EA6E-97A5-466F-8275-45CEE60A2E3D}" type="presParOf" srcId="{BE502DB1-0496-4F2E-A2FE-3420D7936986}" destId="{3F227720-EDAD-43E8-B1EE-2DAA38FA4EF8}" srcOrd="12" destOrd="0" presId="urn:microsoft.com/office/officeart/2005/8/layout/target3"/>
    <dgm:cxn modelId="{8E1C2357-E028-44D7-889E-A2AE3F8E269E}" type="presParOf" srcId="{BE502DB1-0496-4F2E-A2FE-3420D7936986}" destId="{A803F5E8-B03F-43D3-B2D3-A2782E7A1949}" srcOrd="13" destOrd="0" presId="urn:microsoft.com/office/officeart/2005/8/layout/target3"/>
    <dgm:cxn modelId="{EB39598C-241A-4119-A307-50CB71DC1E9C}" type="presParOf" srcId="{BE502DB1-0496-4F2E-A2FE-3420D7936986}" destId="{A37FB5B6-DCEF-44A7-B3BA-9B115F7EF07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87EFD-B57D-48E6-8EEC-16882CF1645A}">
      <dsp:nvSpPr>
        <dsp:cNvPr id="0" name=""/>
        <dsp:cNvSpPr/>
      </dsp:nvSpPr>
      <dsp:spPr>
        <a:xfrm>
          <a:off x="0" y="0"/>
          <a:ext cx="4104817" cy="41048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9EDD5C-B024-4278-B3B8-E686A04DB61C}">
      <dsp:nvSpPr>
        <dsp:cNvPr id="0" name=""/>
        <dsp:cNvSpPr/>
      </dsp:nvSpPr>
      <dsp:spPr>
        <a:xfrm>
          <a:off x="2013554" y="0"/>
          <a:ext cx="5441729" cy="4104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১।বৃত্তের সংজ্ঞা বলতে পারবে;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3554" y="0"/>
        <a:ext cx="2720864" cy="1231447"/>
      </dsp:txXfrm>
    </dsp:sp>
    <dsp:sp modelId="{9E27582F-0A3F-4D55-8866-59EBB5D1D7FA}">
      <dsp:nvSpPr>
        <dsp:cNvPr id="0" name=""/>
        <dsp:cNvSpPr/>
      </dsp:nvSpPr>
      <dsp:spPr>
        <a:xfrm>
          <a:off x="499984" y="576342"/>
          <a:ext cx="2668128" cy="26681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E47E35-68F7-41EA-9D94-6075EF8CC6B3}">
      <dsp:nvSpPr>
        <dsp:cNvPr id="0" name=""/>
        <dsp:cNvSpPr/>
      </dsp:nvSpPr>
      <dsp:spPr>
        <a:xfrm>
          <a:off x="2052408" y="1231447"/>
          <a:ext cx="5441729" cy="2668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২।বৃত্তস্থ ও কেন্দ্রস্থ কোণের বর্ননা করতে পারবে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52408" y="1231447"/>
        <a:ext cx="2720864" cy="1231443"/>
      </dsp:txXfrm>
    </dsp:sp>
    <dsp:sp modelId="{35C687DD-C1F1-47BE-B6BF-6E9DD8528231}">
      <dsp:nvSpPr>
        <dsp:cNvPr id="0" name=""/>
        <dsp:cNvSpPr/>
      </dsp:nvSpPr>
      <dsp:spPr>
        <a:xfrm>
          <a:off x="931720" y="1125407"/>
          <a:ext cx="1231443" cy="123144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66E26F-84AD-4ABF-A30B-144DE9413D02}">
      <dsp:nvSpPr>
        <dsp:cNvPr id="0" name=""/>
        <dsp:cNvSpPr/>
      </dsp:nvSpPr>
      <dsp:spPr>
        <a:xfrm>
          <a:off x="2052408" y="2311860"/>
          <a:ext cx="5441729" cy="1533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৩।বৃত্তে অর্ন্তলিখিত চর্তুভূজের যে কোন বিপরীত দুইটি কোনের সমষ্টি দুই সমকোন-প্রমান করতে পারবে।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52408" y="2311860"/>
        <a:ext cx="2720864" cy="1533504"/>
      </dsp:txXfrm>
    </dsp:sp>
    <dsp:sp modelId="{3B628C5B-5015-4912-B7FA-66459230818E}">
      <dsp:nvSpPr>
        <dsp:cNvPr id="0" name=""/>
        <dsp:cNvSpPr/>
      </dsp:nvSpPr>
      <dsp:spPr>
        <a:xfrm>
          <a:off x="4773273" y="0"/>
          <a:ext cx="2720864" cy="123144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700" kern="1200"/>
        </a:p>
      </dsp:txBody>
      <dsp:txXfrm>
        <a:off x="4773273" y="0"/>
        <a:ext cx="2720864" cy="1231447"/>
      </dsp:txXfrm>
    </dsp:sp>
    <dsp:sp modelId="{3F227720-EDAD-43E8-B1EE-2DAA38FA4EF8}">
      <dsp:nvSpPr>
        <dsp:cNvPr id="0" name=""/>
        <dsp:cNvSpPr/>
      </dsp:nvSpPr>
      <dsp:spPr>
        <a:xfrm>
          <a:off x="4773273" y="1231447"/>
          <a:ext cx="2720864" cy="123144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700" kern="1200"/>
        </a:p>
      </dsp:txBody>
      <dsp:txXfrm>
        <a:off x="4773273" y="1231447"/>
        <a:ext cx="2720864" cy="1231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72C1A-B032-4BCC-95E5-4507FACA81F6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B559-9D6A-4C6E-A7EC-DAC2911C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3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B559-9D6A-4C6E-A7EC-DAC2911C56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7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9521-B58C-499F-BD3F-E5B4008BEE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9521-B58C-499F-BD3F-E5B4008BEE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9521-B58C-499F-BD3F-E5B4008BEE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52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9521-B58C-499F-BD3F-E5B4008BEE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9521-B58C-499F-BD3F-E5B4008BEE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9521-B58C-499F-BD3F-E5B4008BEE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784E-440C-4658-A5BC-644849648668}" type="datetime3">
              <a:rPr lang="en-US" smtClean="0"/>
              <a:t>30 June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1BD5-55FA-43DE-BE86-E89A7A3D4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639A-88A7-423B-9513-E0313DDE0B3E}" type="datetime3">
              <a:rPr lang="en-US" smtClean="0"/>
              <a:t>30 June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1BD5-55FA-43DE-BE86-E89A7A3D4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6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0782-3FFC-48A5-BF29-E9430622E69B}" type="datetime3">
              <a:rPr lang="en-US" smtClean="0"/>
              <a:t>30 June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1BD5-55FA-43DE-BE86-E89A7A3D4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32F6-66A9-4A2F-B3B0-913BC1E79FEA}" type="datetime3">
              <a:rPr lang="en-US" smtClean="0"/>
              <a:t>30 June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1BD5-55FA-43DE-BE86-E89A7A3D4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7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FC32-EABC-42B8-8C14-1331281BD61A}" type="datetime3">
              <a:rPr lang="en-US" smtClean="0"/>
              <a:t>30 June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1BD5-55FA-43DE-BE86-E89A7A3D4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0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7C69-002F-431F-AEEF-AB9268F10EEE}" type="datetime3">
              <a:rPr lang="en-US" smtClean="0"/>
              <a:t>30 June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1BD5-55FA-43DE-BE86-E89A7A3D4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4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8CBD-72E3-4199-90DC-11ADF875C718}" type="datetime3">
              <a:rPr lang="en-US" smtClean="0"/>
              <a:t>30 June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1BD5-55FA-43DE-BE86-E89A7A3D4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3722-694C-4140-9340-1BA94D1C4E3F}" type="datetime3">
              <a:rPr lang="en-US" smtClean="0"/>
              <a:t>30 June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1BD5-55FA-43DE-BE86-E89A7A3D4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9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54000"/>
            <a:ext cx="1117600" cy="10922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01600" y="165100"/>
            <a:ext cx="25400" cy="6502400"/>
          </a:xfrm>
          <a:prstGeom prst="line">
            <a:avLst/>
          </a:prstGeom>
          <a:ln w="111125">
            <a:solidFill>
              <a:srgbClr val="FF0000"/>
            </a:solidFill>
            <a:headEnd type="diamond"/>
            <a:tailEnd type="diamon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2039600" y="165100"/>
            <a:ext cx="25400" cy="6502400"/>
          </a:xfrm>
          <a:prstGeom prst="line">
            <a:avLst/>
          </a:prstGeom>
          <a:ln w="111125">
            <a:solidFill>
              <a:srgbClr val="FF0000"/>
            </a:solidFill>
            <a:headEnd type="diamond"/>
            <a:tailEnd type="diamon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88900" y="139700"/>
            <a:ext cx="11938000" cy="0"/>
          </a:xfrm>
          <a:prstGeom prst="line">
            <a:avLst/>
          </a:prstGeom>
          <a:ln w="111125">
            <a:solidFill>
              <a:srgbClr val="0070C0"/>
            </a:solidFill>
            <a:headEnd type="diamond"/>
            <a:tailEnd type="diamon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127000" y="6667500"/>
            <a:ext cx="11938000" cy="12700"/>
          </a:xfrm>
          <a:prstGeom prst="line">
            <a:avLst/>
          </a:prstGeom>
          <a:ln w="111125">
            <a:solidFill>
              <a:srgbClr val="7030A0"/>
            </a:solidFill>
            <a:headEnd type="diamond"/>
            <a:tailEnd type="diamon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5" y="190754"/>
            <a:ext cx="1019955" cy="12443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392" y="165100"/>
            <a:ext cx="1075051" cy="1206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5" y="5524500"/>
            <a:ext cx="926475" cy="1130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1000" y="5613400"/>
            <a:ext cx="1013199" cy="1016000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533400" y="6261100"/>
            <a:ext cx="956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F0"/>
                </a:solidFill>
                <a:effectLst/>
                <a:latin typeface="Curlz MT" panose="04040404050702020202" pitchFamily="82" charset="0"/>
              </a:rPr>
              <a:t>Md.Sofiur</a:t>
            </a:r>
            <a:r>
              <a:rPr lang="en-US" sz="2000" b="1" dirty="0" smtClean="0">
                <a:solidFill>
                  <a:srgbClr val="00B0F0"/>
                </a:solidFill>
                <a:effectLst/>
                <a:latin typeface="Curlz MT" panose="04040404050702020202" pitchFamily="8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effectLst/>
                <a:latin typeface="Curlz MT" panose="04040404050702020202" pitchFamily="82" charset="0"/>
              </a:rPr>
              <a:t>Rahaman,Assistant</a:t>
            </a:r>
            <a:r>
              <a:rPr lang="en-US" sz="2000" b="1" dirty="0" smtClean="0">
                <a:solidFill>
                  <a:srgbClr val="00B0F0"/>
                </a:solidFill>
                <a:effectLst/>
                <a:latin typeface="Curlz MT" panose="04040404050702020202" pitchFamily="82" charset="0"/>
              </a:rPr>
              <a:t> Teacher (Mathematics) ,</a:t>
            </a:r>
            <a:r>
              <a:rPr lang="en-US" sz="2000" b="1" dirty="0" err="1" smtClean="0">
                <a:solidFill>
                  <a:srgbClr val="00B0F0"/>
                </a:solidFill>
                <a:effectLst/>
                <a:latin typeface="Curlz MT" panose="04040404050702020202" pitchFamily="82" charset="0"/>
              </a:rPr>
              <a:t>Birjoan</a:t>
            </a:r>
            <a:r>
              <a:rPr lang="en-US" sz="2000" b="1" dirty="0" smtClean="0">
                <a:solidFill>
                  <a:srgbClr val="00B0F0"/>
                </a:solidFill>
                <a:effectLst/>
                <a:latin typeface="Curlz MT" panose="04040404050702020202" pitchFamily="82" charset="0"/>
              </a:rPr>
              <a:t> High </a:t>
            </a:r>
            <a:r>
              <a:rPr lang="en-US" sz="2000" b="1" dirty="0" err="1" smtClean="0">
                <a:solidFill>
                  <a:srgbClr val="00B0F0"/>
                </a:solidFill>
                <a:effectLst/>
                <a:latin typeface="Curlz MT" panose="04040404050702020202" pitchFamily="82" charset="0"/>
              </a:rPr>
              <a:t>School,Niamatpur,Naogaon</a:t>
            </a:r>
            <a:endParaRPr lang="en-US" sz="2000" b="1" dirty="0">
              <a:solidFill>
                <a:srgbClr val="00B0F0"/>
              </a:solidFill>
              <a:effectLst/>
              <a:latin typeface="Curlz MT" panose="04040404050702020202" pitchFamily="82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9474200" y="6299200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Curlz MT" panose="04040404050702020202" pitchFamily="82" charset="0"/>
              </a:rPr>
              <a:t>6/8/20198 June 2019</a:t>
            </a:r>
            <a:endParaRPr lang="en-US" sz="2000" b="1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6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6EBD-8186-4BA7-B370-86D74B7E25AB}" type="datetime3">
              <a:rPr lang="en-US" smtClean="0"/>
              <a:t>30 June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1BD5-55FA-43DE-BE86-E89A7A3D4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6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066A-635E-4D1F-BD81-0D15CF6EE63E}" type="datetime3">
              <a:rPr lang="en-US" smtClean="0"/>
              <a:t>30 June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1BD5-55FA-43DE-BE86-E89A7A3D4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1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6754-B5E9-4F22-91D3-395F46EA204E}" type="datetime3">
              <a:rPr lang="en-US" smtClean="0"/>
              <a:t>30 June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1BD5-55FA-43DE-BE86-E89A7A3D4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4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1289" flipV="1">
            <a:off x="1641368" y="1945395"/>
            <a:ext cx="4286250" cy="2149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6023" y="2192171"/>
            <a:ext cx="428625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5649" y="2497540"/>
            <a:ext cx="4135271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Wave4">
              <a:avLst/>
            </a:prstTxWarp>
            <a:spAutoFit/>
            <a:sp3d extrusionH="57150">
              <a:bevelT w="38100" h="38100" prst="slope"/>
            </a:sp3d>
          </a:bodyPr>
          <a:lstStyle/>
          <a:p>
            <a:r>
              <a:rPr lang="bn-IN" sz="5400" dirty="0" smtClean="0">
                <a:ln w="0">
                  <a:noFill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স্বাগতম</a:t>
            </a:r>
            <a:endParaRPr lang="en-US" sz="5400" dirty="0">
              <a:ln w="0">
                <a:noFill/>
              </a:ln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5882185" y="3070746"/>
            <a:ext cx="1446663" cy="1637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8667" l="1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96307">
            <a:off x="5747773" y="2821460"/>
            <a:ext cx="2143125" cy="214312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 rot="4764565">
            <a:off x="4085502" y="1230905"/>
            <a:ext cx="3877164" cy="4211752"/>
            <a:chOff x="4485968" y="1714500"/>
            <a:chExt cx="3414712" cy="3766771"/>
          </a:xfrm>
        </p:grpSpPr>
        <p:grpSp>
          <p:nvGrpSpPr>
            <p:cNvPr id="18" name="Group 17"/>
            <p:cNvGrpSpPr/>
            <p:nvPr/>
          </p:nvGrpSpPr>
          <p:grpSpPr>
            <a:xfrm>
              <a:off x="4628528" y="1714500"/>
              <a:ext cx="1467472" cy="2049327"/>
              <a:chOff x="3976662" y="928688"/>
              <a:chExt cx="1495450" cy="2265031"/>
            </a:xfrm>
          </p:grpSpPr>
          <p:grpSp>
            <p:nvGrpSpPr>
              <p:cNvPr id="10" name="Group 9"/>
              <p:cNvGrpSpPr/>
              <p:nvPr/>
            </p:nvGrpSpPr>
            <p:grpSpPr>
              <a:xfrm rot="1380000">
                <a:off x="4224339" y="1123949"/>
                <a:ext cx="228600" cy="1800225"/>
                <a:chOff x="5214939" y="1171575"/>
                <a:chExt cx="228600" cy="1800225"/>
              </a:xfrm>
            </p:grpSpPr>
            <p:sp>
              <p:nvSpPr>
                <p:cNvPr id="11" name="Can 10"/>
                <p:cNvSpPr/>
                <p:nvPr/>
              </p:nvSpPr>
              <p:spPr>
                <a:xfrm>
                  <a:off x="5214939" y="1171575"/>
                  <a:ext cx="214312" cy="1443038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flipV="1">
                  <a:off x="5214939" y="2628900"/>
                  <a:ext cx="228600" cy="3429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976662" y="928688"/>
                <a:ext cx="1495450" cy="2265031"/>
                <a:chOff x="4004045" y="871538"/>
                <a:chExt cx="1439494" cy="2308172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 rot="-840000">
                  <a:off x="5214939" y="1171575"/>
                  <a:ext cx="228600" cy="1800225"/>
                  <a:chOff x="5214939" y="1171575"/>
                  <a:chExt cx="228600" cy="1800225"/>
                </a:xfrm>
              </p:grpSpPr>
              <p:sp>
                <p:nvSpPr>
                  <p:cNvPr id="7" name="Can 6"/>
                  <p:cNvSpPr/>
                  <p:nvPr/>
                </p:nvSpPr>
                <p:spPr>
                  <a:xfrm>
                    <a:off x="5214939" y="1171575"/>
                    <a:ext cx="214312" cy="1443038"/>
                  </a:xfrm>
                  <a:prstGeom prst="can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Isosceles Triangle 7"/>
                  <p:cNvSpPr/>
                  <p:nvPr/>
                </p:nvSpPr>
                <p:spPr>
                  <a:xfrm flipV="1">
                    <a:off x="5214939" y="2628900"/>
                    <a:ext cx="228600" cy="342900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" name="Group 3"/>
                <p:cNvGrpSpPr/>
                <p:nvPr/>
              </p:nvGrpSpPr>
              <p:grpSpPr>
                <a:xfrm rot="1320000">
                  <a:off x="4004045" y="2028807"/>
                  <a:ext cx="237079" cy="1150903"/>
                  <a:chOff x="3304508" y="1659581"/>
                  <a:chExt cx="237079" cy="1150903"/>
                </a:xfrm>
              </p:grpSpPr>
              <p:sp>
                <p:nvSpPr>
                  <p:cNvPr id="2" name="Can 1"/>
                  <p:cNvSpPr/>
                  <p:nvPr/>
                </p:nvSpPr>
                <p:spPr>
                  <a:xfrm>
                    <a:off x="3312113" y="1659581"/>
                    <a:ext cx="214313" cy="828675"/>
                  </a:xfrm>
                  <a:prstGeom prst="can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" name="Isosceles Triangle 2"/>
                  <p:cNvSpPr/>
                  <p:nvPr/>
                </p:nvSpPr>
                <p:spPr>
                  <a:xfrm rot="11012377">
                    <a:off x="3304508" y="2496758"/>
                    <a:ext cx="237079" cy="313726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" name="Block Arc 12"/>
                <p:cNvSpPr/>
                <p:nvPr/>
              </p:nvSpPr>
              <p:spPr>
                <a:xfrm rot="11100000">
                  <a:off x="4116694" y="1873507"/>
                  <a:ext cx="381977" cy="267767"/>
                </a:xfrm>
                <a:prstGeom prst="blockArc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4429125" y="871538"/>
                  <a:ext cx="871538" cy="800100"/>
                  <a:chOff x="1771650" y="1557338"/>
                  <a:chExt cx="828675" cy="842962"/>
                </a:xfrm>
              </p:grpSpPr>
              <p:sp>
                <p:nvSpPr>
                  <p:cNvPr id="14" name="Oval 13"/>
                  <p:cNvSpPr/>
                  <p:nvPr/>
                </p:nvSpPr>
                <p:spPr>
                  <a:xfrm>
                    <a:off x="1871069" y="1619840"/>
                    <a:ext cx="657506" cy="668332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prst="slop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1771650" y="1557338"/>
                    <a:ext cx="828675" cy="842962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" name="Oval 18"/>
            <p:cNvSpPr/>
            <p:nvPr/>
          </p:nvSpPr>
          <p:spPr>
            <a:xfrm>
              <a:off x="4485968" y="2134194"/>
              <a:ext cx="3414712" cy="33470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3998793" y="1460310"/>
            <a:ext cx="3821373" cy="3840354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40741" y="300251"/>
            <a:ext cx="2224585" cy="64633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কেন্দ্রস্থ কোণ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4" b="98857" l="9756" r="8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4816">
            <a:off x="5302368" y="2581913"/>
            <a:ext cx="2733675" cy="1666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5556" l="3111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341">
            <a:off x="4150980" y="3026177"/>
            <a:ext cx="2143125" cy="2143125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H="1">
            <a:off x="4954137" y="3070746"/>
            <a:ext cx="928050" cy="1965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408" r="958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2270">
            <a:off x="5165889" y="2732042"/>
            <a:ext cx="2733675" cy="16668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09312" y="2734101"/>
            <a:ext cx="45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281080" y="4469642"/>
            <a:ext cx="45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54053" y="5031475"/>
            <a:ext cx="45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75008" y="2838734"/>
            <a:ext cx="3452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 শীর্ষবিন্দু বৃত্তের কেন্দ্রে অবস্থিত।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8537" y="3029803"/>
            <a:ext cx="45719" cy="955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7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7904 0.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1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11562 0.2384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1192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6" grpId="0"/>
      <p:bldP spid="37" grpId="0"/>
      <p:bldP spid="38" grpId="0"/>
      <p:bldP spid="39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5254387" y="300250"/>
            <a:ext cx="2129051" cy="1774210"/>
          </a:xfrm>
          <a:prstGeom prst="donut">
            <a:avLst>
              <a:gd name="adj" fmla="val 1517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কাজ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5087" y="4681181"/>
            <a:ext cx="8134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চাপের উপর দন্ডায়মান বৃত্তস্থ ও কেন্দ্রস্থ কোন চিহ্নিত কর।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বৃত্তস্থ ও কেন্দ্রস্থ কোনের সংজ্ঞা দাও।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9048466" y="504967"/>
            <a:ext cx="2333767" cy="1378424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সময়-৮ মিনিট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609228" y="2169994"/>
            <a:ext cx="1910689" cy="1982043"/>
            <a:chOff x="5718410" y="2033517"/>
            <a:chExt cx="2006223" cy="2063929"/>
          </a:xfrm>
        </p:grpSpPr>
        <p:grpSp>
          <p:nvGrpSpPr>
            <p:cNvPr id="29" name="Group 28"/>
            <p:cNvGrpSpPr/>
            <p:nvPr/>
          </p:nvGrpSpPr>
          <p:grpSpPr>
            <a:xfrm>
              <a:off x="5718410" y="2361062"/>
              <a:ext cx="1774209" cy="1678675"/>
              <a:chOff x="5854888" y="2388358"/>
              <a:chExt cx="1774209" cy="167867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854888" y="2388358"/>
                <a:ext cx="1774209" cy="16786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5" idx="0"/>
                <a:endCxn id="5" idx="3"/>
              </p:cNvCxnSpPr>
              <p:nvPr/>
            </p:nvCxnSpPr>
            <p:spPr>
              <a:xfrm flipH="1">
                <a:off x="6114715" y="2388358"/>
                <a:ext cx="627278" cy="14328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5" idx="0"/>
              </p:cNvCxnSpPr>
              <p:nvPr/>
            </p:nvCxnSpPr>
            <p:spPr>
              <a:xfrm>
                <a:off x="6741993" y="2388358"/>
                <a:ext cx="777923" cy="12692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6128365" y="3275462"/>
                <a:ext cx="654573" cy="5320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782937" y="3289110"/>
                <a:ext cx="709684" cy="341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7383439" y="3480179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34334" y="3728114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14448" y="2033517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82687" y="3261815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013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3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 rot="4764565">
            <a:off x="4929635" y="697627"/>
            <a:ext cx="3053245" cy="2977006"/>
            <a:chOff x="4510735" y="1714500"/>
            <a:chExt cx="3390521" cy="3403549"/>
          </a:xfrm>
        </p:grpSpPr>
        <p:grpSp>
          <p:nvGrpSpPr>
            <p:cNvPr id="18" name="Group 17"/>
            <p:cNvGrpSpPr/>
            <p:nvPr/>
          </p:nvGrpSpPr>
          <p:grpSpPr>
            <a:xfrm>
              <a:off x="4628528" y="1714500"/>
              <a:ext cx="1467472" cy="2049327"/>
              <a:chOff x="3976662" y="928688"/>
              <a:chExt cx="1495450" cy="2265031"/>
            </a:xfrm>
          </p:grpSpPr>
          <p:grpSp>
            <p:nvGrpSpPr>
              <p:cNvPr id="10" name="Group 9"/>
              <p:cNvGrpSpPr/>
              <p:nvPr/>
            </p:nvGrpSpPr>
            <p:grpSpPr>
              <a:xfrm rot="1380000">
                <a:off x="4224339" y="1123949"/>
                <a:ext cx="228600" cy="1800225"/>
                <a:chOff x="5214939" y="1171575"/>
                <a:chExt cx="228600" cy="1800225"/>
              </a:xfrm>
            </p:grpSpPr>
            <p:sp>
              <p:nvSpPr>
                <p:cNvPr id="11" name="Can 10"/>
                <p:cNvSpPr/>
                <p:nvPr/>
              </p:nvSpPr>
              <p:spPr>
                <a:xfrm>
                  <a:off x="5214939" y="1171575"/>
                  <a:ext cx="214312" cy="1443038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flipV="1">
                  <a:off x="5214939" y="2628900"/>
                  <a:ext cx="228600" cy="3429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976662" y="928688"/>
                <a:ext cx="1495450" cy="2265031"/>
                <a:chOff x="4004045" y="871538"/>
                <a:chExt cx="1439494" cy="2308172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 rot="-840000">
                  <a:off x="5214939" y="1171575"/>
                  <a:ext cx="228600" cy="1800225"/>
                  <a:chOff x="5214939" y="1171575"/>
                  <a:chExt cx="228600" cy="1800225"/>
                </a:xfrm>
              </p:grpSpPr>
              <p:sp>
                <p:nvSpPr>
                  <p:cNvPr id="7" name="Can 6"/>
                  <p:cNvSpPr/>
                  <p:nvPr/>
                </p:nvSpPr>
                <p:spPr>
                  <a:xfrm>
                    <a:off x="5214939" y="1171575"/>
                    <a:ext cx="214312" cy="1443038"/>
                  </a:xfrm>
                  <a:prstGeom prst="can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Isosceles Triangle 7"/>
                  <p:cNvSpPr/>
                  <p:nvPr/>
                </p:nvSpPr>
                <p:spPr>
                  <a:xfrm flipV="1">
                    <a:off x="5214939" y="2628900"/>
                    <a:ext cx="228600" cy="342900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" name="Group 3"/>
                <p:cNvGrpSpPr/>
                <p:nvPr/>
              </p:nvGrpSpPr>
              <p:grpSpPr>
                <a:xfrm rot="1320000">
                  <a:off x="4004045" y="2028807"/>
                  <a:ext cx="237079" cy="1150903"/>
                  <a:chOff x="3304508" y="1659581"/>
                  <a:chExt cx="237079" cy="1150903"/>
                </a:xfrm>
              </p:grpSpPr>
              <p:sp>
                <p:nvSpPr>
                  <p:cNvPr id="2" name="Can 1"/>
                  <p:cNvSpPr/>
                  <p:nvPr/>
                </p:nvSpPr>
                <p:spPr>
                  <a:xfrm>
                    <a:off x="3312113" y="1659581"/>
                    <a:ext cx="214313" cy="828675"/>
                  </a:xfrm>
                  <a:prstGeom prst="can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" name="Isosceles Triangle 2"/>
                  <p:cNvSpPr/>
                  <p:nvPr/>
                </p:nvSpPr>
                <p:spPr>
                  <a:xfrm rot="11012377">
                    <a:off x="3304508" y="2496758"/>
                    <a:ext cx="237079" cy="313726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" name="Block Arc 12"/>
                <p:cNvSpPr/>
                <p:nvPr/>
              </p:nvSpPr>
              <p:spPr>
                <a:xfrm rot="11100000">
                  <a:off x="4116694" y="1873507"/>
                  <a:ext cx="381977" cy="267767"/>
                </a:xfrm>
                <a:prstGeom prst="blockArc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4429125" y="871538"/>
                  <a:ext cx="871538" cy="800100"/>
                  <a:chOff x="1771650" y="1557338"/>
                  <a:chExt cx="828675" cy="842962"/>
                </a:xfrm>
              </p:grpSpPr>
              <p:sp>
                <p:nvSpPr>
                  <p:cNvPr id="14" name="Oval 13"/>
                  <p:cNvSpPr/>
                  <p:nvPr/>
                </p:nvSpPr>
                <p:spPr>
                  <a:xfrm>
                    <a:off x="1871069" y="1619840"/>
                    <a:ext cx="657506" cy="668332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prst="slop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1771650" y="1557338"/>
                    <a:ext cx="828675" cy="842962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" name="Oval 18"/>
            <p:cNvSpPr/>
            <p:nvPr/>
          </p:nvSpPr>
          <p:spPr>
            <a:xfrm>
              <a:off x="4510735" y="1728868"/>
              <a:ext cx="3390521" cy="338918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939637" y="655094"/>
            <a:ext cx="2989712" cy="304345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100000" l="9408" r="90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4909">
            <a:off x="5616266" y="109182"/>
            <a:ext cx="1849059" cy="112747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5240740" y="696036"/>
            <a:ext cx="764275" cy="2374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778" l="889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932">
            <a:off x="4369340" y="794403"/>
            <a:ext cx="2143125" cy="21431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8222" l="1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6499">
            <a:off x="5725227" y="620171"/>
            <a:ext cx="2266734" cy="22667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6" b="100000" l="9408" r="89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4642">
            <a:off x="5548028" y="-317735"/>
            <a:ext cx="2733675" cy="166687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005015" y="709684"/>
            <a:ext cx="1924334" cy="1774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13445" y="3084396"/>
            <a:ext cx="1624083" cy="573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888" l="3534" r="89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096">
            <a:off x="5089403" y="2472093"/>
            <a:ext cx="2695575" cy="16954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3034">
            <a:off x="5092676" y="2521212"/>
            <a:ext cx="2143125" cy="21431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73">
            <a:off x="6484748" y="2029890"/>
            <a:ext cx="2143125" cy="21431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86" b="98286" l="9408" r="92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1837">
            <a:off x="7035633" y="2281662"/>
            <a:ext cx="2733675" cy="1666875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H="1">
            <a:off x="6851177" y="2456597"/>
            <a:ext cx="1078172" cy="1201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346209" y="2115403"/>
            <a:ext cx="68238" cy="955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001">
            <a:off x="4589983" y="1431665"/>
            <a:ext cx="2143125" cy="21431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78652" l="4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4733">
            <a:off x="5512486" y="2417503"/>
            <a:ext cx="2695575" cy="16954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78652" l="4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3648">
            <a:off x="6211682" y="973113"/>
            <a:ext cx="2695575" cy="1695450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flipH="1">
            <a:off x="5240741" y="2183642"/>
            <a:ext cx="1105468" cy="873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6400800" y="2180492"/>
            <a:ext cx="1505244" cy="281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0069">
            <a:off x="6276043" y="1459205"/>
            <a:ext cx="2143125" cy="214312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937759" y="2883876"/>
            <a:ext cx="25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764215" y="3584917"/>
            <a:ext cx="25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210886" y="1835834"/>
            <a:ext cx="25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870917" y="398585"/>
            <a:ext cx="25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852116" y="2365718"/>
            <a:ext cx="25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2292824" y="4294426"/>
                <a:ext cx="962272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,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O </a:t>
                </a:r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কেন্দ্রবিশিষ্ট একটি বৃত্তে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ABCD </a:t>
                </a:r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চর্তুভূজটি অর্ন্তলিখিত হয়েছে।প্রমান করতে হবে যে,</a:t>
                </a:r>
                <a14:m>
                  <m:oMath xmlns:m="http://schemas.openxmlformats.org/officeDocument/2006/math">
                    <m:r>
                      <a:rPr lang="bn-IN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 সমকোণ</a:t>
                </a:r>
              </a:p>
              <a:p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bn-IN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𝐵𝐴𝐷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 সমকোণ।</a:t>
                </a:r>
              </a:p>
              <a:p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অঙ্কন: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O,A </a:t>
                </a:r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O,C </a:t>
                </a:r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যোগ করি।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24" y="4294426"/>
                <a:ext cx="9622722" cy="2062103"/>
              </a:xfrm>
              <a:prstGeom prst="rect">
                <a:avLst/>
              </a:prstGeom>
              <a:blipFill rotWithShape="0">
                <a:blip r:embed="rId14"/>
                <a:stretch>
                  <a:fillRect l="-1647" t="-4130" b="-10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85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1.85185E-6 L -0.06458 0.34213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1710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4804 0.2571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1284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14024 0.081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405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08255 0.1747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872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09922 0.1347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673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332 0.05046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2523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000"/>
                            </p:stCondLst>
                            <p:childTnLst>
                              <p:par>
                                <p:cTn id="1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000"/>
                            </p:stCondLst>
                            <p:childTnLst>
                              <p:par>
                                <p:cTn id="1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8" grpId="0"/>
      <p:bldP spid="59" grpId="0"/>
      <p:bldP spid="61" grpId="0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6273" y="300251"/>
            <a:ext cx="2538483" cy="2552974"/>
            <a:chOff x="5213445" y="2129051"/>
            <a:chExt cx="2729552" cy="2812281"/>
          </a:xfrm>
        </p:grpSpPr>
        <p:grpSp>
          <p:nvGrpSpPr>
            <p:cNvPr id="3" name="Group 2"/>
            <p:cNvGrpSpPr/>
            <p:nvPr/>
          </p:nvGrpSpPr>
          <p:grpSpPr>
            <a:xfrm>
              <a:off x="5431808" y="2456598"/>
              <a:ext cx="2210938" cy="2142698"/>
              <a:chOff x="5377217" y="2347416"/>
              <a:chExt cx="2210938" cy="214269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377217" y="2347416"/>
                <a:ext cx="2210938" cy="2142698"/>
                <a:chOff x="5581934" y="2415655"/>
                <a:chExt cx="2019869" cy="2142698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5581934" y="2415655"/>
                  <a:ext cx="2019869" cy="214269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6591869" y="3411940"/>
                  <a:ext cx="68238" cy="81887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Connector 9"/>
              <p:cNvCxnSpPr>
                <a:stCxn id="16" idx="0"/>
              </p:cNvCxnSpPr>
              <p:nvPr/>
            </p:nvCxnSpPr>
            <p:spPr>
              <a:xfrm flipH="1">
                <a:off x="5445457" y="2347416"/>
                <a:ext cx="1037229" cy="14057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16" idx="0"/>
              </p:cNvCxnSpPr>
              <p:nvPr/>
            </p:nvCxnSpPr>
            <p:spPr>
              <a:xfrm>
                <a:off x="6482686" y="2347416"/>
                <a:ext cx="1091821" cy="124194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endCxn id="16" idx="4"/>
              </p:cNvCxnSpPr>
              <p:nvPr/>
            </p:nvCxnSpPr>
            <p:spPr>
              <a:xfrm>
                <a:off x="5431809" y="3753134"/>
                <a:ext cx="1050877" cy="7369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16" idx="4"/>
              </p:cNvCxnSpPr>
              <p:nvPr/>
            </p:nvCxnSpPr>
            <p:spPr>
              <a:xfrm flipH="1">
                <a:off x="6482686" y="3589361"/>
                <a:ext cx="1091821" cy="9007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17" idx="2"/>
              </p:cNvCxnSpPr>
              <p:nvPr/>
            </p:nvCxnSpPr>
            <p:spPr>
              <a:xfrm flipV="1">
                <a:off x="5431809" y="3384645"/>
                <a:ext cx="1050878" cy="3957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7" idx="2"/>
              </p:cNvCxnSpPr>
              <p:nvPr/>
            </p:nvCxnSpPr>
            <p:spPr>
              <a:xfrm>
                <a:off x="6482687" y="3384645"/>
                <a:ext cx="1105468" cy="2320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5213445" y="3712191"/>
              <a:ext cx="341194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28095" y="4572000"/>
              <a:ext cx="341194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01803" y="3521123"/>
              <a:ext cx="341194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87153" y="2129051"/>
              <a:ext cx="341194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87152" y="3480179"/>
              <a:ext cx="341194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88109" y="3043450"/>
            <a:ext cx="485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প্রমানঃএকই চাপ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উপর দন্ডায়মান কেন্দ্রস্থ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5472752" y="586843"/>
            <a:ext cx="2169274" cy="1241958"/>
          </a:xfrm>
          <a:custGeom>
            <a:avLst/>
            <a:gdLst>
              <a:gd name="connsiteX0" fmla="*/ 20780 w 2197291"/>
              <a:gd name="connsiteY0" fmla="*/ 1303168 h 2183643"/>
              <a:gd name="connsiteX1" fmla="*/ 423610 w 2197291"/>
              <a:gd name="connsiteY1" fmla="*/ 230402 h 2183643"/>
              <a:gd name="connsiteX2" fmla="*/ 1559314 w 2197291"/>
              <a:gd name="connsiteY2" fmla="*/ 100616 h 2183643"/>
              <a:gd name="connsiteX3" fmla="*/ 2196572 w 2197291"/>
              <a:gd name="connsiteY3" fmla="*/ 1052276 h 2183643"/>
              <a:gd name="connsiteX4" fmla="*/ 1098646 w 2197291"/>
              <a:gd name="connsiteY4" fmla="*/ 1091822 h 2183643"/>
              <a:gd name="connsiteX5" fmla="*/ 20780 w 2197291"/>
              <a:gd name="connsiteY5" fmla="*/ 1303168 h 2183643"/>
              <a:gd name="connsiteX0" fmla="*/ 20780 w 2197291"/>
              <a:gd name="connsiteY0" fmla="*/ 1303168 h 2183643"/>
              <a:gd name="connsiteX1" fmla="*/ 423610 w 2197291"/>
              <a:gd name="connsiteY1" fmla="*/ 230402 h 2183643"/>
              <a:gd name="connsiteX2" fmla="*/ 1559314 w 2197291"/>
              <a:gd name="connsiteY2" fmla="*/ 100616 h 2183643"/>
              <a:gd name="connsiteX3" fmla="*/ 2196572 w 2197291"/>
              <a:gd name="connsiteY3" fmla="*/ 1052276 h 2183643"/>
              <a:gd name="connsiteX0" fmla="*/ 20814 w 2196606"/>
              <a:gd name="connsiteY0" fmla="*/ 1303177 h 1303177"/>
              <a:gd name="connsiteX1" fmla="*/ 423644 w 2196606"/>
              <a:gd name="connsiteY1" fmla="*/ 230411 h 1303177"/>
              <a:gd name="connsiteX2" fmla="*/ 1559348 w 2196606"/>
              <a:gd name="connsiteY2" fmla="*/ 100625 h 1303177"/>
              <a:gd name="connsiteX3" fmla="*/ 2196606 w 2196606"/>
              <a:gd name="connsiteY3" fmla="*/ 1052285 h 1303177"/>
              <a:gd name="connsiteX4" fmla="*/ 1098680 w 2196606"/>
              <a:gd name="connsiteY4" fmla="*/ 1091831 h 1303177"/>
              <a:gd name="connsiteX5" fmla="*/ 20814 w 2196606"/>
              <a:gd name="connsiteY5" fmla="*/ 1303177 h 1303177"/>
              <a:gd name="connsiteX0" fmla="*/ 20814 w 2196606"/>
              <a:gd name="connsiteY0" fmla="*/ 1303177 h 1303177"/>
              <a:gd name="connsiteX1" fmla="*/ 423644 w 2196606"/>
              <a:gd name="connsiteY1" fmla="*/ 230411 h 1303177"/>
              <a:gd name="connsiteX2" fmla="*/ 1559348 w 2196606"/>
              <a:gd name="connsiteY2" fmla="*/ 100625 h 1303177"/>
              <a:gd name="connsiteX3" fmla="*/ 2128367 w 2196606"/>
              <a:gd name="connsiteY3" fmla="*/ 1052285 h 1303177"/>
              <a:gd name="connsiteX0" fmla="*/ 20814 w 2196606"/>
              <a:gd name="connsiteY0" fmla="*/ 1303177 h 1303177"/>
              <a:gd name="connsiteX1" fmla="*/ 423644 w 2196606"/>
              <a:gd name="connsiteY1" fmla="*/ 230411 h 1303177"/>
              <a:gd name="connsiteX2" fmla="*/ 1559348 w 2196606"/>
              <a:gd name="connsiteY2" fmla="*/ 100625 h 1303177"/>
              <a:gd name="connsiteX3" fmla="*/ 2196606 w 2196606"/>
              <a:gd name="connsiteY3" fmla="*/ 1052285 h 1303177"/>
              <a:gd name="connsiteX4" fmla="*/ 1098680 w 2196606"/>
              <a:gd name="connsiteY4" fmla="*/ 1091831 h 1303177"/>
              <a:gd name="connsiteX5" fmla="*/ 20814 w 2196606"/>
              <a:gd name="connsiteY5" fmla="*/ 1303177 h 1303177"/>
              <a:gd name="connsiteX0" fmla="*/ 75406 w 2196606"/>
              <a:gd name="connsiteY0" fmla="*/ 1303177 h 1303177"/>
              <a:gd name="connsiteX1" fmla="*/ 423644 w 2196606"/>
              <a:gd name="connsiteY1" fmla="*/ 230411 h 1303177"/>
              <a:gd name="connsiteX2" fmla="*/ 1559348 w 2196606"/>
              <a:gd name="connsiteY2" fmla="*/ 100625 h 1303177"/>
              <a:gd name="connsiteX3" fmla="*/ 2128367 w 2196606"/>
              <a:gd name="connsiteY3" fmla="*/ 1052285 h 130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6606" h="1303177" stroke="0" extrusionOk="0">
                <a:moveTo>
                  <a:pt x="20814" y="1303177"/>
                </a:moveTo>
                <a:cubicBezTo>
                  <a:pt x="-59493" y="898685"/>
                  <a:pt x="96324" y="483733"/>
                  <a:pt x="423644" y="230411"/>
                </a:cubicBezTo>
                <a:cubicBezTo>
                  <a:pt x="747968" y="-20593"/>
                  <a:pt x="1186160" y="-70668"/>
                  <a:pt x="1559348" y="100625"/>
                </a:cubicBezTo>
                <a:cubicBezTo>
                  <a:pt x="1935246" y="273162"/>
                  <a:pt x="2181609" y="641071"/>
                  <a:pt x="2196606" y="1052285"/>
                </a:cubicBezTo>
                <a:lnTo>
                  <a:pt x="1098680" y="1091831"/>
                </a:lnTo>
                <a:lnTo>
                  <a:pt x="20814" y="1303177"/>
                </a:lnTo>
                <a:close/>
              </a:path>
              <a:path w="2196606" h="1303177" fill="none">
                <a:moveTo>
                  <a:pt x="75406" y="1303177"/>
                </a:moveTo>
                <a:cubicBezTo>
                  <a:pt x="-4901" y="898685"/>
                  <a:pt x="176320" y="430836"/>
                  <a:pt x="423644" y="230411"/>
                </a:cubicBezTo>
                <a:cubicBezTo>
                  <a:pt x="670968" y="29986"/>
                  <a:pt x="1186160" y="-70668"/>
                  <a:pt x="1559348" y="100625"/>
                </a:cubicBezTo>
                <a:cubicBezTo>
                  <a:pt x="1935246" y="273162"/>
                  <a:pt x="2113370" y="641071"/>
                  <a:pt x="2128367" y="105228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66313" y="3090165"/>
            <a:ext cx="7104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ADC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700059" y="2980984"/>
                <a:ext cx="1057405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𝐴𝑂𝐶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059" y="2980984"/>
                <a:ext cx="105740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5-Point Star 21"/>
          <p:cNvSpPr/>
          <p:nvPr/>
        </p:nvSpPr>
        <p:spPr>
          <a:xfrm>
            <a:off x="6509982" y="1433015"/>
            <a:ext cx="163773" cy="2456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593288" y="2967335"/>
                <a:ext cx="133234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288" y="2967335"/>
                <a:ext cx="133234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6422" r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5-Point Star 23"/>
          <p:cNvSpPr/>
          <p:nvPr/>
        </p:nvSpPr>
        <p:spPr>
          <a:xfrm>
            <a:off x="6525904" y="2144974"/>
            <a:ext cx="163773" cy="24566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0555643">
            <a:off x="5586735" y="786221"/>
            <a:ext cx="2010268" cy="1743963"/>
          </a:xfrm>
          <a:prstGeom prst="arc">
            <a:avLst>
              <a:gd name="adj1" fmla="val 10758071"/>
              <a:gd name="adj2" fmla="val 21541738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39030" y="3362213"/>
            <a:ext cx="1814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আবার, একই চাপ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39640" y="3363120"/>
            <a:ext cx="6094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ABC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99044" y="3343702"/>
            <a:ext cx="399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উপর দন্ডায়মান কেন্দ্রস্থ প্রবৃদ্ধ কোণ,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46469" y="3308527"/>
                <a:ext cx="1057405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𝐴𝑂𝐶</m:t>
                      </m:r>
                    </m:oMath>
                  </m:oMathPara>
                </a14:m>
                <a:endPara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469" y="3308527"/>
                <a:ext cx="105740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299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6482686" y="1255595"/>
            <a:ext cx="150126" cy="204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639033" y="3275462"/>
                <a:ext cx="1323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</m:oMath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033" y="3275462"/>
                <a:ext cx="132383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608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6482687" y="723332"/>
            <a:ext cx="163773" cy="2183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263117" y="2934269"/>
                <a:ext cx="16650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</m:oMath>
                </a14:m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কেন্দ্রস্থ কোণ বৃত্তস্থ কোণের দ্বিগুন।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117" y="2934269"/>
                <a:ext cx="1665026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4029" t="-2395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H="1">
            <a:off x="10181230" y="2470245"/>
            <a:ext cx="13650" cy="2511188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115403" y="3698543"/>
                <a:ext cx="687847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প্রবৃদ্ধ </a:t>
                </a:r>
                <a14:m>
                  <m:oMath xmlns:m="http://schemas.openxmlformats.org/officeDocument/2006/math">
                    <m:r>
                      <a:rPr lang="b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𝐴𝐷𝐶</m:t>
                        </m:r>
                      </m:e>
                    </m:d>
                  </m:oMath>
                </a14:m>
                <a:endParaRPr lang="en-US" sz="2400" b="0" dirty="0" smtClean="0">
                  <a:latin typeface="NikoshBAN" panose="02000000000000000000" pitchFamily="2" charset="0"/>
                  <a:ea typeface="Cambria Math" panose="02040503050406030204" pitchFamily="18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প্রবৃদ্ধ </a:t>
                </a:r>
                <a14:m>
                  <m:oMath xmlns:m="http://schemas.openxmlformats.org/officeDocument/2006/math"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=চার সমকোণ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অতএব,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𝐴𝐷𝐶</m:t>
                        </m:r>
                      </m:e>
                    </m:d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=চার সমকোণ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𝐴𝐷𝐶</m:t>
                        </m:r>
                      </m:e>
                    </m:d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=দুই সমকোণ।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অনুরুপভাবে,প্রমান করা যায় যে,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 সমকোণ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403" y="3698543"/>
                <a:ext cx="6878472" cy="1938992"/>
              </a:xfrm>
              <a:prstGeom prst="rect">
                <a:avLst/>
              </a:prstGeom>
              <a:blipFill rotWithShape="0">
                <a:blip r:embed="rId8"/>
                <a:stretch>
                  <a:fillRect l="-1330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9389659" y="5568287"/>
            <a:ext cx="131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প্রমানিত 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9" grpId="0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 animBg="1"/>
      <p:bldP spid="25" grpId="1" animBg="1"/>
      <p:bldP spid="31" grpId="0"/>
      <p:bldP spid="32" grpId="0" animBg="1"/>
      <p:bldP spid="33" grpId="0"/>
      <p:bldP spid="34" grpId="0" animBg="1"/>
      <p:bldP spid="4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agon 1"/>
          <p:cNvSpPr/>
          <p:nvPr/>
        </p:nvSpPr>
        <p:spPr>
          <a:xfrm>
            <a:off x="5650173" y="300248"/>
            <a:ext cx="1883391" cy="1446665"/>
          </a:xfrm>
          <a:prstGeom prst="decagon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199797" y="2101756"/>
            <a:ext cx="2715904" cy="2744042"/>
            <a:chOff x="5213445" y="2129051"/>
            <a:chExt cx="2729552" cy="2812281"/>
          </a:xfrm>
        </p:grpSpPr>
        <p:grpSp>
          <p:nvGrpSpPr>
            <p:cNvPr id="26" name="Group 25"/>
            <p:cNvGrpSpPr/>
            <p:nvPr/>
          </p:nvGrpSpPr>
          <p:grpSpPr>
            <a:xfrm>
              <a:off x="5431808" y="2456598"/>
              <a:ext cx="2210938" cy="2142698"/>
              <a:chOff x="5377217" y="2347416"/>
              <a:chExt cx="2210938" cy="214269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377217" y="2347416"/>
                <a:ext cx="2210938" cy="2142698"/>
                <a:chOff x="5581934" y="2415655"/>
                <a:chExt cx="2019869" cy="214269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5581934" y="2415655"/>
                  <a:ext cx="2019869" cy="214269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6591869" y="3411940"/>
                  <a:ext cx="68238" cy="8188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" name="Straight Connector 8"/>
              <p:cNvCxnSpPr>
                <a:stCxn id="3" idx="0"/>
              </p:cNvCxnSpPr>
              <p:nvPr/>
            </p:nvCxnSpPr>
            <p:spPr>
              <a:xfrm flipH="1">
                <a:off x="5445457" y="2347416"/>
                <a:ext cx="1037229" cy="14057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3" idx="0"/>
              </p:cNvCxnSpPr>
              <p:nvPr/>
            </p:nvCxnSpPr>
            <p:spPr>
              <a:xfrm>
                <a:off x="6482686" y="2347416"/>
                <a:ext cx="1091821" cy="12419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3" idx="4"/>
              </p:cNvCxnSpPr>
              <p:nvPr/>
            </p:nvCxnSpPr>
            <p:spPr>
              <a:xfrm>
                <a:off x="5431809" y="3753134"/>
                <a:ext cx="1050877" cy="7369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endCxn id="3" idx="4"/>
              </p:cNvCxnSpPr>
              <p:nvPr/>
            </p:nvCxnSpPr>
            <p:spPr>
              <a:xfrm flipH="1">
                <a:off x="6482686" y="3589361"/>
                <a:ext cx="1091821" cy="9007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endCxn id="4" idx="2"/>
              </p:cNvCxnSpPr>
              <p:nvPr/>
            </p:nvCxnSpPr>
            <p:spPr>
              <a:xfrm flipV="1">
                <a:off x="5431809" y="3384645"/>
                <a:ext cx="1050878" cy="3957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4" idx="2"/>
              </p:cNvCxnSpPr>
              <p:nvPr/>
            </p:nvCxnSpPr>
            <p:spPr>
              <a:xfrm>
                <a:off x="6482687" y="3384645"/>
                <a:ext cx="1105468" cy="2320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213445" y="3712191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28095" y="4572000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01803" y="3521123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87153" y="2129051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87152" y="3480179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47667" y="5172502"/>
                <a:ext cx="82159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 হতে প্রমান কর যে,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bn-IN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𝐴𝐷𝐶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 সমকোণ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667" y="5172502"/>
                <a:ext cx="8215952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706" t="-14737" r="-148" b="-4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Explosion 2 33"/>
          <p:cNvSpPr/>
          <p:nvPr/>
        </p:nvSpPr>
        <p:spPr>
          <a:xfrm>
            <a:off x="9048466" y="504967"/>
            <a:ext cx="2333767" cy="1378424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সময়-১২ মিনিট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4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5472754" y="300251"/>
            <a:ext cx="2060812" cy="1160059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0113" y="3016156"/>
            <a:ext cx="3998793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 কাকে বলে?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বৃত্তস্থ কোনের সংজ্ঞা দাও।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 কোনের সংজ্ঞা দাও।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প্রবৃদ্ধ কোণ কাকে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8993875" y="586853"/>
            <a:ext cx="2483893" cy="1569493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সময়-৫ মিনিট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2888" y="1842447"/>
            <a:ext cx="5172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পারবে,প্রথমে হাত তুলবে,তারপর বলবে।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23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480180" y="1910687"/>
            <a:ext cx="5568286" cy="304345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সম্পর্কে তোমাদের আর কোন প্রশ্ন থাকলে বলতে পারো।</a:t>
            </a:r>
          </a:p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5691117" y="286604"/>
            <a:ext cx="2265528" cy="1392071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63822" y="2115403"/>
            <a:ext cx="2320119" cy="1978925"/>
            <a:chOff x="5663822" y="2115403"/>
            <a:chExt cx="2320119" cy="1978925"/>
          </a:xfrm>
        </p:grpSpPr>
        <p:grpSp>
          <p:nvGrpSpPr>
            <p:cNvPr id="7" name="Group 6"/>
            <p:cNvGrpSpPr/>
            <p:nvPr/>
          </p:nvGrpSpPr>
          <p:grpSpPr>
            <a:xfrm>
              <a:off x="5732060" y="2115403"/>
              <a:ext cx="2074459" cy="1978925"/>
              <a:chOff x="5732060" y="2265528"/>
              <a:chExt cx="2006221" cy="200622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732060" y="2265528"/>
                <a:ext cx="2006221" cy="2006221"/>
                <a:chOff x="5732060" y="2265528"/>
                <a:chExt cx="2006221" cy="2006221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5732060" y="2265528"/>
                  <a:ext cx="2006221" cy="200622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6741994" y="3166281"/>
                  <a:ext cx="54591" cy="5459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950423" y="2674961"/>
                <a:ext cx="1583141" cy="11873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677470" y="3562065"/>
              <a:ext cx="436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33565" y="3630304"/>
              <a:ext cx="436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47213" y="2224584"/>
              <a:ext cx="436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3822" y="2279175"/>
              <a:ext cx="436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6462" y="3043450"/>
              <a:ext cx="436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80179" y="4776716"/>
            <a:ext cx="739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হতে প্রমান কর যে,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সামান্তারিক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আয়তক্ষেত্র।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6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2565" y="1037231"/>
            <a:ext cx="4380931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97105" y="1978925"/>
            <a:ext cx="3423313" cy="3821374"/>
            <a:chOff x="4697105" y="1978925"/>
            <a:chExt cx="3423313" cy="38213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105" y="1978925"/>
              <a:ext cx="3363625" cy="350377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478973" y="5145206"/>
              <a:ext cx="641445" cy="655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870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38486" y="2715905"/>
            <a:ext cx="3657600" cy="248578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 সফিউর রহমান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 ও সাধারন বিজ্ঞান)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বীরজোয়ান উচ্চ বিদ্যালয়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নিয়ামতপুর,নওগাঁ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16473" y="1665029"/>
            <a:ext cx="3573438" cy="2485787"/>
            <a:chOff x="6157416" y="1831074"/>
            <a:chExt cx="3657600" cy="2553550"/>
          </a:xfrm>
        </p:grpSpPr>
        <p:sp>
          <p:nvSpPr>
            <p:cNvPr id="15" name="TextBox 14"/>
            <p:cNvSpPr txBox="1"/>
            <p:nvPr/>
          </p:nvSpPr>
          <p:spPr>
            <a:xfrm>
              <a:off x="6157416" y="1831074"/>
              <a:ext cx="3657600" cy="2553550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7030A0"/>
              </a:solidFill>
              <a:prstDash val="sysDot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threePt" dir="t"/>
            </a:scene3d>
            <a:sp3d>
              <a:bevelT prst="slope"/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নবম/দশম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বিষয়: গণিত</a:t>
              </a:r>
            </a:p>
            <a:p>
              <a:r>
                <a:rPr lang="bn-IN" sz="280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অধ্যায়:৮ম</a:t>
              </a:r>
              <a:endParaRPr lang="bn-IN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সময়: ৫০ মিনিট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তাং:১৫/০৬/২০১৯ ইং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5367" y="2215962"/>
              <a:ext cx="1037941" cy="133927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83" y="1009936"/>
            <a:ext cx="1415954" cy="141595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56774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671248" y="4408229"/>
            <a:ext cx="60732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এখানে,চর্তুভূজটি কোথায় অঙ্কিত হয়েছে?এই চর্তুভূজের বিপরীত দুইটি কোণের সমষ্টি দুই সমকোণ-এই প্রতিজ্ঞা যদি যুক্তি দ্বারা প্রমান করা যায়,তাহলে কার সাহায্যে প্রমান করা যাবে? সম্পাদ্য না উপপাদ্য?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20267" y="2237096"/>
            <a:ext cx="2260980" cy="1760562"/>
            <a:chOff x="9137175" y="1882254"/>
            <a:chExt cx="2260980" cy="1760562"/>
          </a:xfrm>
        </p:grpSpPr>
        <p:sp>
          <p:nvSpPr>
            <p:cNvPr id="17" name="TextBox 16"/>
            <p:cNvSpPr txBox="1"/>
            <p:nvPr/>
          </p:nvSpPr>
          <p:spPr>
            <a:xfrm>
              <a:off x="10085695" y="2688608"/>
              <a:ext cx="518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137175" y="1882254"/>
              <a:ext cx="2260980" cy="1760562"/>
              <a:chOff x="9219062" y="1854958"/>
              <a:chExt cx="2260980" cy="176056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9332794" y="1854958"/>
                <a:ext cx="1801504" cy="1760562"/>
                <a:chOff x="8063552" y="2318982"/>
                <a:chExt cx="1801504" cy="1760562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8063552" y="2318982"/>
                  <a:ext cx="1801504" cy="1760562"/>
                  <a:chOff x="5195248" y="2548719"/>
                  <a:chExt cx="1801504" cy="1760562"/>
                </a:xfrm>
              </p:grpSpPr>
              <p:sp>
                <p:nvSpPr>
                  <p:cNvPr id="8" name="Oval 7"/>
                  <p:cNvSpPr/>
                  <p:nvPr/>
                </p:nvSpPr>
                <p:spPr>
                  <a:xfrm>
                    <a:off x="5195248" y="2548719"/>
                    <a:ext cx="1801504" cy="1760562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6065292" y="3383281"/>
                    <a:ext cx="61416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Rectangle 9"/>
                <p:cNvSpPr/>
                <p:nvPr/>
              </p:nvSpPr>
              <p:spPr>
                <a:xfrm>
                  <a:off x="8243249" y="2688608"/>
                  <a:ext cx="1446661" cy="10781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9280478" y="1910686"/>
                <a:ext cx="518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961427" y="1967552"/>
                <a:ext cx="518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909110" y="3184477"/>
                <a:ext cx="518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219062" y="3063922"/>
                <a:ext cx="518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sp>
        <p:nvSpPr>
          <p:cNvPr id="2" name="Round Diagonal Corner Rectangle 1"/>
          <p:cNvSpPr/>
          <p:nvPr/>
        </p:nvSpPr>
        <p:spPr>
          <a:xfrm>
            <a:off x="5076969" y="450377"/>
            <a:ext cx="2634018" cy="586853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 লক্ষ্য কর: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1683" y="4026090"/>
            <a:ext cx="277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চিত্র?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97356" y="1856095"/>
            <a:ext cx="2672686" cy="2152935"/>
            <a:chOff x="4997356" y="1856095"/>
            <a:chExt cx="2672686" cy="2152935"/>
          </a:xfrm>
        </p:grpSpPr>
        <p:grpSp>
          <p:nvGrpSpPr>
            <p:cNvPr id="5" name="Group 4"/>
            <p:cNvGrpSpPr/>
            <p:nvPr/>
          </p:nvGrpSpPr>
          <p:grpSpPr>
            <a:xfrm>
              <a:off x="5331725" y="2248468"/>
              <a:ext cx="1801504" cy="1760562"/>
              <a:chOff x="5195248" y="2548719"/>
              <a:chExt cx="1801504" cy="1760562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5195248" y="2548719"/>
                <a:ext cx="1801504" cy="17605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6065292" y="3383281"/>
                <a:ext cx="61416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151427" y="2866030"/>
              <a:ext cx="518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7356" y="3045725"/>
              <a:ext cx="518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1450" y="3088943"/>
              <a:ext cx="518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50423" y="1856095"/>
              <a:ext cx="518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889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993" y="2402006"/>
            <a:ext cx="818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9349" y="2885677"/>
            <a:ext cx="5719836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খাতায় লিখে নাও।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8359" y="2915247"/>
            <a:ext cx="944842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bn-IN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“বৃত্ত সম্পর্কীয় উপপাদ্য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সম্পর্কে জানবো।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303" y="818867"/>
            <a:ext cx="544545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শিরোনাম কি হতে পারে?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99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5459104" y="354841"/>
            <a:ext cx="2238233" cy="91440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1624083" y="1187354"/>
            <a:ext cx="3712191" cy="791570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3620557"/>
              </p:ext>
            </p:extLst>
          </p:nvPr>
        </p:nvGraphicFramePr>
        <p:xfrm>
          <a:off x="2960048" y="2047163"/>
          <a:ext cx="7494138" cy="410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69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287EFD-B57D-48E6-8EEC-16882CF16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88287EFD-B57D-48E6-8EEC-16882CF16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9EDD5C-B024-4278-B3B8-E686A04DB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4A9EDD5C-B024-4278-B3B8-E686A04DB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628C5B-5015-4912-B7FA-664592308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3B628C5B-5015-4912-B7FA-664592308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5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27582F-0A3F-4D55-8866-59EBB5D1D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9E27582F-0A3F-4D55-8866-59EBB5D1D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5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E47E35-68F7-41EA-9D94-6075EF8C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61E47E35-68F7-41EA-9D94-6075EF8CC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50"/>
                            </p:stCondLst>
                            <p:childTnLst>
                              <p:par>
                                <p:cTn id="3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227720-EDAD-43E8-B1EE-2DAA38FA4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3F227720-EDAD-43E8-B1EE-2DAA38FA4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50"/>
                            </p:stCondLst>
                            <p:childTnLst>
                              <p:par>
                                <p:cTn id="3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C687DD-C1F1-47BE-B6BF-6E9DD852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35C687DD-C1F1-47BE-B6BF-6E9DD8528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50"/>
                            </p:stCondLst>
                            <p:childTnLst>
                              <p:par>
                                <p:cTn id="4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66E26F-84AD-4ABF-A30B-144DE9413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8166E26F-84AD-4ABF-A30B-144DE9413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 rot="4764565">
            <a:off x="4820872" y="2062626"/>
            <a:ext cx="2907120" cy="2827780"/>
            <a:chOff x="4500563" y="1714500"/>
            <a:chExt cx="3421893" cy="3421854"/>
          </a:xfrm>
        </p:grpSpPr>
        <p:grpSp>
          <p:nvGrpSpPr>
            <p:cNvPr id="18" name="Group 17"/>
            <p:cNvGrpSpPr/>
            <p:nvPr/>
          </p:nvGrpSpPr>
          <p:grpSpPr>
            <a:xfrm>
              <a:off x="4628530" y="1714500"/>
              <a:ext cx="1467644" cy="2049327"/>
              <a:chOff x="3976663" y="928688"/>
              <a:chExt cx="1495625" cy="2265031"/>
            </a:xfrm>
          </p:grpSpPr>
          <p:grpSp>
            <p:nvGrpSpPr>
              <p:cNvPr id="10" name="Group 9"/>
              <p:cNvGrpSpPr/>
              <p:nvPr/>
            </p:nvGrpSpPr>
            <p:grpSpPr>
              <a:xfrm rot="1380000">
                <a:off x="4224339" y="1123949"/>
                <a:ext cx="228600" cy="1800225"/>
                <a:chOff x="5214939" y="1171575"/>
                <a:chExt cx="228600" cy="1800225"/>
              </a:xfrm>
            </p:grpSpPr>
            <p:sp>
              <p:nvSpPr>
                <p:cNvPr id="11" name="Can 10"/>
                <p:cNvSpPr/>
                <p:nvPr/>
              </p:nvSpPr>
              <p:spPr>
                <a:xfrm>
                  <a:off x="5214939" y="1171575"/>
                  <a:ext cx="214312" cy="1443038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flipV="1">
                  <a:off x="5214939" y="2628900"/>
                  <a:ext cx="228600" cy="3429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976663" y="928688"/>
                <a:ext cx="1495625" cy="2265031"/>
                <a:chOff x="4004045" y="871538"/>
                <a:chExt cx="1439662" cy="2308172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 rot="-840000">
                  <a:off x="5203793" y="1172944"/>
                  <a:ext cx="239914" cy="1800225"/>
                  <a:chOff x="5203625" y="1171575"/>
                  <a:chExt cx="239914" cy="1800225"/>
                </a:xfrm>
              </p:grpSpPr>
              <p:sp>
                <p:nvSpPr>
                  <p:cNvPr id="7" name="Can 6"/>
                  <p:cNvSpPr/>
                  <p:nvPr/>
                </p:nvSpPr>
                <p:spPr>
                  <a:xfrm>
                    <a:off x="5214939" y="1171575"/>
                    <a:ext cx="214312" cy="1443038"/>
                  </a:xfrm>
                  <a:prstGeom prst="can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Isosceles Triangle 7"/>
                  <p:cNvSpPr/>
                  <p:nvPr/>
                </p:nvSpPr>
                <p:spPr>
                  <a:xfrm flipV="1">
                    <a:off x="5203625" y="2648163"/>
                    <a:ext cx="239914" cy="323637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" name="Group 3"/>
                <p:cNvGrpSpPr/>
                <p:nvPr/>
              </p:nvGrpSpPr>
              <p:grpSpPr>
                <a:xfrm rot="1320000">
                  <a:off x="4004045" y="2028807"/>
                  <a:ext cx="237079" cy="1150903"/>
                  <a:chOff x="3304508" y="1659581"/>
                  <a:chExt cx="237079" cy="1150903"/>
                </a:xfrm>
              </p:grpSpPr>
              <p:sp>
                <p:nvSpPr>
                  <p:cNvPr id="2" name="Can 1"/>
                  <p:cNvSpPr/>
                  <p:nvPr/>
                </p:nvSpPr>
                <p:spPr>
                  <a:xfrm>
                    <a:off x="3312113" y="1659581"/>
                    <a:ext cx="214313" cy="828675"/>
                  </a:xfrm>
                  <a:prstGeom prst="can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" name="Isosceles Triangle 2"/>
                  <p:cNvSpPr/>
                  <p:nvPr/>
                </p:nvSpPr>
                <p:spPr>
                  <a:xfrm rot="11012377">
                    <a:off x="3304508" y="2496758"/>
                    <a:ext cx="237079" cy="313726"/>
                  </a:xfrm>
                  <a:prstGeom prst="triangl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" name="Block Arc 12"/>
                <p:cNvSpPr/>
                <p:nvPr/>
              </p:nvSpPr>
              <p:spPr>
                <a:xfrm rot="11100000">
                  <a:off x="4116694" y="1873507"/>
                  <a:ext cx="381977" cy="267767"/>
                </a:xfrm>
                <a:prstGeom prst="blockArc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4429125" y="871538"/>
                  <a:ext cx="871538" cy="800100"/>
                  <a:chOff x="1771650" y="1557338"/>
                  <a:chExt cx="828675" cy="842962"/>
                </a:xfrm>
              </p:grpSpPr>
              <p:sp>
                <p:nvSpPr>
                  <p:cNvPr id="14" name="Oval 13"/>
                  <p:cNvSpPr/>
                  <p:nvPr/>
                </p:nvSpPr>
                <p:spPr>
                  <a:xfrm>
                    <a:off x="1871069" y="1619840"/>
                    <a:ext cx="657506" cy="668332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prst="slop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1771650" y="1557338"/>
                    <a:ext cx="828675" cy="842962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" name="Oval 18"/>
            <p:cNvSpPr/>
            <p:nvPr/>
          </p:nvSpPr>
          <p:spPr>
            <a:xfrm>
              <a:off x="4500563" y="1744697"/>
              <a:ext cx="3421893" cy="339165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857752" y="2074461"/>
            <a:ext cx="2825938" cy="2814986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5609229" y="272955"/>
            <a:ext cx="1828801" cy="1323833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77661" y="3425588"/>
            <a:ext cx="45719" cy="682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21875" y="3316406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75528" y="3400567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715534" y="2938818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30203" y="4851779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60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/>
          <p:cNvSpPr/>
          <p:nvPr/>
        </p:nvSpPr>
        <p:spPr>
          <a:xfrm>
            <a:off x="5363570" y="368489"/>
            <a:ext cx="2101755" cy="1009934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2443" y="3043450"/>
            <a:ext cx="524074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 কাকে বলে?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9048466" y="504967"/>
            <a:ext cx="2333767" cy="1378424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সময়-৩ মিনিট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5459105" y="532264"/>
            <a:ext cx="2388358" cy="859809"/>
          </a:xfrm>
          <a:prstGeom prst="flowChartInputOutp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08893" y="2320120"/>
            <a:ext cx="1746914" cy="1746914"/>
            <a:chOff x="5222543" y="1856095"/>
            <a:chExt cx="1746914" cy="1746914"/>
          </a:xfrm>
        </p:grpSpPr>
        <p:sp>
          <p:nvSpPr>
            <p:cNvPr id="3" name="Oval 2"/>
            <p:cNvSpPr/>
            <p:nvPr/>
          </p:nvSpPr>
          <p:spPr>
            <a:xfrm>
              <a:off x="5222543" y="1856095"/>
              <a:ext cx="1746914" cy="1746914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073140" y="2634017"/>
              <a:ext cx="68353" cy="8188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26842" y="3125337"/>
            <a:ext cx="2376986" cy="931461"/>
            <a:chOff x="4858603" y="3179928"/>
            <a:chExt cx="2376986" cy="931461"/>
          </a:xfrm>
        </p:grpSpPr>
        <p:sp>
          <p:nvSpPr>
            <p:cNvPr id="5" name="Moon 4"/>
            <p:cNvSpPr/>
            <p:nvPr/>
          </p:nvSpPr>
          <p:spPr>
            <a:xfrm rot="16200000">
              <a:off x="5622886" y="2855794"/>
              <a:ext cx="805218" cy="1705971"/>
            </a:xfrm>
            <a:prstGeom prst="moon">
              <a:avLst>
                <a:gd name="adj" fmla="val 84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58603" y="3179928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94395" y="3209498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11003" y="2308687"/>
            <a:ext cx="2154071" cy="1379324"/>
            <a:chOff x="6321188" y="2035733"/>
            <a:chExt cx="2154071" cy="1379324"/>
          </a:xfrm>
        </p:grpSpPr>
        <p:sp>
          <p:nvSpPr>
            <p:cNvPr id="4" name="Moon 3"/>
            <p:cNvSpPr/>
            <p:nvPr/>
          </p:nvSpPr>
          <p:spPr>
            <a:xfrm rot="5071443">
              <a:off x="6874789" y="1639872"/>
              <a:ext cx="971222" cy="1762944"/>
            </a:xfrm>
            <a:prstGeom prst="moon">
              <a:avLst>
                <a:gd name="adj" fmla="val 84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34065" y="2975212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1188" y="3045725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43702" y="4353636"/>
            <a:ext cx="7246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যে কোন দুইটি বিন্দুর মধ্যের পরিধির অংশকে বৃত্তের চাপ বলে।ছোট অংশটিকে উপচাপ এবং বড় অংশকে অধিচাপ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20920" y="3043449"/>
            <a:ext cx="102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অধিচাপ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6598" y="2934269"/>
            <a:ext cx="96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উপচাপ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5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26758 -0.026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3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 flipV="1">
            <a:off x="5145209" y="1569494"/>
            <a:ext cx="2224582" cy="3002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4764565">
            <a:off x="3909602" y="1472825"/>
            <a:ext cx="3877164" cy="3826091"/>
            <a:chOff x="4500564" y="1714500"/>
            <a:chExt cx="3414712" cy="3421856"/>
          </a:xfrm>
        </p:grpSpPr>
        <p:grpSp>
          <p:nvGrpSpPr>
            <p:cNvPr id="18" name="Group 17"/>
            <p:cNvGrpSpPr/>
            <p:nvPr/>
          </p:nvGrpSpPr>
          <p:grpSpPr>
            <a:xfrm>
              <a:off x="4628528" y="1714500"/>
              <a:ext cx="1467472" cy="2049327"/>
              <a:chOff x="3976662" y="928688"/>
              <a:chExt cx="1495450" cy="2265031"/>
            </a:xfrm>
          </p:grpSpPr>
          <p:grpSp>
            <p:nvGrpSpPr>
              <p:cNvPr id="10" name="Group 9"/>
              <p:cNvGrpSpPr/>
              <p:nvPr/>
            </p:nvGrpSpPr>
            <p:grpSpPr>
              <a:xfrm rot="1380000">
                <a:off x="4224339" y="1123949"/>
                <a:ext cx="228600" cy="1800225"/>
                <a:chOff x="5214939" y="1171575"/>
                <a:chExt cx="228600" cy="1800225"/>
              </a:xfrm>
            </p:grpSpPr>
            <p:sp>
              <p:nvSpPr>
                <p:cNvPr id="11" name="Can 10"/>
                <p:cNvSpPr/>
                <p:nvPr/>
              </p:nvSpPr>
              <p:spPr>
                <a:xfrm>
                  <a:off x="5214939" y="1171575"/>
                  <a:ext cx="214312" cy="1443038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flipV="1">
                  <a:off x="5214939" y="2628900"/>
                  <a:ext cx="228600" cy="3429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976662" y="928688"/>
                <a:ext cx="1495450" cy="2265031"/>
                <a:chOff x="4004045" y="871538"/>
                <a:chExt cx="1439494" cy="2308172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 rot="-840000">
                  <a:off x="5214939" y="1171575"/>
                  <a:ext cx="228600" cy="1800225"/>
                  <a:chOff x="5214939" y="1171575"/>
                  <a:chExt cx="228600" cy="1800225"/>
                </a:xfrm>
              </p:grpSpPr>
              <p:sp>
                <p:nvSpPr>
                  <p:cNvPr id="7" name="Can 6"/>
                  <p:cNvSpPr/>
                  <p:nvPr/>
                </p:nvSpPr>
                <p:spPr>
                  <a:xfrm>
                    <a:off x="5214939" y="1171575"/>
                    <a:ext cx="214312" cy="1443038"/>
                  </a:xfrm>
                  <a:prstGeom prst="can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Isosceles Triangle 7"/>
                  <p:cNvSpPr/>
                  <p:nvPr/>
                </p:nvSpPr>
                <p:spPr>
                  <a:xfrm flipV="1">
                    <a:off x="5214939" y="2628900"/>
                    <a:ext cx="228600" cy="342900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" name="Group 3"/>
                <p:cNvGrpSpPr/>
                <p:nvPr/>
              </p:nvGrpSpPr>
              <p:grpSpPr>
                <a:xfrm rot="1320000">
                  <a:off x="4004045" y="2028807"/>
                  <a:ext cx="237079" cy="1150903"/>
                  <a:chOff x="3304508" y="1659581"/>
                  <a:chExt cx="237079" cy="1150903"/>
                </a:xfrm>
              </p:grpSpPr>
              <p:sp>
                <p:nvSpPr>
                  <p:cNvPr id="2" name="Can 1"/>
                  <p:cNvSpPr/>
                  <p:nvPr/>
                </p:nvSpPr>
                <p:spPr>
                  <a:xfrm>
                    <a:off x="3312113" y="1659581"/>
                    <a:ext cx="214313" cy="828675"/>
                  </a:xfrm>
                  <a:prstGeom prst="can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" name="Isosceles Triangle 2"/>
                  <p:cNvSpPr/>
                  <p:nvPr/>
                </p:nvSpPr>
                <p:spPr>
                  <a:xfrm rot="11012377">
                    <a:off x="3304508" y="2496758"/>
                    <a:ext cx="237079" cy="313726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" name="Block Arc 12"/>
                <p:cNvSpPr/>
                <p:nvPr/>
              </p:nvSpPr>
              <p:spPr>
                <a:xfrm rot="11100000">
                  <a:off x="4116694" y="1873507"/>
                  <a:ext cx="381977" cy="267767"/>
                </a:xfrm>
                <a:prstGeom prst="blockArc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4429125" y="871538"/>
                  <a:ext cx="871538" cy="800100"/>
                  <a:chOff x="1771650" y="1557338"/>
                  <a:chExt cx="828675" cy="842962"/>
                </a:xfrm>
              </p:grpSpPr>
              <p:sp>
                <p:nvSpPr>
                  <p:cNvPr id="14" name="Oval 13"/>
                  <p:cNvSpPr/>
                  <p:nvPr/>
                </p:nvSpPr>
                <p:spPr>
                  <a:xfrm>
                    <a:off x="1871069" y="1619840"/>
                    <a:ext cx="657506" cy="668332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prst="slop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1771650" y="1557338"/>
                    <a:ext cx="828675" cy="842962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" name="Oval 18"/>
            <p:cNvSpPr/>
            <p:nvPr/>
          </p:nvSpPr>
          <p:spPr>
            <a:xfrm>
              <a:off x="4500564" y="1721643"/>
              <a:ext cx="3414712" cy="34147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3943350" y="1443038"/>
            <a:ext cx="3786188" cy="385762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326340" y="1596788"/>
            <a:ext cx="818866" cy="2947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43" b="100000" l="9408" r="93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2261">
            <a:off x="4657567" y="1312080"/>
            <a:ext cx="2037541" cy="1242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000" l="4889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0132">
            <a:off x="3187889" y="1676081"/>
            <a:ext cx="2677842" cy="26778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000" l="4889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62627">
            <a:off x="4833450" y="1333918"/>
            <a:ext cx="3185086" cy="31850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88" l="2827" r="89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175">
            <a:off x="4557140" y="1707821"/>
            <a:ext cx="2695575" cy="16954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008728" y="1201003"/>
            <a:ext cx="43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028364" y="4410501"/>
            <a:ext cx="43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51510" y="4426424"/>
            <a:ext cx="43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227093" y="423081"/>
            <a:ext cx="1965278" cy="646331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বৃত্তস্থ কোণ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92871" y="2538484"/>
            <a:ext cx="4148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এখানে,একটি কোণের শীর্ষবিন্দু কোন বৃত্তের একটি বিন্দু এবং প্রত্যেক বাহুতে বৃত্তের একটি বিন্দু আছে।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91116" y="331640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81934" y="3289110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06927 0.41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2062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4.81481E-6 L 0.17396 0.42939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2145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/>
      <p:bldP spid="34" grpId="0"/>
      <p:bldP spid="35" grpId="0"/>
      <p:bldP spid="47" grpId="0"/>
      <p:bldP spid="24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431</Words>
  <Application>Microsoft Office PowerPoint</Application>
  <PresentationFormat>Widescreen</PresentationFormat>
  <Paragraphs>126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Curlz MT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96</cp:revision>
  <dcterms:created xsi:type="dcterms:W3CDTF">2019-06-08T04:07:54Z</dcterms:created>
  <dcterms:modified xsi:type="dcterms:W3CDTF">2019-06-30T09:51:36Z</dcterms:modified>
</cp:coreProperties>
</file>