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91" r:id="rId3"/>
    <p:sldId id="257" r:id="rId4"/>
    <p:sldId id="259" r:id="rId5"/>
    <p:sldId id="260" r:id="rId6"/>
    <p:sldId id="261" r:id="rId7"/>
    <p:sldId id="287" r:id="rId8"/>
    <p:sldId id="262" r:id="rId9"/>
    <p:sldId id="268" r:id="rId10"/>
    <p:sldId id="277" r:id="rId11"/>
    <p:sldId id="279" r:id="rId12"/>
    <p:sldId id="275" r:id="rId13"/>
    <p:sldId id="281" r:id="rId14"/>
    <p:sldId id="286" r:id="rId15"/>
    <p:sldId id="274" r:id="rId16"/>
    <p:sldId id="271" r:id="rId17"/>
    <p:sldId id="267" r:id="rId18"/>
    <p:sldId id="282" r:id="rId19"/>
    <p:sldId id="285" r:id="rId20"/>
    <p:sldId id="284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22C5E-1647-4071-867D-7F4E6598571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AB232A-B236-435D-B449-188CBD90D13C}">
      <dgm:prSet phldrT="[Text]" custT="1"/>
      <dgm:spPr>
        <a:noFill/>
      </dgm:spPr>
      <dgm:t>
        <a:bodyPr/>
        <a:lstStyle/>
        <a:p>
          <a:r>
            <a:rPr lang="en-US" sz="36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rPr>
            <a:t>নিষ্ক্রিয়</a:t>
          </a:r>
          <a:r>
            <a:rPr lang="en-US" sz="36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6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rPr>
            <a:t>মৌল</a:t>
          </a:r>
          <a:endParaRPr lang="en-US" sz="3600" dirty="0">
            <a:latin typeface="SutonnyOMJ" panose="01010600010101010101" pitchFamily="2" charset="0"/>
            <a:cs typeface="SutonnyOMJ" panose="01010600010101010101" pitchFamily="2" charset="0"/>
          </a:endParaRPr>
        </a:p>
      </dgm:t>
    </dgm:pt>
    <dgm:pt modelId="{E5EC004C-CCC3-487A-B4D3-1E5DD13C5C1C}" type="parTrans" cxnId="{DCE2D7B0-BEE5-4F1F-A658-B8709970CE61}">
      <dgm:prSet/>
      <dgm:spPr/>
      <dgm:t>
        <a:bodyPr/>
        <a:lstStyle/>
        <a:p>
          <a:endParaRPr lang="en-US"/>
        </a:p>
      </dgm:t>
    </dgm:pt>
    <dgm:pt modelId="{91F7C664-DF21-4997-8C05-5D2497988BC7}" type="sibTrans" cxnId="{DCE2D7B0-BEE5-4F1F-A658-B8709970CE61}">
      <dgm:prSet/>
      <dgm:spPr/>
      <dgm:t>
        <a:bodyPr/>
        <a:lstStyle/>
        <a:p>
          <a:endParaRPr lang="en-US"/>
        </a:p>
      </dgm:t>
    </dgm:pt>
    <dgm:pt modelId="{1612909A-7942-4B82-925F-A32681039CD0}">
      <dgm:prSet phldrT="[Text]" phldr="1"/>
      <dgm:spPr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</dgm:spPr>
      <dgm:t>
        <a:bodyPr/>
        <a:lstStyle/>
        <a:p>
          <a:pPr algn="r"/>
          <a:endParaRPr lang="en-US" dirty="0"/>
        </a:p>
      </dgm:t>
    </dgm:pt>
    <dgm:pt modelId="{14F6567C-8461-49B1-AEB3-1C935178DD29}" type="parTrans" cxnId="{D37343DA-9938-4200-81AF-997A707703A1}">
      <dgm:prSet/>
      <dgm:spPr/>
      <dgm:t>
        <a:bodyPr/>
        <a:lstStyle/>
        <a:p>
          <a:endParaRPr lang="en-US"/>
        </a:p>
      </dgm:t>
    </dgm:pt>
    <dgm:pt modelId="{F441718F-B60A-4FCA-8475-A9D826CF3D78}" type="sibTrans" cxnId="{D37343DA-9938-4200-81AF-997A707703A1}">
      <dgm:prSet/>
      <dgm:spPr/>
      <dgm:t>
        <a:bodyPr/>
        <a:lstStyle/>
        <a:p>
          <a:endParaRPr lang="en-US"/>
        </a:p>
      </dgm:t>
    </dgm:pt>
    <dgm:pt modelId="{633073FB-7EC9-417B-803D-2243CD443B85}">
      <dgm:prSet phldrT="[Text]" phldr="1"/>
      <dgm:spPr>
        <a:blipFill rotWithShape="0">
          <a:blip xmlns:r="http://schemas.openxmlformats.org/officeDocument/2006/relationships" r:embed="rId2"/>
          <a:srcRect/>
          <a:stretch>
            <a:fillRect t="-9000" b="-9000"/>
          </a:stretch>
        </a:blipFill>
      </dgm:spPr>
      <dgm:t>
        <a:bodyPr/>
        <a:lstStyle/>
        <a:p>
          <a:endParaRPr lang="en-US" dirty="0"/>
        </a:p>
      </dgm:t>
    </dgm:pt>
    <dgm:pt modelId="{2D03F49D-8EF6-430B-801C-33A23A5CDFC2}" type="parTrans" cxnId="{EB5DA4F2-E335-4DB8-BD9B-19A41B699828}">
      <dgm:prSet/>
      <dgm:spPr/>
      <dgm:t>
        <a:bodyPr/>
        <a:lstStyle/>
        <a:p>
          <a:endParaRPr lang="en-US"/>
        </a:p>
      </dgm:t>
    </dgm:pt>
    <dgm:pt modelId="{555736A3-ED98-4ED6-BD92-DE901A5E25E2}" type="sibTrans" cxnId="{EB5DA4F2-E335-4DB8-BD9B-19A41B699828}">
      <dgm:prSet/>
      <dgm:spPr/>
      <dgm:t>
        <a:bodyPr/>
        <a:lstStyle/>
        <a:p>
          <a:endParaRPr lang="en-US"/>
        </a:p>
      </dgm:t>
    </dgm:pt>
    <dgm:pt modelId="{DA8BFBAF-6835-4BF5-B9AD-47B6C3649534}">
      <dgm:prSet phldrT="[Text]" phldr="1"/>
      <dgm:spPr>
        <a:blipFill rotWithShape="0">
          <a:blip xmlns:r="http://schemas.openxmlformats.org/officeDocument/2006/relationships" r:embed="rId3"/>
          <a:srcRect/>
          <a:stretch>
            <a:fillRect t="-2000" b="-2000"/>
          </a:stretch>
        </a:blipFill>
      </dgm:spPr>
      <dgm:t>
        <a:bodyPr/>
        <a:lstStyle/>
        <a:p>
          <a:endParaRPr lang="en-US" dirty="0"/>
        </a:p>
      </dgm:t>
    </dgm:pt>
    <dgm:pt modelId="{44BAB340-F6BD-4333-9DE9-200D0BDD3520}" type="parTrans" cxnId="{9C1AED97-30C9-4FCA-8EBD-5EFDB821AE38}">
      <dgm:prSet/>
      <dgm:spPr/>
      <dgm:t>
        <a:bodyPr/>
        <a:lstStyle/>
        <a:p>
          <a:endParaRPr lang="en-US"/>
        </a:p>
      </dgm:t>
    </dgm:pt>
    <dgm:pt modelId="{E17A81B6-DFCA-4300-9646-04FD2CCF02BE}" type="sibTrans" cxnId="{9C1AED97-30C9-4FCA-8EBD-5EFDB821AE38}">
      <dgm:prSet/>
      <dgm:spPr/>
      <dgm:t>
        <a:bodyPr/>
        <a:lstStyle/>
        <a:p>
          <a:endParaRPr lang="en-US"/>
        </a:p>
      </dgm:t>
    </dgm:pt>
    <dgm:pt modelId="{509B0025-198B-4A7F-99B4-5395AFAFA2AD}">
      <dgm:prSet/>
      <dgm:spPr/>
    </dgm:pt>
    <dgm:pt modelId="{B2244C81-7B0D-4F25-9382-F9047240EE24}" type="parTrans" cxnId="{BC28FE04-B5FA-40A1-913C-1C8DF715D2AE}">
      <dgm:prSet/>
      <dgm:spPr/>
      <dgm:t>
        <a:bodyPr/>
        <a:lstStyle/>
        <a:p>
          <a:endParaRPr lang="en-US"/>
        </a:p>
      </dgm:t>
    </dgm:pt>
    <dgm:pt modelId="{8F751B1B-A1FD-4948-8223-954E5E111AD7}" type="sibTrans" cxnId="{BC28FE04-B5FA-40A1-913C-1C8DF715D2AE}">
      <dgm:prSet/>
      <dgm:spPr/>
      <dgm:t>
        <a:bodyPr/>
        <a:lstStyle/>
        <a:p>
          <a:endParaRPr lang="en-US"/>
        </a:p>
      </dgm:t>
    </dgm:pt>
    <dgm:pt modelId="{A54B2E09-DCA9-4FA5-BB1E-05C51227A180}">
      <dgm:prSet phldrT="[Text]"/>
      <dgm:spPr>
        <a:noFill/>
      </dgm:spPr>
      <dgm:t>
        <a:bodyPr/>
        <a:lstStyle/>
        <a:p>
          <a:r>
            <a:rPr lang="en-US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Ar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822405-4CF7-4649-9D92-A7026F4CB9EB}" type="sibTrans" cxnId="{D861186E-98C1-4EB7-A3D4-9C6B645ACCC1}">
      <dgm:prSet/>
      <dgm:spPr/>
      <dgm:t>
        <a:bodyPr/>
        <a:lstStyle/>
        <a:p>
          <a:endParaRPr lang="en-US"/>
        </a:p>
      </dgm:t>
    </dgm:pt>
    <dgm:pt modelId="{F79725D5-B390-48F8-B68F-299CD0CB5A0E}" type="parTrans" cxnId="{D861186E-98C1-4EB7-A3D4-9C6B645ACCC1}">
      <dgm:prSet/>
      <dgm:spPr/>
      <dgm:t>
        <a:bodyPr/>
        <a:lstStyle/>
        <a:p>
          <a:endParaRPr lang="en-US"/>
        </a:p>
      </dgm:t>
    </dgm:pt>
    <dgm:pt modelId="{D10FC217-8415-429C-8C06-7F812B86C952}">
      <dgm:prSet phldrT="[Text]" phldr="1"/>
      <dgm:spPr/>
      <dgm:t>
        <a:bodyPr/>
        <a:lstStyle/>
        <a:p>
          <a:endParaRPr lang="en-US" dirty="0"/>
        </a:p>
      </dgm:t>
    </dgm:pt>
    <dgm:pt modelId="{AFDAF411-0D6B-419C-B17D-F75C5F5AFA37}" type="parTrans" cxnId="{BDAE3177-2453-4C32-B9B9-12C0EAB18EA3}">
      <dgm:prSet/>
      <dgm:spPr/>
      <dgm:t>
        <a:bodyPr/>
        <a:lstStyle/>
        <a:p>
          <a:endParaRPr lang="en-US"/>
        </a:p>
      </dgm:t>
    </dgm:pt>
    <dgm:pt modelId="{75691B57-56DF-45D2-A058-D5257227FB19}" type="sibTrans" cxnId="{BDAE3177-2453-4C32-B9B9-12C0EAB18EA3}">
      <dgm:prSet/>
      <dgm:spPr/>
      <dgm:t>
        <a:bodyPr/>
        <a:lstStyle/>
        <a:p>
          <a:endParaRPr lang="en-US"/>
        </a:p>
      </dgm:t>
    </dgm:pt>
    <dgm:pt modelId="{930BE7FA-7DDC-44EE-91A7-05ACD514FCA4}">
      <dgm:prSet/>
      <dgm:spPr/>
    </dgm:pt>
    <dgm:pt modelId="{860D2BD3-0596-496A-8509-FE561990B821}" type="parTrans" cxnId="{95AA2884-D03A-45BC-B315-D95F0F63FF78}">
      <dgm:prSet/>
      <dgm:spPr/>
      <dgm:t>
        <a:bodyPr/>
        <a:lstStyle/>
        <a:p>
          <a:endParaRPr lang="en-US"/>
        </a:p>
      </dgm:t>
    </dgm:pt>
    <dgm:pt modelId="{60AF62A9-701A-4143-BD17-0AFAEE7719D6}" type="sibTrans" cxnId="{95AA2884-D03A-45BC-B315-D95F0F63FF78}">
      <dgm:prSet/>
      <dgm:spPr/>
      <dgm:t>
        <a:bodyPr/>
        <a:lstStyle/>
        <a:p>
          <a:endParaRPr lang="en-US"/>
        </a:p>
      </dgm:t>
    </dgm:pt>
    <dgm:pt modelId="{0995B411-FAC9-445B-819B-47C2D2E2B2EE}" type="pres">
      <dgm:prSet presAssocID="{4AE22C5E-1647-4071-867D-7F4E6598571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5289F1-1084-4133-92D8-E8311EF1F672}" type="pres">
      <dgm:prSet presAssocID="{18AB232A-B236-435D-B449-188CBD90D13C}" presName="centerShape" presStyleLbl="node0" presStyleIdx="0" presStyleCnt="1" custScaleX="108985" custScaleY="100128"/>
      <dgm:spPr/>
    </dgm:pt>
    <dgm:pt modelId="{F4B6FE63-96B2-4E39-96F3-28A7D57A9A49}" type="pres">
      <dgm:prSet presAssocID="{F79725D5-B390-48F8-B68F-299CD0CB5A0E}" presName="Name9" presStyleLbl="parChTrans1D2" presStyleIdx="0" presStyleCnt="4"/>
      <dgm:spPr/>
    </dgm:pt>
    <dgm:pt modelId="{EC631582-2244-414F-83E1-65C9282B69D8}" type="pres">
      <dgm:prSet presAssocID="{F79725D5-B390-48F8-B68F-299CD0CB5A0E}" presName="connTx" presStyleLbl="parChTrans1D2" presStyleIdx="0" presStyleCnt="4"/>
      <dgm:spPr/>
    </dgm:pt>
    <dgm:pt modelId="{4191CA63-CD42-45F2-8772-1E0F03E635CC}" type="pres">
      <dgm:prSet presAssocID="{A54B2E09-DCA9-4FA5-BB1E-05C51227A180}" presName="node" presStyleLbl="node1" presStyleIdx="0" presStyleCnt="4" custScaleY="48316">
        <dgm:presLayoutVars>
          <dgm:bulletEnabled val="1"/>
        </dgm:presLayoutVars>
      </dgm:prSet>
      <dgm:spPr/>
    </dgm:pt>
    <dgm:pt modelId="{DC8C6C92-C37F-449E-B0BC-C9CFEEC990BA}" type="pres">
      <dgm:prSet presAssocID="{14F6567C-8461-49B1-AEB3-1C935178DD29}" presName="Name9" presStyleLbl="parChTrans1D2" presStyleIdx="1" presStyleCnt="4"/>
      <dgm:spPr/>
    </dgm:pt>
    <dgm:pt modelId="{26AF4C44-23D2-4A92-BC35-6BE198C42807}" type="pres">
      <dgm:prSet presAssocID="{14F6567C-8461-49B1-AEB3-1C935178DD29}" presName="connTx" presStyleLbl="parChTrans1D2" presStyleIdx="1" presStyleCnt="4"/>
      <dgm:spPr/>
    </dgm:pt>
    <dgm:pt modelId="{D5122D3D-1186-4BE4-9A26-31E944242BD4}" type="pres">
      <dgm:prSet presAssocID="{1612909A-7942-4B82-925F-A32681039CD0}" presName="node" presStyleLbl="node1" presStyleIdx="1" presStyleCnt="4" custScaleX="114162" custScaleY="116026" custRadScaleRad="100948" custRadScaleInc="-89">
        <dgm:presLayoutVars>
          <dgm:bulletEnabled val="1"/>
        </dgm:presLayoutVars>
      </dgm:prSet>
      <dgm:spPr/>
    </dgm:pt>
    <dgm:pt modelId="{F66F1B38-6725-41B3-BD7E-6C2793913CFD}" type="pres">
      <dgm:prSet presAssocID="{2D03F49D-8EF6-430B-801C-33A23A5CDFC2}" presName="Name9" presStyleLbl="parChTrans1D2" presStyleIdx="2" presStyleCnt="4"/>
      <dgm:spPr/>
    </dgm:pt>
    <dgm:pt modelId="{46E8BB4C-8D77-4334-AB3F-72BD6A4F8FF7}" type="pres">
      <dgm:prSet presAssocID="{2D03F49D-8EF6-430B-801C-33A23A5CDFC2}" presName="connTx" presStyleLbl="parChTrans1D2" presStyleIdx="2" presStyleCnt="4"/>
      <dgm:spPr/>
    </dgm:pt>
    <dgm:pt modelId="{662A025E-83B6-486D-8C37-6434BF2B8DF5}" type="pres">
      <dgm:prSet presAssocID="{633073FB-7EC9-417B-803D-2243CD443B85}" presName="node" presStyleLbl="node1" presStyleIdx="2" presStyleCnt="4" custScaleX="129049" custScaleY="121647">
        <dgm:presLayoutVars>
          <dgm:bulletEnabled val="1"/>
        </dgm:presLayoutVars>
      </dgm:prSet>
      <dgm:spPr/>
    </dgm:pt>
    <dgm:pt modelId="{F2A7841C-C90C-466F-A8CF-DFE0BC6114D4}" type="pres">
      <dgm:prSet presAssocID="{44BAB340-F6BD-4333-9DE9-200D0BDD3520}" presName="Name9" presStyleLbl="parChTrans1D2" presStyleIdx="3" presStyleCnt="4"/>
      <dgm:spPr/>
    </dgm:pt>
    <dgm:pt modelId="{E502BFF7-DBB7-432F-B079-266335F373C5}" type="pres">
      <dgm:prSet presAssocID="{44BAB340-F6BD-4333-9DE9-200D0BDD3520}" presName="connTx" presStyleLbl="parChTrans1D2" presStyleIdx="3" presStyleCnt="4"/>
      <dgm:spPr/>
    </dgm:pt>
    <dgm:pt modelId="{600BE4D7-9A94-451B-A9C7-90CEE0B25661}" type="pres">
      <dgm:prSet presAssocID="{DA8BFBAF-6835-4BF5-B9AD-47B6C3649534}" presName="node" presStyleLbl="node1" presStyleIdx="3" presStyleCnt="4" custScaleX="121157" custScaleY="177146" custRadScaleRad="127869" custRadScaleInc="1877">
        <dgm:presLayoutVars>
          <dgm:bulletEnabled val="1"/>
        </dgm:presLayoutVars>
      </dgm:prSet>
      <dgm:spPr/>
    </dgm:pt>
  </dgm:ptLst>
  <dgm:cxnLst>
    <dgm:cxn modelId="{BC28FE04-B5FA-40A1-913C-1C8DF715D2AE}" srcId="{4AE22C5E-1647-4071-867D-7F4E65985711}" destId="{509B0025-198B-4A7F-99B4-5395AFAFA2AD}" srcOrd="3" destOrd="0" parTransId="{B2244C81-7B0D-4F25-9382-F9047240EE24}" sibTransId="{8F751B1B-A1FD-4948-8223-954E5E111AD7}"/>
    <dgm:cxn modelId="{0C60650D-7F09-4E2A-8CC5-2F66F77D2CE4}" type="presOf" srcId="{2D03F49D-8EF6-430B-801C-33A23A5CDFC2}" destId="{46E8BB4C-8D77-4334-AB3F-72BD6A4F8FF7}" srcOrd="1" destOrd="0" presId="urn:microsoft.com/office/officeart/2005/8/layout/radial1"/>
    <dgm:cxn modelId="{3DD9C518-3E26-40AE-8803-3BA6B7DAF01E}" type="presOf" srcId="{633073FB-7EC9-417B-803D-2243CD443B85}" destId="{662A025E-83B6-486D-8C37-6434BF2B8DF5}" srcOrd="0" destOrd="0" presId="urn:microsoft.com/office/officeart/2005/8/layout/radial1"/>
    <dgm:cxn modelId="{E6034B33-8F59-4E71-BF16-F456FF2D2723}" type="presOf" srcId="{A54B2E09-DCA9-4FA5-BB1E-05C51227A180}" destId="{4191CA63-CD42-45F2-8772-1E0F03E635CC}" srcOrd="0" destOrd="0" presId="urn:microsoft.com/office/officeart/2005/8/layout/radial1"/>
    <dgm:cxn modelId="{3C446140-B871-4C09-A173-5484FDAFBD07}" type="presOf" srcId="{44BAB340-F6BD-4333-9DE9-200D0BDD3520}" destId="{E502BFF7-DBB7-432F-B079-266335F373C5}" srcOrd="1" destOrd="0" presId="urn:microsoft.com/office/officeart/2005/8/layout/radial1"/>
    <dgm:cxn modelId="{5A8DAE69-523C-464A-B8D3-CFFEC69B23FC}" type="presOf" srcId="{1612909A-7942-4B82-925F-A32681039CD0}" destId="{D5122D3D-1186-4BE4-9A26-31E944242BD4}" srcOrd="0" destOrd="0" presId="urn:microsoft.com/office/officeart/2005/8/layout/radial1"/>
    <dgm:cxn modelId="{D861186E-98C1-4EB7-A3D4-9C6B645ACCC1}" srcId="{18AB232A-B236-435D-B449-188CBD90D13C}" destId="{A54B2E09-DCA9-4FA5-BB1E-05C51227A180}" srcOrd="0" destOrd="0" parTransId="{F79725D5-B390-48F8-B68F-299CD0CB5A0E}" sibTransId="{A2822405-4CF7-4649-9D92-A7026F4CB9EB}"/>
    <dgm:cxn modelId="{55054770-3F68-4DC0-A51F-09F7EDF383BC}" type="presOf" srcId="{DA8BFBAF-6835-4BF5-B9AD-47B6C3649534}" destId="{600BE4D7-9A94-451B-A9C7-90CEE0B25661}" srcOrd="0" destOrd="0" presId="urn:microsoft.com/office/officeart/2005/8/layout/radial1"/>
    <dgm:cxn modelId="{BDAE3177-2453-4C32-B9B9-12C0EAB18EA3}" srcId="{4AE22C5E-1647-4071-867D-7F4E65985711}" destId="{D10FC217-8415-429C-8C06-7F812B86C952}" srcOrd="2" destOrd="0" parTransId="{AFDAF411-0D6B-419C-B17D-F75C5F5AFA37}" sibTransId="{75691B57-56DF-45D2-A058-D5257227FB19}"/>
    <dgm:cxn modelId="{95AA2884-D03A-45BC-B315-D95F0F63FF78}" srcId="{4AE22C5E-1647-4071-867D-7F4E65985711}" destId="{930BE7FA-7DDC-44EE-91A7-05ACD514FCA4}" srcOrd="1" destOrd="0" parTransId="{860D2BD3-0596-496A-8509-FE561990B821}" sibTransId="{60AF62A9-701A-4143-BD17-0AFAEE7719D6}"/>
    <dgm:cxn modelId="{9C1AED97-30C9-4FCA-8EBD-5EFDB821AE38}" srcId="{18AB232A-B236-435D-B449-188CBD90D13C}" destId="{DA8BFBAF-6835-4BF5-B9AD-47B6C3649534}" srcOrd="3" destOrd="0" parTransId="{44BAB340-F6BD-4333-9DE9-200D0BDD3520}" sibTransId="{E17A81B6-DFCA-4300-9646-04FD2CCF02BE}"/>
    <dgm:cxn modelId="{A724A69F-EA97-488C-83AC-547F7EC11D0B}" type="presOf" srcId="{4AE22C5E-1647-4071-867D-7F4E65985711}" destId="{0995B411-FAC9-445B-819B-47C2D2E2B2EE}" srcOrd="0" destOrd="0" presId="urn:microsoft.com/office/officeart/2005/8/layout/radial1"/>
    <dgm:cxn modelId="{25F4DAAD-599D-409A-B6CF-8BE350F3A62D}" type="presOf" srcId="{18AB232A-B236-435D-B449-188CBD90D13C}" destId="{0D5289F1-1084-4133-92D8-E8311EF1F672}" srcOrd="0" destOrd="0" presId="urn:microsoft.com/office/officeart/2005/8/layout/radial1"/>
    <dgm:cxn modelId="{DCE2D7B0-BEE5-4F1F-A658-B8709970CE61}" srcId="{4AE22C5E-1647-4071-867D-7F4E65985711}" destId="{18AB232A-B236-435D-B449-188CBD90D13C}" srcOrd="0" destOrd="0" parTransId="{E5EC004C-CCC3-487A-B4D3-1E5DD13C5C1C}" sibTransId="{91F7C664-DF21-4997-8C05-5D2497988BC7}"/>
    <dgm:cxn modelId="{9BBF9CC1-1633-466B-ACE3-20BD15381B3B}" type="presOf" srcId="{2D03F49D-8EF6-430B-801C-33A23A5CDFC2}" destId="{F66F1B38-6725-41B3-BD7E-6C2793913CFD}" srcOrd="0" destOrd="0" presId="urn:microsoft.com/office/officeart/2005/8/layout/radial1"/>
    <dgm:cxn modelId="{58DA2ACD-329F-476E-8F07-39030038DF41}" type="presOf" srcId="{F79725D5-B390-48F8-B68F-299CD0CB5A0E}" destId="{EC631582-2244-414F-83E1-65C9282B69D8}" srcOrd="1" destOrd="0" presId="urn:microsoft.com/office/officeart/2005/8/layout/radial1"/>
    <dgm:cxn modelId="{E3A73ACE-4F8F-4CB8-B57A-97AB6E43D0C5}" type="presOf" srcId="{F79725D5-B390-48F8-B68F-299CD0CB5A0E}" destId="{F4B6FE63-96B2-4E39-96F3-28A7D57A9A49}" srcOrd="0" destOrd="0" presId="urn:microsoft.com/office/officeart/2005/8/layout/radial1"/>
    <dgm:cxn modelId="{D37343DA-9938-4200-81AF-997A707703A1}" srcId="{18AB232A-B236-435D-B449-188CBD90D13C}" destId="{1612909A-7942-4B82-925F-A32681039CD0}" srcOrd="1" destOrd="0" parTransId="{14F6567C-8461-49B1-AEB3-1C935178DD29}" sibTransId="{F441718F-B60A-4FCA-8475-A9D826CF3D78}"/>
    <dgm:cxn modelId="{117B3CE0-4FA0-4DF6-B97E-2D1870541D6D}" type="presOf" srcId="{14F6567C-8461-49B1-AEB3-1C935178DD29}" destId="{DC8C6C92-C37F-449E-B0BC-C9CFEEC990BA}" srcOrd="0" destOrd="0" presId="urn:microsoft.com/office/officeart/2005/8/layout/radial1"/>
    <dgm:cxn modelId="{274694ED-4918-4B28-B695-C72004571414}" type="presOf" srcId="{14F6567C-8461-49B1-AEB3-1C935178DD29}" destId="{26AF4C44-23D2-4A92-BC35-6BE198C42807}" srcOrd="1" destOrd="0" presId="urn:microsoft.com/office/officeart/2005/8/layout/radial1"/>
    <dgm:cxn modelId="{EB5DA4F2-E335-4DB8-BD9B-19A41B699828}" srcId="{18AB232A-B236-435D-B449-188CBD90D13C}" destId="{633073FB-7EC9-417B-803D-2243CD443B85}" srcOrd="2" destOrd="0" parTransId="{2D03F49D-8EF6-430B-801C-33A23A5CDFC2}" sibTransId="{555736A3-ED98-4ED6-BD92-DE901A5E25E2}"/>
    <dgm:cxn modelId="{E9D5A1F5-11BE-4116-B8C5-D598999AAE9B}" type="presOf" srcId="{44BAB340-F6BD-4333-9DE9-200D0BDD3520}" destId="{F2A7841C-C90C-466F-A8CF-DFE0BC6114D4}" srcOrd="0" destOrd="0" presId="urn:microsoft.com/office/officeart/2005/8/layout/radial1"/>
    <dgm:cxn modelId="{8D714BDC-D2BE-4785-9091-559EF62EAF9A}" type="presParOf" srcId="{0995B411-FAC9-445B-819B-47C2D2E2B2EE}" destId="{0D5289F1-1084-4133-92D8-E8311EF1F672}" srcOrd="0" destOrd="0" presId="urn:microsoft.com/office/officeart/2005/8/layout/radial1"/>
    <dgm:cxn modelId="{DB66FB2F-0EFB-4C26-83E9-3F6B4C78CB89}" type="presParOf" srcId="{0995B411-FAC9-445B-819B-47C2D2E2B2EE}" destId="{F4B6FE63-96B2-4E39-96F3-28A7D57A9A49}" srcOrd="1" destOrd="0" presId="urn:microsoft.com/office/officeart/2005/8/layout/radial1"/>
    <dgm:cxn modelId="{DE6380B1-CAE7-4865-A8EA-BC085B02F973}" type="presParOf" srcId="{F4B6FE63-96B2-4E39-96F3-28A7D57A9A49}" destId="{EC631582-2244-414F-83E1-65C9282B69D8}" srcOrd="0" destOrd="0" presId="urn:microsoft.com/office/officeart/2005/8/layout/radial1"/>
    <dgm:cxn modelId="{8D9BF91B-CFA2-48B0-9C7C-90EA2DB5A7D5}" type="presParOf" srcId="{0995B411-FAC9-445B-819B-47C2D2E2B2EE}" destId="{4191CA63-CD42-45F2-8772-1E0F03E635CC}" srcOrd="2" destOrd="0" presId="urn:microsoft.com/office/officeart/2005/8/layout/radial1"/>
    <dgm:cxn modelId="{38091A3C-4615-45D1-9B41-BECF391D58F7}" type="presParOf" srcId="{0995B411-FAC9-445B-819B-47C2D2E2B2EE}" destId="{DC8C6C92-C37F-449E-B0BC-C9CFEEC990BA}" srcOrd="3" destOrd="0" presId="urn:microsoft.com/office/officeart/2005/8/layout/radial1"/>
    <dgm:cxn modelId="{801BAC85-1E1D-4C80-BE23-6C45D0CC34CB}" type="presParOf" srcId="{DC8C6C92-C37F-449E-B0BC-C9CFEEC990BA}" destId="{26AF4C44-23D2-4A92-BC35-6BE198C42807}" srcOrd="0" destOrd="0" presId="urn:microsoft.com/office/officeart/2005/8/layout/radial1"/>
    <dgm:cxn modelId="{F700B200-1495-47F5-A8D9-6F62E15297C1}" type="presParOf" srcId="{0995B411-FAC9-445B-819B-47C2D2E2B2EE}" destId="{D5122D3D-1186-4BE4-9A26-31E944242BD4}" srcOrd="4" destOrd="0" presId="urn:microsoft.com/office/officeart/2005/8/layout/radial1"/>
    <dgm:cxn modelId="{DBBD4245-7113-4EBD-A48F-EAB36D3BCC7F}" type="presParOf" srcId="{0995B411-FAC9-445B-819B-47C2D2E2B2EE}" destId="{F66F1B38-6725-41B3-BD7E-6C2793913CFD}" srcOrd="5" destOrd="0" presId="urn:microsoft.com/office/officeart/2005/8/layout/radial1"/>
    <dgm:cxn modelId="{0EA75FA9-6377-4613-866D-65CB242E6668}" type="presParOf" srcId="{F66F1B38-6725-41B3-BD7E-6C2793913CFD}" destId="{46E8BB4C-8D77-4334-AB3F-72BD6A4F8FF7}" srcOrd="0" destOrd="0" presId="urn:microsoft.com/office/officeart/2005/8/layout/radial1"/>
    <dgm:cxn modelId="{21CEE7CB-7042-4A17-A5D7-00C3690A8C23}" type="presParOf" srcId="{0995B411-FAC9-445B-819B-47C2D2E2B2EE}" destId="{662A025E-83B6-486D-8C37-6434BF2B8DF5}" srcOrd="6" destOrd="0" presId="urn:microsoft.com/office/officeart/2005/8/layout/radial1"/>
    <dgm:cxn modelId="{83981F3A-E20B-40FE-B7DA-7032D48B9476}" type="presParOf" srcId="{0995B411-FAC9-445B-819B-47C2D2E2B2EE}" destId="{F2A7841C-C90C-466F-A8CF-DFE0BC6114D4}" srcOrd="7" destOrd="0" presId="urn:microsoft.com/office/officeart/2005/8/layout/radial1"/>
    <dgm:cxn modelId="{49F9AAED-7CC8-46F7-BEC3-AB9142A150CD}" type="presParOf" srcId="{F2A7841C-C90C-466F-A8CF-DFE0BC6114D4}" destId="{E502BFF7-DBB7-432F-B079-266335F373C5}" srcOrd="0" destOrd="0" presId="urn:microsoft.com/office/officeart/2005/8/layout/radial1"/>
    <dgm:cxn modelId="{20E78304-F7C0-45B0-924D-91F35A6C48FC}" type="presParOf" srcId="{0995B411-FAC9-445B-819B-47C2D2E2B2EE}" destId="{600BE4D7-9A94-451B-A9C7-90CEE0B2566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289F1-1084-4133-92D8-E8311EF1F672}">
      <dsp:nvSpPr>
        <dsp:cNvPr id="0" name=""/>
        <dsp:cNvSpPr/>
      </dsp:nvSpPr>
      <dsp:spPr>
        <a:xfrm>
          <a:off x="3568801" y="2128077"/>
          <a:ext cx="2072920" cy="1904458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rPr>
            <a:t>নিষ্ক্রিয়</a:t>
          </a:r>
          <a:r>
            <a:rPr lang="en-US" sz="36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6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rPr>
            <a:t>মৌল</a:t>
          </a:r>
          <a:endParaRPr lang="en-US" sz="3600" kern="1200" dirty="0">
            <a:latin typeface="SutonnyOMJ" panose="01010600010101010101" pitchFamily="2" charset="0"/>
            <a:cs typeface="SutonnyOMJ" panose="01010600010101010101" pitchFamily="2" charset="0"/>
          </a:endParaRPr>
        </a:p>
      </dsp:txBody>
      <dsp:txXfrm>
        <a:off x="3872373" y="2406978"/>
        <a:ext cx="1465776" cy="1346656"/>
      </dsp:txXfrm>
    </dsp:sp>
    <dsp:sp modelId="{F4B6FE63-96B2-4E39-96F3-28A7D57A9A49}">
      <dsp:nvSpPr>
        <dsp:cNvPr id="0" name=""/>
        <dsp:cNvSpPr/>
      </dsp:nvSpPr>
      <dsp:spPr>
        <a:xfrm rot="16200000">
          <a:off x="4073883" y="1577979"/>
          <a:ext cx="1062756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1062756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78692" y="1570130"/>
        <a:ext cx="53137" cy="53137"/>
      </dsp:txXfrm>
    </dsp:sp>
    <dsp:sp modelId="{4191CA63-CD42-45F2-8772-1E0F03E635CC}">
      <dsp:nvSpPr>
        <dsp:cNvPr id="0" name=""/>
        <dsp:cNvSpPr/>
      </dsp:nvSpPr>
      <dsp:spPr>
        <a:xfrm>
          <a:off x="3654249" y="146340"/>
          <a:ext cx="1902023" cy="918981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Ar</a:t>
          </a:r>
          <a:endParaRPr lang="en-US" sz="4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2794" y="280922"/>
        <a:ext cx="1344933" cy="649817"/>
      </dsp:txXfrm>
    </dsp:sp>
    <dsp:sp modelId="{DC8C6C92-C37F-449E-B0BC-C9CFEEC990BA}">
      <dsp:nvSpPr>
        <dsp:cNvPr id="0" name=""/>
        <dsp:cNvSpPr/>
      </dsp:nvSpPr>
      <dsp:spPr>
        <a:xfrm rot="21597597">
          <a:off x="5641721" y="3060730"/>
          <a:ext cx="375779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375779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0216" y="3070056"/>
        <a:ext cx="18788" cy="18788"/>
      </dsp:txXfrm>
    </dsp:sp>
    <dsp:sp modelId="{D5122D3D-1186-4BE4-9A26-31E944242BD4}">
      <dsp:nvSpPr>
        <dsp:cNvPr id="0" name=""/>
        <dsp:cNvSpPr/>
      </dsp:nvSpPr>
      <dsp:spPr>
        <a:xfrm>
          <a:off x="6017500" y="1975139"/>
          <a:ext cx="2171387" cy="2206841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6335492" y="2298323"/>
        <a:ext cx="1535403" cy="1560473"/>
      </dsp:txXfrm>
    </dsp:sp>
    <dsp:sp modelId="{F66F1B38-6725-41B3-BD7E-6C2793913CFD}">
      <dsp:nvSpPr>
        <dsp:cNvPr id="0" name=""/>
        <dsp:cNvSpPr/>
      </dsp:nvSpPr>
      <dsp:spPr>
        <a:xfrm rot="5400000">
          <a:off x="4422576" y="4196499"/>
          <a:ext cx="365369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365369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96127" y="4206086"/>
        <a:ext cx="18268" cy="18268"/>
      </dsp:txXfrm>
    </dsp:sp>
    <dsp:sp modelId="{662A025E-83B6-486D-8C37-6434BF2B8DF5}">
      <dsp:nvSpPr>
        <dsp:cNvPr id="0" name=""/>
        <dsp:cNvSpPr/>
      </dsp:nvSpPr>
      <dsp:spPr>
        <a:xfrm>
          <a:off x="3377990" y="4397905"/>
          <a:ext cx="2454542" cy="2313754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3737449" y="4736746"/>
        <a:ext cx="1735624" cy="1636072"/>
      </dsp:txXfrm>
    </dsp:sp>
    <dsp:sp modelId="{F2A7841C-C90C-466F-A8CF-DFE0BC6114D4}">
      <dsp:nvSpPr>
        <dsp:cNvPr id="0" name=""/>
        <dsp:cNvSpPr/>
      </dsp:nvSpPr>
      <dsp:spPr>
        <a:xfrm rot="10850679">
          <a:off x="2593623" y="3039118"/>
          <a:ext cx="975364" cy="37441"/>
        </a:xfrm>
        <a:custGeom>
          <a:avLst/>
          <a:gdLst/>
          <a:ahLst/>
          <a:cxnLst/>
          <a:rect l="0" t="0" r="0" b="0"/>
          <a:pathLst>
            <a:path>
              <a:moveTo>
                <a:pt x="0" y="18720"/>
              </a:moveTo>
              <a:lnTo>
                <a:pt x="975364" y="18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56921" y="3033455"/>
        <a:ext cx="48768" cy="48768"/>
      </dsp:txXfrm>
    </dsp:sp>
    <dsp:sp modelId="{600BE4D7-9A94-451B-A9C7-90CEE0B25661}">
      <dsp:nvSpPr>
        <dsp:cNvPr id="0" name=""/>
        <dsp:cNvSpPr/>
      </dsp:nvSpPr>
      <dsp:spPr>
        <a:xfrm>
          <a:off x="289300" y="1348984"/>
          <a:ext cx="2304434" cy="3369358"/>
        </a:xfrm>
        <a:prstGeom prst="ellipse">
          <a:avLst/>
        </a:prstGeom>
        <a:blipFill rotWithShape="0">
          <a:blip xmlns:r="http://schemas.openxmlformats.org/officeDocument/2006/relationships" r:embed="rId3"/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626777" y="1842415"/>
        <a:ext cx="1629480" cy="2382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B57E8-EDDD-4053-8F7B-2FF4D26078BF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6879-13AE-47A9-B1F6-3996BB261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52D88-EC11-4B8E-9376-00BD232E0926}" type="slidenum">
              <a:rPr lang="en-GB"/>
              <a:pPr/>
              <a:t>9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700-FF8C-4AEA-9A5F-DCB3FECA9AE2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99E8-391E-4475-A866-4BEC0403612F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90C5-D332-4D1F-9F7C-8982E948C046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594-20A6-4536-9440-32DC85F74E90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FA8E-2B10-4764-9590-6CFCE462E743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32AC-2C1D-4482-BB54-11D688176370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024A-C0F0-4DE9-98DA-DA7989375379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7248-EFC7-45FF-BB33-F77A4991973F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94E4-9A18-4205-956C-D21872D5EEAF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F07D-0C6E-403A-B231-46E524FA4D88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2C8C-7CBE-44F6-AC93-FC505AF2CF76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962C-F1D0-427E-89DC-BED5F156A814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amin001974@gmail.com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57BCE-18B0-4362-829B-14BDF8637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min_1974@yahoo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12.xml"/><Relationship Id="rId3" Type="http://schemas.openxmlformats.org/officeDocument/2006/relationships/image" Target="../media/image12.png"/><Relationship Id="rId7" Type="http://schemas.openxmlformats.org/officeDocument/2006/relationships/slide" Target="slide15.xml"/><Relationship Id="rId12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9.xml"/><Relationship Id="rId5" Type="http://schemas.openxmlformats.org/officeDocument/2006/relationships/slide" Target="slide13.xml"/><Relationship Id="rId10" Type="http://schemas.openxmlformats.org/officeDocument/2006/relationships/slide" Target="slide20.xml"/><Relationship Id="rId4" Type="http://schemas.openxmlformats.org/officeDocument/2006/relationships/slide" Target="slide10.xml"/><Relationship Id="rId9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p Ribbon 8"/>
          <p:cNvSpPr/>
          <p:nvPr/>
        </p:nvSpPr>
        <p:spPr>
          <a:xfrm>
            <a:off x="0" y="1"/>
            <a:ext cx="9144000" cy="1345972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382000" cy="100584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</a:t>
            </a:r>
            <a:r>
              <a:rPr lang="en-US" sz="7300" dirty="0" err="1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7300" dirty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7300" dirty="0" err="1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7300" dirty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মোঃ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আমিনুল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ইসলাম</a:t>
            </a:r>
            <a:endParaRPr lang="en-US" sz="28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এসসি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গণিত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)</a:t>
            </a:r>
          </a:p>
          <a:p>
            <a:pPr algn="ctr"/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সহকারী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, </a:t>
            </a:r>
          </a:p>
          <a:p>
            <a:pPr algn="ctr"/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আহমাদিয়া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ফাযিল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মাদ্রাসা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।</a:t>
            </a:r>
          </a:p>
          <a:p>
            <a:pPr algn="ctr"/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 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নতুন</a:t>
            </a:r>
            <a:r>
              <a:rPr lang="bn-BD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বাজার</a:t>
            </a:r>
            <a:r>
              <a:rPr lang="en-US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en-US" sz="2800" dirty="0" err="1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চাঁদপুর</a:t>
            </a:r>
            <a:endParaRPr lang="en-US" sz="28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8768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Email :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amin_1974@yahoo.com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Mobile : 01716-441906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FFE38-0D98-4E48-A694-271B012CA92F}"/>
              </a:ext>
            </a:extLst>
          </p:cNvPr>
          <p:cNvSpPr/>
          <p:nvPr/>
        </p:nvSpPr>
        <p:spPr>
          <a:xfrm>
            <a:off x="5067300" y="1752600"/>
            <a:ext cx="39243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শ্রেণি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দাখিল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নবম-দশম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বিষয়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রসায়ন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অধ্যায়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as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চ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তুর্থ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371BD-6ECD-4899-B991-C2B91A12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28F-DE62-44B7-84A8-AACEB90C7C56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F553-C3C3-48B7-9CD4-4D4B2B3C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AB2B6F-F726-49C0-AD86-532BE0B6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162800" y="5257800"/>
            <a:ext cx="838200" cy="990600"/>
            <a:chOff x="7162800" y="5257800"/>
            <a:chExt cx="838200" cy="990600"/>
          </a:xfrm>
        </p:grpSpPr>
        <p:sp>
          <p:nvSpPr>
            <p:cNvPr id="3" name="Isosceles Triangle 2"/>
            <p:cNvSpPr/>
            <p:nvPr/>
          </p:nvSpPr>
          <p:spPr>
            <a:xfrm>
              <a:off x="7162800" y="5257800"/>
              <a:ext cx="838200" cy="3810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hlinkClick r:id="rId2" action="ppaction://hlinksldjump"/>
            </p:cNvPr>
            <p:cNvSpPr/>
            <p:nvPr/>
          </p:nvSpPr>
          <p:spPr>
            <a:xfrm>
              <a:off x="7239000" y="5638800"/>
              <a:ext cx="685800" cy="609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Minus 4"/>
          <p:cNvSpPr/>
          <p:nvPr/>
        </p:nvSpPr>
        <p:spPr>
          <a:xfrm>
            <a:off x="7423356" y="5624052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696" y="135192"/>
            <a:ext cx="15240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Hydrogen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Name: Hydrogen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Symbol: H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Mass: 1.007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Num:1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Melting Point:-259.14 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Boiling Point:-252.87 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B5EB7A-8601-461D-8562-F45C9DA08FC3}"/>
              </a:ext>
            </a:extLst>
          </p:cNvPr>
          <p:cNvSpPr/>
          <p:nvPr/>
        </p:nvSpPr>
        <p:spPr>
          <a:xfrm>
            <a:off x="4752975" y="135192"/>
            <a:ext cx="1371600" cy="19050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He</a:t>
            </a: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Helium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9D82E3-DB9E-4453-BDDB-450DC03A017A}"/>
              </a:ext>
            </a:extLst>
          </p:cNvPr>
          <p:cNvSpPr/>
          <p:nvPr/>
        </p:nvSpPr>
        <p:spPr>
          <a:xfrm>
            <a:off x="6124575" y="3190437"/>
            <a:ext cx="281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Name: Helium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Symbol: He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Atomic Mass: 4.003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Atomic Num: 2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Melting Point: 0.95 K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Boiling Point: 4.22 K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81FE32C-3245-41FD-8FF3-C36EB63AD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9FFF-F344-4800-B6AE-E1A0E319673E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05811D0-F09B-48AF-9BE1-56638B94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C4855EB-A375-4B8F-86C6-D37D128D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21592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28600"/>
            <a:ext cx="13716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Li</a:t>
            </a: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Lithium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Name: Lithium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Symbol: Li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Mass: 6.9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Num:3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Melting Point: 180.54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Boiling Point: 1342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953319-482E-477C-A24E-4B331B268D79}"/>
              </a:ext>
            </a:extLst>
          </p:cNvPr>
          <p:cNvSpPr/>
          <p:nvPr/>
        </p:nvSpPr>
        <p:spPr>
          <a:xfrm>
            <a:off x="4953000" y="228600"/>
            <a:ext cx="13716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Na</a:t>
            </a:r>
            <a:endParaRPr lang="en-US" sz="3600" b="1" baseline="-25000" dirty="0">
              <a:solidFill>
                <a:schemeClr val="tx1"/>
              </a:solidFill>
            </a:endParaRP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Sodium</a:t>
            </a:r>
            <a:endParaRPr lang="en-US" sz="8800" b="1" baseline="-25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3E0C6D-A445-439E-8591-7915E1ABB687}"/>
              </a:ext>
            </a:extLst>
          </p:cNvPr>
          <p:cNvSpPr/>
          <p:nvPr/>
        </p:nvSpPr>
        <p:spPr>
          <a:xfrm>
            <a:off x="6242256" y="2893874"/>
            <a:ext cx="266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Name: Sodium	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Symbol: Na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Atomic Mass: 23.0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Atomic Num: 11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Melting Point: 97.72 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Boiling Point: 883 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9499079-733B-4CFC-A9B0-65226191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E88-76B0-49CF-8AFD-9E22C1C3A088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0F14C74-8CDD-4DBB-A509-A68F7646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F6CD978-08C7-494D-B817-D46CE533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4800" y="381000"/>
            <a:ext cx="1600200" cy="17526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Al</a:t>
            </a: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Aluminium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Name: Aluminium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Symbol: Al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Mass: 26.98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Num:13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Melting Point: 933.47 K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Boiling Point: 2792 K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7423356" y="5624052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575FB3-FAED-47B2-BC85-7E06DBB03223}"/>
              </a:ext>
            </a:extLst>
          </p:cNvPr>
          <p:cNvSpPr/>
          <p:nvPr/>
        </p:nvSpPr>
        <p:spPr>
          <a:xfrm>
            <a:off x="4572000" y="381000"/>
            <a:ext cx="16002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18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Ar</a:t>
            </a: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Argon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693145-E35F-4B1B-811C-E3362A72240C}"/>
              </a:ext>
            </a:extLst>
          </p:cNvPr>
          <p:cNvSpPr/>
          <p:nvPr/>
        </p:nvSpPr>
        <p:spPr>
          <a:xfrm>
            <a:off x="5562600" y="2845386"/>
            <a:ext cx="289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Name: Argon	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Symbol: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Atomic Mass: 39.9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Atomic Num: 18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Melting Point: 83.80 K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Boiling Point: 87.30K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3734B-08E1-40DC-9CA9-DA004768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91EA-35B8-49CD-8702-47950174F7CC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85239-829B-4836-87C0-EF16880C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92CFC-0656-47E8-A854-E5EC9E97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7162800" y="5257800"/>
            <a:ext cx="838200" cy="3810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239000" y="5638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423356" y="5609304"/>
            <a:ext cx="304800" cy="990600"/>
          </a:xfrm>
          <a:prstGeom prst="mathMin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1600200" cy="182880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19</a:t>
            </a:r>
          </a:p>
          <a:p>
            <a:pPr algn="ctr"/>
            <a:r>
              <a:rPr lang="en-US" sz="8800" b="1" baseline="-25000" dirty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en-US" sz="3600" b="1" baseline="-25000" dirty="0">
                <a:solidFill>
                  <a:schemeClr val="tx1"/>
                </a:solidFill>
              </a:rPr>
              <a:t>Potassium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27432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Name: Potassium	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Symbol: K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Mass: 39.1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Atomic Num: 19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Melting Point: 336.53 K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Boiling Point: 1032 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B5C0F-2777-4525-B6CD-7E5EAC801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FC03-547D-495B-9B32-F3E231D44E63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A9C58A-BB39-4859-AFE1-FE09BE4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5B2D1-6BCA-4E6C-9EED-601AC5AE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914400"/>
            <a:ext cx="5139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পারমাণবিক ভর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1242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পারমাণবিক সংখ্যা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B703D-EBFC-4893-9509-1B9A368C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4DD1-AE18-4911-A384-76E4F46BFFC1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1B115E-A883-4594-862F-4CC96F5D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4A17-9A3E-43F3-A6BE-C8879AA0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543560"/>
          <a:ext cx="838200" cy="2961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ysClr val="windowText" lastClr="00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প্রতিক</a:t>
                      </a:r>
                      <a:endParaRPr lang="en-US" b="1" dirty="0">
                        <a:solidFill>
                          <a:sysClr val="windowText" lastClr="00000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Rb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Fr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543560"/>
          <a:ext cx="1981200" cy="2961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ysClr val="windowText" lastClr="00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পারমাণবিক</a:t>
                      </a: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ysClr val="windowText" lastClr="00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সংখ্যা</a:t>
                      </a:r>
                      <a:endParaRPr lang="en-US" b="1" dirty="0">
                        <a:solidFill>
                          <a:sysClr val="windowText" lastClr="00000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9600" y="543560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911497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7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1279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19600" y="1660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19600" y="2030549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19600" y="2398486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419600" y="2766423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19600" y="3134360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22"/>
          <p:cNvGrpSpPr/>
          <p:nvPr/>
        </p:nvGrpSpPr>
        <p:grpSpPr>
          <a:xfrm>
            <a:off x="2246811" y="4458789"/>
            <a:ext cx="453970" cy="381000"/>
            <a:chOff x="2246811" y="1066800"/>
            <a:chExt cx="453970" cy="381000"/>
          </a:xfrm>
        </p:grpSpPr>
        <p:sp>
          <p:nvSpPr>
            <p:cNvPr id="24" name="Flowchart: Connector 23"/>
            <p:cNvSpPr/>
            <p:nvPr/>
          </p:nvSpPr>
          <p:spPr>
            <a:xfrm>
              <a:off x="2286000" y="1066800"/>
              <a:ext cx="381000" cy="381000"/>
            </a:xfrm>
            <a:prstGeom prst="flowChartConnector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46811" y="106680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Na</a:t>
              </a:r>
            </a:p>
          </p:txBody>
        </p:sp>
      </p:grpSp>
      <p:sp>
        <p:nvSpPr>
          <p:cNvPr id="26" name="Flowchart: Connector 25"/>
          <p:cNvSpPr/>
          <p:nvPr/>
        </p:nvSpPr>
        <p:spPr>
          <a:xfrm>
            <a:off x="2061756" y="4269379"/>
            <a:ext cx="833844" cy="748936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6"/>
          <p:cNvGrpSpPr/>
          <p:nvPr/>
        </p:nvGrpSpPr>
        <p:grpSpPr>
          <a:xfrm>
            <a:off x="2286000" y="4014652"/>
            <a:ext cx="387992" cy="1129937"/>
            <a:chOff x="2286000" y="622663"/>
            <a:chExt cx="387992" cy="1129937"/>
          </a:xfrm>
        </p:grpSpPr>
        <p:pic>
          <p:nvPicPr>
            <p:cNvPr id="28" name="Picture 27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622663"/>
              <a:ext cx="387992" cy="381001"/>
            </a:xfrm>
            <a:prstGeom prst="rect">
              <a:avLst/>
            </a:prstGeom>
          </p:spPr>
        </p:pic>
        <p:pic>
          <p:nvPicPr>
            <p:cNvPr id="29" name="Picture 28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1371600"/>
              <a:ext cx="387991" cy="381000"/>
            </a:xfrm>
            <a:prstGeom prst="rect">
              <a:avLst/>
            </a:prstGeom>
          </p:spPr>
        </p:pic>
      </p:grpSp>
      <p:sp>
        <p:nvSpPr>
          <p:cNvPr id="30" name="Flowchart: Connector 29"/>
          <p:cNvSpPr/>
          <p:nvPr/>
        </p:nvSpPr>
        <p:spPr>
          <a:xfrm>
            <a:off x="1854926" y="4077789"/>
            <a:ext cx="1295400" cy="1143000"/>
          </a:xfrm>
          <a:prstGeom prst="flowChartConnector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30"/>
          <p:cNvGrpSpPr/>
          <p:nvPr/>
        </p:nvGrpSpPr>
        <p:grpSpPr>
          <a:xfrm>
            <a:off x="1676400" y="3786052"/>
            <a:ext cx="1676400" cy="1597691"/>
            <a:chOff x="1676400" y="394063"/>
            <a:chExt cx="1676400" cy="1597691"/>
          </a:xfrm>
        </p:grpSpPr>
        <p:pic>
          <p:nvPicPr>
            <p:cNvPr id="32" name="Picture 31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394063"/>
              <a:ext cx="381000" cy="374135"/>
            </a:xfrm>
            <a:prstGeom prst="rect">
              <a:avLst/>
            </a:prstGeom>
          </p:spPr>
        </p:pic>
        <p:pic>
          <p:nvPicPr>
            <p:cNvPr id="33" name="Picture 32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5189" y="1617619"/>
              <a:ext cx="381000" cy="374135"/>
            </a:xfrm>
            <a:prstGeom prst="rect">
              <a:avLst/>
            </a:prstGeom>
          </p:spPr>
        </p:pic>
        <p:pic>
          <p:nvPicPr>
            <p:cNvPr id="34" name="Picture 33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800" y="1066800"/>
              <a:ext cx="381000" cy="374135"/>
            </a:xfrm>
            <a:prstGeom prst="rect">
              <a:avLst/>
            </a:prstGeom>
          </p:spPr>
        </p:pic>
        <p:pic>
          <p:nvPicPr>
            <p:cNvPr id="35" name="Picture 34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76400" y="1066800"/>
              <a:ext cx="381000" cy="374135"/>
            </a:xfrm>
            <a:prstGeom prst="rect">
              <a:avLst/>
            </a:prstGeom>
          </p:spPr>
        </p:pic>
        <p:pic>
          <p:nvPicPr>
            <p:cNvPr id="36" name="Picture 35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5000" y="609600"/>
              <a:ext cx="381000" cy="374135"/>
            </a:xfrm>
            <a:prstGeom prst="rect">
              <a:avLst/>
            </a:prstGeom>
          </p:spPr>
        </p:pic>
        <p:pic>
          <p:nvPicPr>
            <p:cNvPr id="37" name="Picture 36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3200" y="609600"/>
              <a:ext cx="381000" cy="374135"/>
            </a:xfrm>
            <a:prstGeom prst="rect">
              <a:avLst/>
            </a:prstGeom>
          </p:spPr>
        </p:pic>
        <p:pic>
          <p:nvPicPr>
            <p:cNvPr id="38" name="Picture 37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3200" y="1447800"/>
              <a:ext cx="381000" cy="374135"/>
            </a:xfrm>
            <a:prstGeom prst="rect">
              <a:avLst/>
            </a:prstGeom>
          </p:spPr>
        </p:pic>
        <p:pic>
          <p:nvPicPr>
            <p:cNvPr id="39" name="Picture 38" descr="Picture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1447800"/>
              <a:ext cx="381000" cy="374135"/>
            </a:xfrm>
            <a:prstGeom prst="rect">
              <a:avLst/>
            </a:prstGeom>
          </p:spPr>
        </p:pic>
      </p:grpSp>
      <p:sp>
        <p:nvSpPr>
          <p:cNvPr id="40" name="Flowchart: Connector 39"/>
          <p:cNvSpPr/>
          <p:nvPr/>
        </p:nvSpPr>
        <p:spPr>
          <a:xfrm>
            <a:off x="1674222" y="3886200"/>
            <a:ext cx="1676400" cy="1524000"/>
          </a:xfrm>
          <a:prstGeom prst="flowChartConnector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001589"/>
            <a:ext cx="381000" cy="374135"/>
          </a:xfrm>
          <a:prstGeom prst="rect">
            <a:avLst/>
          </a:prstGeom>
        </p:spPr>
      </p:pic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34236"/>
              </p:ext>
            </p:extLst>
          </p:nvPr>
        </p:nvGraphicFramePr>
        <p:xfrm>
          <a:off x="228600" y="5943600"/>
          <a:ext cx="3810000" cy="741680"/>
        </p:xfrm>
        <a:graphic>
          <a:graphicData uri="http://schemas.openxmlformats.org/drawingml/2006/table">
            <a:tbl>
              <a:tblPr firstRow="1" bandRow="1">
                <a:effectLst/>
                <a:tableStyleId>{93296810-A885-4BE3-A3E7-6D5BEEA58F35}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১ম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২য়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৩য়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" name="Group 42"/>
          <p:cNvGrpSpPr/>
          <p:nvPr/>
        </p:nvGrpSpPr>
        <p:grpSpPr>
          <a:xfrm>
            <a:off x="5791202" y="3629025"/>
            <a:ext cx="2133600" cy="2057400"/>
            <a:chOff x="1371600" y="3505200"/>
            <a:chExt cx="2133600" cy="2057400"/>
          </a:xfrm>
        </p:grpSpPr>
        <p:grpSp>
          <p:nvGrpSpPr>
            <p:cNvPr id="16" name="Group 178"/>
            <p:cNvGrpSpPr/>
            <p:nvPr/>
          </p:nvGrpSpPr>
          <p:grpSpPr>
            <a:xfrm>
              <a:off x="1680408" y="3745832"/>
              <a:ext cx="1476337" cy="1575793"/>
              <a:chOff x="5257800" y="2362200"/>
              <a:chExt cx="1476337" cy="1575793"/>
            </a:xfrm>
          </p:grpSpPr>
          <p:sp>
            <p:nvSpPr>
              <p:cNvPr id="61" name="Flowchart: Connector 60"/>
              <p:cNvSpPr/>
              <p:nvPr/>
            </p:nvSpPr>
            <p:spPr>
              <a:xfrm>
                <a:off x="5410200" y="2590800"/>
                <a:ext cx="1195136" cy="1143000"/>
              </a:xfrm>
              <a:prstGeom prst="flowChartConnector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76"/>
              <p:cNvGrpSpPr/>
              <p:nvPr/>
            </p:nvGrpSpPr>
            <p:grpSpPr>
              <a:xfrm>
                <a:off x="5257800" y="2362200"/>
                <a:ext cx="1476337" cy="1575793"/>
                <a:chOff x="1676400" y="3733800"/>
                <a:chExt cx="1476337" cy="1575793"/>
              </a:xfrm>
            </p:grpSpPr>
            <p:pic>
              <p:nvPicPr>
                <p:cNvPr id="63" name="Picture 62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19400" y="44196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4" name="Picture 63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76400" y="43434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5" name="Picture 64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09800" y="37338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6" name="Picture 65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86000" y="49530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7" name="Picture 66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7000" y="39624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8" name="Picture 67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828800" y="39624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69" name="Picture 68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7000" y="4800600"/>
                  <a:ext cx="333337" cy="356593"/>
                </a:xfrm>
                <a:prstGeom prst="rect">
                  <a:avLst/>
                </a:prstGeom>
              </p:spPr>
            </p:pic>
            <p:pic>
              <p:nvPicPr>
                <p:cNvPr id="70" name="Picture 69" descr="Pictur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828800" y="4724400"/>
                  <a:ext cx="333337" cy="35659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8" name="Group 105"/>
            <p:cNvGrpSpPr/>
            <p:nvPr/>
          </p:nvGrpSpPr>
          <p:grpSpPr>
            <a:xfrm>
              <a:off x="2057400" y="3962400"/>
              <a:ext cx="762000" cy="1118593"/>
              <a:chOff x="2514600" y="2514600"/>
              <a:chExt cx="762000" cy="1118593"/>
            </a:xfrm>
          </p:grpSpPr>
          <p:sp>
            <p:nvSpPr>
              <p:cNvPr id="57" name="Flowchart: Connector 56"/>
              <p:cNvSpPr/>
              <p:nvPr/>
            </p:nvSpPr>
            <p:spPr>
              <a:xfrm>
                <a:off x="2514600" y="2731168"/>
                <a:ext cx="762000" cy="762000"/>
              </a:xfrm>
              <a:prstGeom prst="flowChartConnector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57" descr="Pire1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2992" y="2883568"/>
                <a:ext cx="469366" cy="469366"/>
              </a:xfrm>
              <a:prstGeom prst="rect">
                <a:avLst/>
              </a:prstGeom>
            </p:spPr>
          </p:pic>
          <p:pic>
            <p:nvPicPr>
              <p:cNvPr id="59" name="Picture 58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9032" y="25146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60" name="Picture 59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5232" y="3276600"/>
                <a:ext cx="333337" cy="356593"/>
              </a:xfrm>
              <a:prstGeom prst="rect">
                <a:avLst/>
              </a:prstGeom>
            </p:spPr>
          </p:pic>
        </p:grpSp>
        <p:grpSp>
          <p:nvGrpSpPr>
            <p:cNvPr id="19" name="Group 179"/>
            <p:cNvGrpSpPr/>
            <p:nvPr/>
          </p:nvGrpSpPr>
          <p:grpSpPr>
            <a:xfrm>
              <a:off x="1447800" y="3581400"/>
              <a:ext cx="1933537" cy="1880593"/>
              <a:chOff x="1447800" y="3581400"/>
              <a:chExt cx="1933537" cy="1880593"/>
            </a:xfrm>
          </p:grpSpPr>
          <p:sp>
            <p:nvSpPr>
              <p:cNvPr id="48" name="Flowchart: Connector 47"/>
              <p:cNvSpPr/>
              <p:nvPr/>
            </p:nvSpPr>
            <p:spPr>
              <a:xfrm>
                <a:off x="1600200" y="3757864"/>
                <a:ext cx="1676400" cy="1576136"/>
              </a:xfrm>
              <a:prstGeom prst="flowChartConnector">
                <a:avLst/>
              </a:prstGeom>
              <a:no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5000" y="35814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0" name="Picture 49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1800" y="3886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1" name="Picture 50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0800" y="51054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2" name="Picture 51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4000" y="4648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3" name="Picture 52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4600" y="35814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4" name="Picture 53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8000" y="4648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5" name="Picture 54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5000" y="5029200"/>
                <a:ext cx="333337" cy="356593"/>
              </a:xfrm>
              <a:prstGeom prst="rect">
                <a:avLst/>
              </a:prstGeom>
            </p:spPr>
          </p:pic>
          <p:pic>
            <p:nvPicPr>
              <p:cNvPr id="56" name="Picture 55" descr="Pictur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800" y="4038600"/>
                <a:ext cx="333337" cy="356593"/>
              </a:xfrm>
              <a:prstGeom prst="rect">
                <a:avLst/>
              </a:prstGeom>
            </p:spPr>
          </p:pic>
        </p:grpSp>
        <p:sp>
          <p:nvSpPr>
            <p:cNvPr id="47" name="Flowchart: Connector 46"/>
            <p:cNvSpPr/>
            <p:nvPr/>
          </p:nvSpPr>
          <p:spPr>
            <a:xfrm>
              <a:off x="1371600" y="3505200"/>
              <a:ext cx="2133600" cy="2057400"/>
            </a:xfrm>
            <a:prstGeom prst="flowChartConnector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Picture 70" descr="Pictu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657600"/>
            <a:ext cx="333337" cy="356593"/>
          </a:xfrm>
          <a:prstGeom prst="rect">
            <a:avLst/>
          </a:prstGeom>
        </p:spPr>
      </p:pic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94376"/>
              </p:ext>
            </p:extLst>
          </p:nvPr>
        </p:nvGraphicFramePr>
        <p:xfrm>
          <a:off x="5119668" y="5758505"/>
          <a:ext cx="3810000" cy="1010920"/>
        </p:xfrm>
        <a:graphic>
          <a:graphicData uri="http://schemas.openxmlformats.org/drawingml/2006/table">
            <a:tbl>
              <a:tblPr firstRow="1" bandRow="1">
                <a:effectLst/>
                <a:tableStyleId>{93296810-A885-4BE3-A3E7-6D5BEEA58F35}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১ম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২য়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৩য়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৪র্থ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utonnyOMJ" pitchFamily="2" charset="0"/>
                          <a:cs typeface="SutonnyOMJ" pitchFamily="2" charset="0"/>
                        </a:rPr>
                        <a:t>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utonnyOMJ" pitchFamily="2" charset="0"/>
                          <a:cs typeface="SutonnyOMJ" pitchFamily="2" charset="0"/>
                        </a:rPr>
                        <a:t>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SutonnyOMJ" pitchFamily="2" charset="0"/>
                          <a:cs typeface="SutonnyOMJ" pitchFamily="2" charset="0"/>
                        </a:rPr>
                        <a:t>৮</a:t>
                      </a:r>
                      <a:endParaRPr lang="en-US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latin typeface="SutonnyOMJ" pitchFamily="2" charset="0"/>
                          <a:cs typeface="SutonnyOMJ" pitchFamily="2" charset="0"/>
                        </a:rPr>
                        <a:t>১</a:t>
                      </a:r>
                      <a:endParaRPr lang="en-US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B3FB7531-FC87-4FAF-884A-902BDB3D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5E04-A14E-444C-B403-8AE0F81AA035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83002304-DBA6-4958-811B-69C11BAA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BCBCEEE2-35D5-49C1-822D-59587863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4398 C -0.02048 -0.04398 0.02084 0.00579 0.02084 0.06713 C 0.02084 0.12801 -0.02048 0.17824 -0.07083 0.17824 C -0.12152 0.17824 -0.1625 0.12801 -0.1625 0.06713 C -0.1625 0.00579 -0.12152 -0.04398 -0.07083 -0.04398 Z " pathEditMode="relative" rAng="0" ptsTypes="fffff">
                                      <p:cBhvr>
                                        <p:cTn id="7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23 -0.01343 C -0.00416 -0.01343 0.04844 0.0537 0.04844 0.13657 C 0.04844 0.21921 -0.00416 0.28657 -0.06823 0.28657 C -0.13264 0.28657 -0.18489 0.21921 -0.18489 0.13657 C -0.18489 0.0537 -0.13264 -0.01343 -0.06823 -0.01343 Z " pathEditMode="relative" rAng="0" ptsTypes="fffff">
                                      <p:cBhvr>
                                        <p:cTn id="89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46860"/>
              </p:ext>
            </p:extLst>
          </p:nvPr>
        </p:nvGraphicFramePr>
        <p:xfrm>
          <a:off x="1600200" y="543560"/>
          <a:ext cx="838200" cy="2219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ysClr val="windowText" lastClr="000000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প্রতিক</a:t>
                      </a:r>
                      <a:endParaRPr lang="en-US" b="1" dirty="0">
                        <a:solidFill>
                          <a:sysClr val="windowText" lastClr="000000"/>
                        </a:solidFill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Cl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Br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779106"/>
              </p:ext>
            </p:extLst>
          </p:nvPr>
        </p:nvGraphicFramePr>
        <p:xfrm>
          <a:off x="2438400" y="543560"/>
          <a:ext cx="1981200" cy="2219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ysClr val="windowText" lastClr="000000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পারমাণবিক</a:t>
                      </a: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ysClr val="windowText" lastClr="000000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সংখ্যা</a:t>
                      </a:r>
                      <a:endParaRPr lang="en-US" b="1" dirty="0">
                        <a:solidFill>
                          <a:sysClr val="windowText" lastClr="000000"/>
                        </a:solidFill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9600" y="543560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911497"/>
          <a:ext cx="3124200" cy="365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7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1279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19600" y="1660434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419600" y="2030549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19600" y="2398486"/>
          <a:ext cx="3124200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514600" y="4815348"/>
            <a:ext cx="457200" cy="457200"/>
            <a:chOff x="2514600" y="4419600"/>
            <a:chExt cx="457200" cy="457200"/>
          </a:xfrm>
        </p:grpSpPr>
        <p:sp>
          <p:nvSpPr>
            <p:cNvPr id="15" name="Oval 14"/>
            <p:cNvSpPr/>
            <p:nvPr/>
          </p:nvSpPr>
          <p:spPr>
            <a:xfrm>
              <a:off x="2514600" y="4419600"/>
              <a:ext cx="457200" cy="4572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49352" y="4463844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09800" y="4358148"/>
            <a:ext cx="1143000" cy="1447800"/>
            <a:chOff x="2209800" y="3962400"/>
            <a:chExt cx="1143000" cy="1447800"/>
          </a:xfrm>
        </p:grpSpPr>
        <p:sp>
          <p:nvSpPr>
            <p:cNvPr id="18" name="Oval 17"/>
            <p:cNvSpPr/>
            <p:nvPr/>
          </p:nvSpPr>
          <p:spPr>
            <a:xfrm>
              <a:off x="2209800" y="4114800"/>
              <a:ext cx="1143000" cy="11430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0" y="3962400"/>
              <a:ext cx="384664" cy="381000"/>
            </a:xfrm>
            <a:prstGeom prst="rect">
              <a:avLst/>
            </a:prstGeom>
          </p:spPr>
        </p:pic>
        <p:pic>
          <p:nvPicPr>
            <p:cNvPr id="20" name="Picture 19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0" y="5029200"/>
              <a:ext cx="384664" cy="3810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752600" y="4053348"/>
            <a:ext cx="2137263" cy="2133600"/>
            <a:chOff x="3962400" y="3733800"/>
            <a:chExt cx="2137263" cy="2133600"/>
          </a:xfrm>
        </p:grpSpPr>
        <p:sp>
          <p:nvSpPr>
            <p:cNvPr id="22" name="Oval 21"/>
            <p:cNvSpPr/>
            <p:nvPr/>
          </p:nvSpPr>
          <p:spPr>
            <a:xfrm>
              <a:off x="4114800" y="3886200"/>
              <a:ext cx="1828800" cy="18288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486400"/>
              <a:ext cx="384664" cy="381000"/>
            </a:xfrm>
            <a:prstGeom prst="rect">
              <a:avLst/>
            </a:prstGeom>
          </p:spPr>
        </p:pic>
        <p:pic>
          <p:nvPicPr>
            <p:cNvPr id="24" name="Picture 23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3733800"/>
              <a:ext cx="384663" cy="381000"/>
            </a:xfrm>
            <a:prstGeom prst="rect">
              <a:avLst/>
            </a:prstGeom>
          </p:spPr>
        </p:pic>
        <p:pic>
          <p:nvPicPr>
            <p:cNvPr id="25" name="Picture 24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000" y="4648200"/>
              <a:ext cx="384663" cy="381000"/>
            </a:xfrm>
            <a:prstGeom prst="rect">
              <a:avLst/>
            </a:prstGeom>
          </p:spPr>
        </p:pic>
        <p:pic>
          <p:nvPicPr>
            <p:cNvPr id="26" name="Picture 25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" y="4572000"/>
              <a:ext cx="384663" cy="381000"/>
            </a:xfrm>
            <a:prstGeom prst="rect">
              <a:avLst/>
            </a:prstGeom>
          </p:spPr>
        </p:pic>
        <p:pic>
          <p:nvPicPr>
            <p:cNvPr id="27" name="Picture 26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67200" y="3962400"/>
              <a:ext cx="384663" cy="381000"/>
            </a:xfrm>
            <a:prstGeom prst="rect">
              <a:avLst/>
            </a:prstGeom>
          </p:spPr>
        </p:pic>
        <p:pic>
          <p:nvPicPr>
            <p:cNvPr id="28" name="Picture 27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86400" y="4038600"/>
              <a:ext cx="384663" cy="381000"/>
            </a:xfrm>
            <a:prstGeom prst="rect">
              <a:avLst/>
            </a:prstGeom>
          </p:spPr>
        </p:pic>
        <p:pic>
          <p:nvPicPr>
            <p:cNvPr id="29" name="Picture 28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10200" y="5334000"/>
              <a:ext cx="384663" cy="381000"/>
            </a:xfrm>
            <a:prstGeom prst="rect">
              <a:avLst/>
            </a:prstGeom>
          </p:spPr>
        </p:pic>
        <p:pic>
          <p:nvPicPr>
            <p:cNvPr id="30" name="Picture 29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4800" y="5181600"/>
              <a:ext cx="384663" cy="381000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1462548" y="3733800"/>
            <a:ext cx="2746864" cy="2743200"/>
            <a:chOff x="4953000" y="3810000"/>
            <a:chExt cx="2746864" cy="2743200"/>
          </a:xfrm>
        </p:grpSpPr>
        <p:sp>
          <p:nvSpPr>
            <p:cNvPr id="32" name="Oval 31"/>
            <p:cNvSpPr/>
            <p:nvPr/>
          </p:nvSpPr>
          <p:spPr>
            <a:xfrm>
              <a:off x="5105400" y="3962400"/>
              <a:ext cx="2438400" cy="24384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5029200"/>
              <a:ext cx="384664" cy="381000"/>
            </a:xfrm>
            <a:prstGeom prst="rect">
              <a:avLst/>
            </a:prstGeom>
          </p:spPr>
        </p:pic>
        <p:pic>
          <p:nvPicPr>
            <p:cNvPr id="34" name="Picture 33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6172200"/>
              <a:ext cx="384663" cy="381000"/>
            </a:xfrm>
            <a:prstGeom prst="rect">
              <a:avLst/>
            </a:prstGeom>
          </p:spPr>
        </p:pic>
        <p:pic>
          <p:nvPicPr>
            <p:cNvPr id="35" name="Picture 34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5791200"/>
              <a:ext cx="384663" cy="381000"/>
            </a:xfrm>
            <a:prstGeom prst="rect">
              <a:avLst/>
            </a:prstGeom>
          </p:spPr>
        </p:pic>
        <p:pic>
          <p:nvPicPr>
            <p:cNvPr id="36" name="Picture 35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810000"/>
              <a:ext cx="384663" cy="381000"/>
            </a:xfrm>
            <a:prstGeom prst="rect">
              <a:avLst/>
            </a:prstGeom>
          </p:spPr>
        </p:pic>
        <p:pic>
          <p:nvPicPr>
            <p:cNvPr id="37" name="Picture 36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10400" y="4191000"/>
              <a:ext cx="384663" cy="381000"/>
            </a:xfrm>
            <a:prstGeom prst="rect">
              <a:avLst/>
            </a:prstGeom>
          </p:spPr>
        </p:pic>
        <p:pic>
          <p:nvPicPr>
            <p:cNvPr id="38" name="Picture 37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4191000"/>
              <a:ext cx="384663" cy="381000"/>
            </a:xfrm>
            <a:prstGeom prst="rect">
              <a:avLst/>
            </a:prstGeom>
          </p:spPr>
        </p:pic>
        <p:pic>
          <p:nvPicPr>
            <p:cNvPr id="39" name="Picture 38" descr="Picture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000" y="5029200"/>
              <a:ext cx="384663" cy="381000"/>
            </a:xfrm>
            <a:prstGeom prst="rect">
              <a:avLst/>
            </a:prstGeom>
          </p:spPr>
        </p:pic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236508"/>
              </p:ext>
            </p:extLst>
          </p:nvPr>
        </p:nvGraphicFramePr>
        <p:xfrm>
          <a:off x="4419600" y="4495800"/>
          <a:ext cx="441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dirty="0">
                          <a:solidFill>
                            <a:schemeClr val="tx1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১ম</a:t>
                      </a:r>
                      <a:r>
                        <a:rPr lang="bn-BD" baseline="0" dirty="0">
                          <a:solidFill>
                            <a:schemeClr val="tx1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 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>
                          <a:solidFill>
                            <a:schemeClr val="tx1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২য়</a:t>
                      </a:r>
                      <a:r>
                        <a:rPr lang="bn-BD" baseline="0" dirty="0">
                          <a:solidFill>
                            <a:schemeClr val="tx1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 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  <a:p>
                      <a:pPr algn="ctr"/>
                      <a:endParaRPr lang="en-US" dirty="0"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baseline="0" dirty="0">
                          <a:solidFill>
                            <a:schemeClr val="tx1"/>
                          </a:solidFill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৩য় কক্ষপথ</a:t>
                      </a:r>
                      <a:endParaRPr lang="en-US" dirty="0">
                        <a:solidFill>
                          <a:schemeClr val="tx1"/>
                        </a:solidFill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  <a:p>
                      <a:pPr algn="ctr"/>
                      <a:endParaRPr lang="en-US" dirty="0"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b="1" dirty="0"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২</a:t>
                      </a:r>
                      <a:endParaRPr lang="en-US" b="1" dirty="0"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b="1" dirty="0"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৮</a:t>
                      </a:r>
                      <a:endParaRPr lang="en-US" b="1" dirty="0"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b="1" dirty="0">
                          <a:latin typeface="SutonnyOMJ" panose="01010600010101010101" pitchFamily="2" charset="0"/>
                          <a:cs typeface="SutonnyOMJ" panose="01010600010101010101" pitchFamily="2" charset="0"/>
                        </a:rPr>
                        <a:t>৭</a:t>
                      </a:r>
                      <a:endParaRPr lang="en-US" b="1" dirty="0">
                        <a:latin typeface="SutonnyOMJ" panose="01010600010101010101" pitchFamily="2" charset="0"/>
                        <a:cs typeface="SutonnyOMJ" panose="01010600010101010101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AEAF9-0AF3-43EA-8C84-0F2CDC68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0B63-01C3-4301-9823-FB9C962DC42F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AE5B6E-65B1-4ED4-92DA-618A510C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F1AA203-949C-4ED2-8A6A-04D49296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6200" y="304800"/>
            <a:ext cx="9144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Group I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100052" y="1002888"/>
            <a:ext cx="609600" cy="612060"/>
            <a:chOff x="3913236" y="1140540"/>
            <a:chExt cx="609600" cy="612060"/>
          </a:xfrm>
        </p:grpSpPr>
        <p:pic>
          <p:nvPicPr>
            <p:cNvPr id="16" name="Picture 15" descr="Picture6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28806" y="1185606"/>
              <a:ext cx="566994" cy="566994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3913236" y="1140540"/>
              <a:ext cx="609600" cy="6096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51784" y="1779648"/>
            <a:ext cx="1066800" cy="1066800"/>
            <a:chOff x="3748548" y="2104104"/>
            <a:chExt cx="1066800" cy="1066800"/>
          </a:xfrm>
        </p:grpSpPr>
        <p:pic>
          <p:nvPicPr>
            <p:cNvPr id="18" name="Picture 17" descr="Picture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01477" y="2286000"/>
              <a:ext cx="746723" cy="746723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3932904" y="2315496"/>
              <a:ext cx="685800" cy="685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48548" y="2104104"/>
              <a:ext cx="1066800" cy="1066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84636" y="3048000"/>
            <a:ext cx="1447800" cy="1447800"/>
            <a:chOff x="3551904" y="3414252"/>
            <a:chExt cx="1447800" cy="1447800"/>
          </a:xfrm>
        </p:grpSpPr>
        <p:pic>
          <p:nvPicPr>
            <p:cNvPr id="22" name="Picture 21" descr="Picture4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30444" y="3827208"/>
              <a:ext cx="685800" cy="681070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3947652" y="3824748"/>
              <a:ext cx="685800" cy="685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51008" y="3628104"/>
              <a:ext cx="1066800" cy="1066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51904" y="3414252"/>
              <a:ext cx="1447800" cy="1447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431460" y="4638372"/>
            <a:ext cx="1976280" cy="1890252"/>
            <a:chOff x="3328224" y="4785852"/>
            <a:chExt cx="1976280" cy="1890252"/>
          </a:xfrm>
        </p:grpSpPr>
        <p:sp>
          <p:nvSpPr>
            <p:cNvPr id="20" name="Oval 19"/>
            <p:cNvSpPr/>
            <p:nvPr/>
          </p:nvSpPr>
          <p:spPr>
            <a:xfrm>
              <a:off x="3328224" y="4785852"/>
              <a:ext cx="1976280" cy="1890252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Picture5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2400" y="5410200"/>
              <a:ext cx="649151" cy="649151"/>
            </a:xfrm>
            <a:prstGeom prst="rect">
              <a:avLst/>
            </a:prstGeom>
          </p:spPr>
        </p:pic>
        <p:sp>
          <p:nvSpPr>
            <p:cNvPr id="31" name="Oval 30"/>
            <p:cNvSpPr/>
            <p:nvPr/>
          </p:nvSpPr>
          <p:spPr>
            <a:xfrm>
              <a:off x="3962400" y="5410200"/>
              <a:ext cx="685800" cy="6858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0" y="5243052"/>
              <a:ext cx="990600" cy="9906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581400" y="5058696"/>
              <a:ext cx="1447800" cy="1371600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FD1BC-EDE2-4FCD-96B8-C0AA6625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1653-EC61-4E89-ABEB-50B04A898994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8E18C7-4D68-4A85-B753-F7A71C1A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D2E15-9E28-40C3-8519-545B54D8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মৌলসমূহের কতিপয় পর্যায়বৃত্তিক ধর্ম</a:t>
            </a:r>
          </a:p>
          <a:p>
            <a:endParaRPr lang="bn-BD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  ভৌত ধর্ম</a:t>
            </a:r>
          </a:p>
          <a:p>
            <a:endParaRPr lang="bn-BD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  রাসায়নিক ধর্ম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2208C-555C-431F-B648-30AEDAD5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1EF3-9C7C-431C-93A5-D565872D4237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1E3E2-A6BE-4FDE-8228-F91FB91D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DFF563-C1BD-462F-88D6-E47AC989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443841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৩২ পারমানবিক সংখ্যা বিশিষ্ট মৌলটির ইলেক্ট্রন বিন্যাস 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  দেখিয়ে পর্যায় সারণিতে এর অবস্থান নির্ণয় কর।</a:t>
            </a:r>
          </a:p>
          <a:p>
            <a:endParaRPr lang="bn-BD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প্রদত্ত মৌলগুলো কোন গ্রুপের অন্তর্ভুক্ত</a:t>
            </a:r>
          </a:p>
          <a:p>
            <a:r>
              <a:rPr lang="bn-BD" sz="3600" dirty="0">
                <a:latin typeface="SutonnyOMJ" panose="01010600010101010101" pitchFamily="2" charset="0"/>
                <a:cs typeface="SutonnyOMJ" panose="01010600010101010101" pitchFamily="2" charset="0"/>
              </a:rPr>
              <a:t>        </a:t>
            </a: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 </a:t>
            </a:r>
            <a:r>
              <a:rPr lang="bn-BD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bn-BD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Ar (18),  Br (35),  O (8)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457200"/>
            <a:ext cx="67818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SutonnyOMJ" panose="01010600010101010101" pitchFamily="2" charset="0"/>
                <a:cs typeface="SutonnyOMJ" panose="01010600010101010101" pitchFamily="2" charset="0"/>
              </a:rPr>
              <a:t>একক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DBC38-1F10-40B8-90F7-BABB8971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5A0D-11C2-4004-BDF0-ECFB78E007D2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3772-A906-4DCB-9C80-018D2F8F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6F9A-C405-4970-97BA-C4BA84E1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TH-OPEDFERTILIZER_489492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3657600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773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SutonnyOMJ" pitchFamily="2" charset="0"/>
                <a:cs typeface="SutonnyOMJ" pitchFamily="2" charset="0"/>
              </a:rPr>
              <a:t>সার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49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KCl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334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K=Potassium</a:t>
            </a:r>
          </a:p>
        </p:txBody>
      </p:sp>
      <p:pic>
        <p:nvPicPr>
          <p:cNvPr id="10" name="Picture 9" descr="4595870102_da0e75f2f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288" y="464580"/>
            <a:ext cx="4076700" cy="30725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9800" y="3810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SutonnyOMJ" pitchFamily="2" charset="0"/>
                <a:cs typeface="SutonnyOMJ" pitchFamily="2" charset="0"/>
              </a:rPr>
              <a:t>লবন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449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5257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Na=Sodium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6EB9BF-0CBE-44E2-B321-E1624B69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4BFD8-3AE2-4C99-8BAA-45B9C70CD7AB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F041D-FC1B-4DB4-83EA-9CB1937A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2D08B-D830-47BF-B3CE-D3F7B625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2100" y="4572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বাড়ির কাজ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36674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“পর্যায় সারণির মূল ভিত্তি হচ্ছে মৌলসমূহের ইলেক্ট্রন বিন্যাস” উক্তিটি মূল্যায়ন কর।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80494-E204-4077-A7B0-88F0DB31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1867-3BE3-4E95-9D1D-69AF6B9CC1E1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31589-2471-4FFF-A9DE-9F9100E9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AC9A8-31EE-4864-AAC7-4F045AEA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FA207A-CCA2-41E7-81B5-5886E1859939}"/>
              </a:ext>
            </a:extLst>
          </p:cNvPr>
          <p:cNvSpPr/>
          <p:nvPr/>
        </p:nvSpPr>
        <p:spPr>
          <a:xfrm>
            <a:off x="762000" y="228600"/>
            <a:ext cx="76200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  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সবাইকে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5DE39-A33D-44D9-A235-ADAFF73BB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85F0-603E-48B1-9308-D8FBED7C2BCF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79EA3-4FF7-49CD-95DE-0CE83E6D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0CC28-D02E-476E-9AEC-941FA1B7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3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038600" y="2819400"/>
            <a:ext cx="1447800" cy="762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accent2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কঠিন পদার্থ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343402" y="2362200"/>
            <a:ext cx="762000" cy="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>
            <a:off x="2895600" y="3200400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6"/>
          </p:cNvCxnSpPr>
          <p:nvPr/>
        </p:nvCxnSpPr>
        <p:spPr>
          <a:xfrm rot="10800000">
            <a:off x="5486400" y="3200400"/>
            <a:ext cx="1143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4"/>
          </p:cNvCxnSpPr>
          <p:nvPr/>
        </p:nvCxnSpPr>
        <p:spPr>
          <a:xfrm rot="16200000" flipV="1">
            <a:off x="4362450" y="3981450"/>
            <a:ext cx="8382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09600" y="2057400"/>
            <a:ext cx="2347452" cy="2362200"/>
            <a:chOff x="975852" y="2438400"/>
            <a:chExt cx="1981200" cy="1481438"/>
          </a:xfrm>
        </p:grpSpPr>
        <p:pic>
          <p:nvPicPr>
            <p:cNvPr id="27" name="Picture 26" descr="so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5852" y="2438400"/>
              <a:ext cx="1981200" cy="1481438"/>
            </a:xfrm>
            <a:prstGeom prst="ellipse">
              <a:avLst/>
            </a:prstGeom>
            <a:ln w="952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8" name="TextBox 27"/>
            <p:cNvSpPr txBox="1"/>
            <p:nvPr/>
          </p:nvSpPr>
          <p:spPr>
            <a:xfrm>
              <a:off x="1752600" y="35168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Na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76600" y="152400"/>
            <a:ext cx="2590800" cy="1828800"/>
            <a:chOff x="3657600" y="381000"/>
            <a:chExt cx="1955030" cy="1600200"/>
          </a:xfrm>
        </p:grpSpPr>
        <p:pic>
          <p:nvPicPr>
            <p:cNvPr id="5" name="Picture 4" descr="im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57600" y="381000"/>
              <a:ext cx="1955030" cy="1600200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1" name="TextBox 30"/>
            <p:cNvSpPr txBox="1"/>
            <p:nvPr/>
          </p:nvSpPr>
          <p:spPr>
            <a:xfrm>
              <a:off x="4648200" y="16118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51114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52800" y="4419600"/>
            <a:ext cx="2819400" cy="2057400"/>
            <a:chOff x="3792792" y="4495800"/>
            <a:chExt cx="1981200" cy="1981200"/>
          </a:xfrm>
        </p:grpSpPr>
        <p:pic>
          <p:nvPicPr>
            <p:cNvPr id="7" name="Picture 6" descr="imae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92792" y="4495800"/>
              <a:ext cx="1981200" cy="1981200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4" name="TextBox 33"/>
            <p:cNvSpPr txBox="1"/>
            <p:nvPr/>
          </p:nvSpPr>
          <p:spPr>
            <a:xfrm>
              <a:off x="4572000" y="5943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781800" y="1981200"/>
            <a:ext cx="2209800" cy="2286000"/>
            <a:chOff x="6629400" y="2743200"/>
            <a:chExt cx="2071411" cy="1557338"/>
          </a:xfrm>
        </p:grpSpPr>
        <p:pic>
          <p:nvPicPr>
            <p:cNvPr id="6" name="Picture 5" descr="ima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29400" y="2743200"/>
              <a:ext cx="2071411" cy="1557338"/>
            </a:xfrm>
            <a:prstGeom prst="ellipse">
              <a:avLst/>
            </a:prstGeom>
            <a:ln w="3175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3" name="TextBox 32"/>
            <p:cNvSpPr txBox="1"/>
            <p:nvPr/>
          </p:nvSpPr>
          <p:spPr>
            <a:xfrm>
              <a:off x="7391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Na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67600" y="3886200"/>
              <a:ext cx="60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51114"/>
                  </a:solidFill>
                  <a:latin typeface="Times New Roman" pitchFamily="18" charset="0"/>
                  <a:cs typeface="Times New Roman" pitchFamily="18" charset="0"/>
                </a:rPr>
                <a:t>Rb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D877E-40F4-4A75-88B6-EA394E29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7813-D598-4A51-ACC3-523216A58CD8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1AC64C-840D-4F89-B813-CD127975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116C8-DCE9-4D8F-B68D-5C9AE4AC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B64FA145-594F-4D02-966D-4DFDA5E1C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8469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2A49318E-0614-4F02-AF2C-6F199FB2B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5D8C-E30D-4BD5-9DA9-942C64D65DC4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4CAE7FBE-51FE-4D52-A0B0-244A4EEB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3ADDDF3-EFB1-4BBA-A79B-1F3B559C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0D5289F1-1084-4133-92D8-E8311EF1F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9">
                                            <p:graphicEl>
                                              <a:dgm id="{0D5289F1-1084-4133-92D8-E8311EF1F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4B6FE63-96B2-4E39-96F3-28A7D57A9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9">
                                            <p:graphicEl>
                                              <a:dgm id="{F4B6FE63-96B2-4E39-96F3-28A7D57A9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4191CA63-CD42-45F2-8772-1E0F03E63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9">
                                            <p:graphicEl>
                                              <a:dgm id="{4191CA63-CD42-45F2-8772-1E0F03E63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DC8C6C92-C37F-449E-B0BC-C9CFEEC99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9">
                                            <p:graphicEl>
                                              <a:dgm id="{DC8C6C92-C37F-449E-B0BC-C9CFEEC99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D5122D3D-1186-4BE4-9A26-31E944242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9">
                                            <p:graphicEl>
                                              <a:dgm id="{D5122D3D-1186-4BE4-9A26-31E944242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66F1B38-6725-41B3-BD7E-6C2793913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9">
                                            <p:graphicEl>
                                              <a:dgm id="{F66F1B38-6725-41B3-BD7E-6C2793913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62A025E-83B6-486D-8C37-6434BF2B8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9">
                                            <p:graphicEl>
                                              <a:dgm id="{662A025E-83B6-486D-8C37-6434BF2B8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2A7841C-C90C-466F-A8CF-DFE0BC611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9">
                                            <p:graphicEl>
                                              <a:dgm id="{F2A7841C-C90C-466F-A8CF-DFE0BC6114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00BE4D7-9A94-451B-A9C7-90CEE0B25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9">
                                            <p:graphicEl>
                                              <a:dgm id="{600BE4D7-9A94-451B-A9C7-90CEE0B25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ndele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533400"/>
            <a:ext cx="3581400" cy="4056355"/>
          </a:xfrm>
          <a:prstGeom prst="can">
            <a:avLst/>
          </a:prstGeom>
          <a:noFill/>
          <a:ln w="76200"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TextBox 4"/>
          <p:cNvSpPr txBox="1"/>
          <p:nvPr/>
        </p:nvSpPr>
        <p:spPr>
          <a:xfrm>
            <a:off x="2022393" y="4953000"/>
            <a:ext cx="5064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Dimitri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Ivanovich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Mendeleev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F6B7F5-BB5F-491B-88E2-52744516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3B09-DFBD-4088-8B22-231B80C9B0C9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713496-DB17-4BF9-92FA-41F51D2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E5105-A3C1-4B5F-84D9-69FCE9E0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133600"/>
            <a:ext cx="7924800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13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পর্যায় সারনি</a:t>
            </a:r>
            <a:endParaRPr lang="en-US" sz="13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A112C-E80E-47E7-881D-E2E9B0CA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C80-CF5C-460D-AC85-5430A7B2506F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F66D70-98E7-4662-B1C8-12C8FA60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A1914-9A26-4BD3-AC01-0F4BF9FC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66800"/>
            <a:ext cx="9144000" cy="440120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as-IN" sz="40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এ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ই 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প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া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ঠ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শ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ে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ষ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ে 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শ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ি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ক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্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ষ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া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্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থ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ী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র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া…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পর্যায় সারণি কি তা বলতে পারবে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;</a:t>
            </a:r>
            <a:endParaRPr lang="bn-BD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পর্যায় সারণির বৈশিষ্ট্য উল্লেখ করতে পারবে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;</a:t>
            </a: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সারণিতে যে কোন মৌলের অবস্থান নির্ণয় করতে পারবে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;</a:t>
            </a:r>
            <a:endParaRPr lang="bn-BD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সারণিতে যে কোন মৌলের ভৌত ও রাসায়নিক ধর্ম সনাক্ত করতে পারবে।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50B7F-8292-48F9-8EFD-93D08173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BCD9-38DB-4414-B2CD-D43D9E5B229A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0310034-009A-448E-8295-7B00CC25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54CF7E-5EE2-4437-A2BA-71525912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914400"/>
          <a:ext cx="5486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371600" y="1371600"/>
            <a:ext cx="5486400" cy="158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71600" y="1447800"/>
            <a:ext cx="5486400" cy="14748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71600" y="1524000"/>
            <a:ext cx="5486400" cy="2949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93574" y="1836174"/>
            <a:ext cx="1844342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033686" y="1836174"/>
            <a:ext cx="1844342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183626" y="1836174"/>
            <a:ext cx="1844342" cy="79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4200" y="1143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আনুভূমিক সারি</a:t>
            </a:r>
            <a:endParaRPr lang="en-US" sz="28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3048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খাড়া স্তম্ভ</a:t>
            </a:r>
            <a:endParaRPr lang="en-US" sz="36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3600" y="3810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আনুভূমিক সারি= পর্যায়</a:t>
            </a:r>
            <a:endParaRPr lang="en-US" sz="40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8400" y="44958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খাড়া স্তম্ভ = গ্রুপ</a:t>
            </a:r>
            <a:endParaRPr lang="en-US" sz="36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FD413-03BA-437E-928F-48E1FBCA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8432-6C22-41CE-BB56-AB161523F20C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56D34-5DA9-4329-8AD3-E758621A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E3B76-8A59-4DDA-B76D-8822FF17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hem_table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0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787940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787940"/>
            <a:ext cx="381000" cy="58366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700391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0" y="787940"/>
            <a:ext cx="3048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700391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700391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700391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787940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1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1488332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1400783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1400783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9620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1488332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AutoShape 2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1488332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188723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2188723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188723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724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2188723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" y="2889115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2889115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2889115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889115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724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2889115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589506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3677055"/>
            <a:ext cx="381000" cy="525294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3589506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96200" y="3589506"/>
            <a:ext cx="4572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3589506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289898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4377447"/>
            <a:ext cx="381000" cy="61284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AutoShape 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24200" y="4289898"/>
            <a:ext cx="4572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AutoShape 8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289898"/>
            <a:ext cx="381000" cy="700391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" name="Text Box 116"/>
          <p:cNvSpPr txBox="1">
            <a:spLocks noChangeArrowheads="1"/>
          </p:cNvSpPr>
          <p:nvPr/>
        </p:nvSpPr>
        <p:spPr bwMode="auto">
          <a:xfrm>
            <a:off x="2286000" y="0"/>
            <a:ext cx="3186113" cy="6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FF"/>
                </a:solidFill>
              </a:rPr>
              <a:t>Select an element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57EDF-24A4-44EE-A8E5-708713B6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7BBF-40AC-4B86-8840-1BF6F598CBED}" type="datetime2">
              <a:rPr lang="en-US" smtClean="0"/>
              <a:t>Monday, June 24, 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580976-8000-4F4D-9D96-7EB6E98B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43D59-70AB-4764-BC46-806B291F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57BCE-18B0-4362-829B-14BDF86378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316</TotalTime>
  <Words>605</Words>
  <Application>Microsoft Office PowerPoint</Application>
  <PresentationFormat>On-screen Show (4:3)</PresentationFormat>
  <Paragraphs>296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NikoshBAN</vt:lpstr>
      <vt:lpstr>SutonnyOMJ</vt:lpstr>
      <vt:lpstr>Times New Roman</vt:lpstr>
      <vt:lpstr>Wingdings</vt:lpstr>
      <vt:lpstr>Office Theme</vt:lpstr>
      <vt:lpstr>  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Dhaka-TTC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Lab18</dc:creator>
  <cp:lastModifiedBy>amin torab</cp:lastModifiedBy>
  <cp:revision>68</cp:revision>
  <dcterms:created xsi:type="dcterms:W3CDTF">2011-11-16T19:23:49Z</dcterms:created>
  <dcterms:modified xsi:type="dcterms:W3CDTF">2019-06-24T12:08:32Z</dcterms:modified>
</cp:coreProperties>
</file>