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72" r:id="rId6"/>
    <p:sldId id="278" r:id="rId7"/>
    <p:sldId id="279" r:id="rId8"/>
    <p:sldId id="273" r:id="rId9"/>
    <p:sldId id="280" r:id="rId10"/>
    <p:sldId id="285" r:id="rId11"/>
    <p:sldId id="274" r:id="rId12"/>
    <p:sldId id="275" r:id="rId13"/>
    <p:sldId id="281" r:id="rId14"/>
    <p:sldId id="276" r:id="rId15"/>
    <p:sldId id="282" r:id="rId16"/>
    <p:sldId id="283" r:id="rId17"/>
    <p:sldId id="284" r:id="rId18"/>
    <p:sldId id="277" r:id="rId19"/>
    <p:sldId id="26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8F59F"/>
    <a:srgbClr val="F6FE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96808519167165E-2"/>
          <c:y val="0.18100747216085075"/>
          <c:w val="0.91065325048539048"/>
          <c:h val="0.67522663658979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মাশরাফি </c:v>
                </c:pt>
                <c:pt idx="1">
                  <c:v>তামিম</c:v>
                </c:pt>
                <c:pt idx="2">
                  <c:v>মুশফিকুর </c:v>
                </c:pt>
                <c:pt idx="3">
                  <c:v>সাকিব </c:v>
                </c:pt>
                <c:pt idx="4">
                  <c:v>সৌম্য সরকার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[$-5000445]0">
                  <c:v>50</c:v>
                </c:pt>
                <c:pt idx="3" formatCode="[$-5000445]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মাশরাফি </c:v>
                </c:pt>
                <c:pt idx="1">
                  <c:v>তামিম</c:v>
                </c:pt>
                <c:pt idx="2">
                  <c:v>মুশফিকুর </c:v>
                </c:pt>
                <c:pt idx="3">
                  <c:v>সাকিব </c:v>
                </c:pt>
                <c:pt idx="4">
                  <c:v>সৌম্য সরকার </c:v>
                </c:pt>
              </c:strCache>
            </c:strRef>
          </c:cat>
          <c:val>
            <c:numRef>
              <c:f>Sheet1!$C$2:$C$6</c:f>
              <c:numCache>
                <c:formatCode>[$-5000445]0</c:formatCode>
                <c:ptCount val="5"/>
                <c:pt idx="1">
                  <c:v>70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মাশরাফি </c:v>
                </c:pt>
                <c:pt idx="1">
                  <c:v>তামিম</c:v>
                </c:pt>
                <c:pt idx="2">
                  <c:v>মুশফিকুর </c:v>
                </c:pt>
                <c:pt idx="3">
                  <c:v>সাকিব </c:v>
                </c:pt>
                <c:pt idx="4">
                  <c:v>সৌম্য সরকার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 formatCode="[$-5000445]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354624"/>
        <c:axId val="193354064"/>
      </c:barChart>
      <c:catAx>
        <c:axId val="1933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en-US"/>
          </a:p>
        </c:txPr>
        <c:crossAx val="193354064"/>
        <c:crosses val="autoZero"/>
        <c:auto val="1"/>
        <c:lblAlgn val="ctr"/>
        <c:lblOffset val="100"/>
        <c:noMultiLvlLbl val="0"/>
      </c:catAx>
      <c:valAx>
        <c:axId val="1933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FF000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bn-IN" sz="32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layout>
        <c:manualLayout>
          <c:xMode val="edge"/>
          <c:yMode val="edge"/>
          <c:x val="0.41425381397637795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16584645669285E-2"/>
          <c:y val="5.8220960985423169E-2"/>
          <c:w val="0.93148695866141729"/>
          <c:h val="0.82172442041557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  রাজু</c:v>
                </c:pt>
                <c:pt idx="1">
                  <c:v>    সেলিম</c:v>
                </c:pt>
                <c:pt idx="2">
                  <c:v>     মারুফ</c:v>
                </c:pt>
                <c:pt idx="3">
                  <c:v>     রুনা</c:v>
                </c:pt>
                <c:pt idx="4">
                  <c:v>মায়া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[$-5000445]0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  রাজু</c:v>
                </c:pt>
                <c:pt idx="1">
                  <c:v>    সেলিম</c:v>
                </c:pt>
                <c:pt idx="2">
                  <c:v>     মারুফ</c:v>
                </c:pt>
                <c:pt idx="3">
                  <c:v>     রুনা</c:v>
                </c:pt>
                <c:pt idx="4">
                  <c:v>মায়া</c:v>
                </c:pt>
              </c:strCache>
            </c:strRef>
          </c:cat>
          <c:val>
            <c:numRef>
              <c:f>Sheet1!$C$2:$C$6</c:f>
              <c:numCache>
                <c:formatCode>[$-5000445]0</c:formatCode>
                <c:ptCount val="5"/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  রাজু</c:v>
                </c:pt>
                <c:pt idx="1">
                  <c:v>    সেলিম</c:v>
                </c:pt>
                <c:pt idx="2">
                  <c:v>     মারুফ</c:v>
                </c:pt>
                <c:pt idx="3">
                  <c:v>     রুনা</c:v>
                </c:pt>
                <c:pt idx="4">
                  <c:v>মায়া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 formatCode="[$-5000445]0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  রাজু</c:v>
                </c:pt>
                <c:pt idx="1">
                  <c:v>    সেলিম</c:v>
                </c:pt>
                <c:pt idx="2">
                  <c:v>     মারুফ</c:v>
                </c:pt>
                <c:pt idx="3">
                  <c:v>     রুনা</c:v>
                </c:pt>
                <c:pt idx="4">
                  <c:v>মায়া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 formatCode="[$-5000445]0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  রাজু</c:v>
                </c:pt>
                <c:pt idx="1">
                  <c:v>    সেলিম</c:v>
                </c:pt>
                <c:pt idx="2">
                  <c:v>     মারুফ</c:v>
                </c:pt>
                <c:pt idx="3">
                  <c:v>     রুনা</c:v>
                </c:pt>
                <c:pt idx="4">
                  <c:v>মায়া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4" formatCode="[$-5000445]0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803952"/>
        <c:axId val="191800592"/>
        <c:axId val="0"/>
      </c:bar3DChart>
      <c:catAx>
        <c:axId val="19180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rgbClr val="FF0000"/>
                    </a:solidFill>
                  </a:rPr>
                  <a:t>X-</a:t>
                </a:r>
                <a:r>
                  <a:rPr lang="bn-IN" sz="2000" b="1">
                    <a:solidFill>
                      <a:srgbClr val="FF0000"/>
                    </a:solidFill>
                  </a:rPr>
                  <a:t>অক্ষ</a:t>
                </a:r>
                <a:endParaRPr lang="en-US" sz="2000" b="1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8417704232283452"/>
              <c:y val="0.92497656711512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en-US"/>
          </a:p>
        </c:txPr>
        <c:crossAx val="191800592"/>
        <c:crosses val="autoZero"/>
        <c:auto val="1"/>
        <c:lblAlgn val="ctr"/>
        <c:lblOffset val="100"/>
        <c:noMultiLvlLbl val="0"/>
      </c:catAx>
      <c:valAx>
        <c:axId val="19180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r>
                  <a:rPr lang="en-US" sz="2400" b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Y-</a:t>
                </a:r>
                <a:r>
                  <a:rPr lang="bn-IN" sz="2400" b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 </a:t>
                </a:r>
                <a:endParaRPr lang="en-US" sz="2400" b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5.6348425196850463E-5"/>
              <c:y val="0.43187817225158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FF0000"/>
                  </a:solidFill>
                  <a:latin typeface="NikoshBAN" panose="02000000000000000000" pitchFamily="2" charset="0"/>
                  <a:ea typeface="+mn-ea"/>
                  <a:cs typeface="NikoshBAN" panose="02000000000000000000" pitchFamily="2" charset="0"/>
                </a:defRPr>
              </a:pPr>
              <a:endParaRPr lang="en-US"/>
            </a:p>
          </c:txPr>
        </c:title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en-US"/>
          </a:p>
        </c:txPr>
        <c:crossAx val="19180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782A0-7B3A-4EBC-B70A-A8A4BC9AA395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34C0-FFDC-4D40-9FF3-D6FA1B426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34C0-FFDC-4D40-9FF3-D6FA1B426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5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49FF-F6C7-478C-B423-8D3DD2138E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1154-D7DD-406B-955F-53AB53BC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-0o5xZTkg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3830" y="1783896"/>
            <a:ext cx="5082639" cy="294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1404281"/>
            <a:ext cx="9415462" cy="4844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4818" y="-2018"/>
            <a:ext cx="4814215" cy="1406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ভেচ্ছা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7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98380"/>
              </p:ext>
            </p:extLst>
          </p:nvPr>
        </p:nvGraphicFramePr>
        <p:xfrm>
          <a:off x="2715905" y="1159706"/>
          <a:ext cx="6714698" cy="4804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734"/>
                <a:gridCol w="2969964"/>
              </a:tblGrid>
              <a:tr h="6053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ব্যাপ্তি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৫–৬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3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৭–৮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৯–১০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3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১১–১২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3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১৩–১৪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3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১৫–১৬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6659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১৭–১৮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4961" y="218364"/>
            <a:ext cx="67829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স্বারণি থেকে আয়তলেখ আকি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0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56829"/>
              </p:ext>
            </p:extLst>
          </p:nvPr>
        </p:nvGraphicFramePr>
        <p:xfrm>
          <a:off x="1050878" y="1487252"/>
          <a:ext cx="10003808" cy="4176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3379"/>
                <a:gridCol w="4277747"/>
                <a:gridCol w="2532682"/>
              </a:tblGrid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ব্যাপ্তি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অবিচ্ছিন্ন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শ্রেনি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৫–৬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 – ৬.৫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৭–৮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 – ৮.৫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৯–১০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৮.৫ – ১০.৫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১১–১২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১০.৫ – ১২.৫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১৩–১৪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১২.৫ – ১৪.৫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১৫–১৬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১৪.৫ – ১৬.৫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25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১৭–১৮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১৬.৫ – ১৮.৫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Paper_gray1_cropped.jpg"/>
          <p:cNvPicPr>
            <a:picLocks noChangeAspect="1"/>
          </p:cNvPicPr>
          <p:nvPr/>
        </p:nvPicPr>
        <p:blipFill>
          <a:blip r:embed="rId2"/>
          <a:srcRect t="2501" b="3117"/>
          <a:stretch>
            <a:fillRect/>
          </a:stretch>
        </p:blipFill>
        <p:spPr>
          <a:xfrm rot="16200000">
            <a:off x="2327031" y="-673371"/>
            <a:ext cx="6858000" cy="7910285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-340763" y="9846591"/>
            <a:ext cx="5638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-5826369" y="5928527"/>
            <a:ext cx="6781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2479431" y="583567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4631" y="580878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737" y="498076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5060" y="4311679"/>
            <a:ext cx="65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8443" y="36091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6031" y="296697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6031" y="228687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8859" y="1608820"/>
            <a:ext cx="73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4345" y="921344"/>
            <a:ext cx="82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6917" y="249795"/>
            <a:ext cx="67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5917" y="5358842"/>
            <a:ext cx="1208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0171" y="50032"/>
            <a:ext cx="1208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36632" y="589665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6231" y="589665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7042" y="5896653"/>
            <a:ext cx="66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4481" y="5896653"/>
            <a:ext cx="7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0021" y="5896653"/>
            <a:ext cx="71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0831" y="5896653"/>
            <a:ext cx="80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4191" y="58966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5021" y="5896653"/>
            <a:ext cx="82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1031" y="2416129"/>
            <a:ext cx="609600" cy="3505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6831" y="2263729"/>
            <a:ext cx="558800" cy="36539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41852" y="2651928"/>
            <a:ext cx="566057" cy="3276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97231" y="1967137"/>
            <a:ext cx="558800" cy="39950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32231" y="2153528"/>
            <a:ext cx="558800" cy="3780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41831" y="2277797"/>
            <a:ext cx="609600" cy="3661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27631" y="3053865"/>
            <a:ext cx="558800" cy="28992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487798" y="5639902"/>
            <a:ext cx="805098" cy="543953"/>
            <a:chOff x="-1882323" y="384832"/>
            <a:chExt cx="805098" cy="54395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-1882323" y="600934"/>
              <a:ext cx="271549" cy="180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-1291883" y="618978"/>
              <a:ext cx="214658" cy="3038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-1667770" y="384832"/>
              <a:ext cx="242696" cy="54395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-1463331" y="483715"/>
              <a:ext cx="197267" cy="43762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07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94 0.00879 L 0.72994 0.008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-0.65486 L 0.00847 -0.98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66" y="372248"/>
            <a:ext cx="11109278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৪.৫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017" y="445995"/>
            <a:ext cx="2892137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72443"/>
              </p:ext>
            </p:extLst>
          </p:nvPr>
        </p:nvGraphicFramePr>
        <p:xfrm>
          <a:off x="668740" y="2579426"/>
          <a:ext cx="1082267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835"/>
                <a:gridCol w="1205049"/>
                <a:gridCol w="1227780"/>
                <a:gridCol w="1330097"/>
                <a:gridCol w="1330097"/>
                <a:gridCol w="1534728"/>
                <a:gridCol w="1432411"/>
                <a:gridCol w="1409678"/>
              </a:tblGrid>
              <a:tr h="5072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ব্যাপ্তি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৪১–৪৫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৪৬–৫০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৫১–৫৫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৫৬–৬০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৬১–৬৫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৬৬–৭০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৭১–৭৫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1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01755" y="5386316"/>
            <a:ext cx="795664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2012" y="1200329"/>
            <a:ext cx="303890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26419"/>
              </p:ext>
            </p:extLst>
          </p:nvPr>
        </p:nvGraphicFramePr>
        <p:xfrm>
          <a:off x="1146413" y="941341"/>
          <a:ext cx="10003808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3379"/>
                <a:gridCol w="4277747"/>
                <a:gridCol w="2532682"/>
              </a:tblGrid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ব্যাপ্তি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অবিচ্ছিন্ন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শ্রেনি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</a:t>
                      </a:r>
                      <a:endPara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৪১–৪৫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৪0.৫ – 45.৫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46-50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45.৫ – 50.৫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51-55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50.৫ – 55.৫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56-60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55.৫ – 60.৫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61-65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60.৫ – 65.৫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66-70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65.৫ – 70.৫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25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71-75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70.৫ – 75.৫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Paper_gray1_cropped.jpg"/>
          <p:cNvPicPr>
            <a:picLocks noChangeAspect="1"/>
          </p:cNvPicPr>
          <p:nvPr/>
        </p:nvPicPr>
        <p:blipFill>
          <a:blip r:embed="rId2"/>
          <a:srcRect t="2501" b="3117"/>
          <a:stretch>
            <a:fillRect/>
          </a:stretch>
        </p:blipFill>
        <p:spPr>
          <a:xfrm rot="16200000">
            <a:off x="2327031" y="-673371"/>
            <a:ext cx="6858000" cy="7910285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-340763" y="9846591"/>
            <a:ext cx="5638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-5826369" y="5928527"/>
            <a:ext cx="6781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2479431" y="583567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4631" y="580878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737" y="498076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5060" y="4311679"/>
            <a:ext cx="65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8443" y="36091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6031" y="296697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6031" y="228687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8859" y="1608820"/>
            <a:ext cx="73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4345" y="921344"/>
            <a:ext cx="82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6917" y="249795"/>
            <a:ext cx="67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5917" y="5358842"/>
            <a:ext cx="1208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0171" y="50032"/>
            <a:ext cx="1208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36632" y="5896653"/>
            <a:ext cx="67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৪0.৫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6231" y="589665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45.৫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7042" y="5896653"/>
            <a:ext cx="66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50.৫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4481" y="5896653"/>
            <a:ext cx="7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55.৫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4341" y="5926776"/>
            <a:ext cx="7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60.৫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0831" y="5896653"/>
            <a:ext cx="80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65.৫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6631" y="589665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70.৫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2215" y="5896653"/>
            <a:ext cx="82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75.৫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4544" y="4007955"/>
            <a:ext cx="609600" cy="19542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6443" y="2672903"/>
            <a:ext cx="558800" cy="33151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27236" y="5264431"/>
            <a:ext cx="566057" cy="709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97231" y="1716258"/>
            <a:ext cx="558800" cy="4245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32231" y="2153528"/>
            <a:ext cx="558800" cy="3780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41831" y="3249637"/>
            <a:ext cx="609600" cy="26893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27631" y="4311679"/>
            <a:ext cx="558800" cy="16414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487798" y="5639902"/>
            <a:ext cx="805098" cy="543953"/>
            <a:chOff x="-1882323" y="384832"/>
            <a:chExt cx="805098" cy="54395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-1882323" y="600934"/>
              <a:ext cx="271549" cy="180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1291883" y="618978"/>
              <a:ext cx="214658" cy="3038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-1667770" y="384832"/>
              <a:ext cx="242696" cy="54395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-1463331" y="483715"/>
              <a:ext cx="197267" cy="43762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82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94 0.00879 L 0.72994 0.008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-0.65486 L 0.00847 -0.98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6" y="2029598"/>
            <a:ext cx="11109278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.৫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3112" y="814485"/>
            <a:ext cx="1829347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655" y="3604075"/>
            <a:ext cx="967626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 অঙ্কনের জন্য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y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বসানো 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।কি উপায়ে  আয়তলেখ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করা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46997" y="299282"/>
            <a:ext cx="8535194" cy="6411318"/>
            <a:chOff x="304006" y="67270"/>
            <a:chExt cx="8535194" cy="6411318"/>
          </a:xfrm>
        </p:grpSpPr>
        <p:sp>
          <p:nvSpPr>
            <p:cNvPr id="6" name="Rectangle 5"/>
            <p:cNvSpPr/>
            <p:nvPr/>
          </p:nvSpPr>
          <p:spPr>
            <a:xfrm>
              <a:off x="3244024" y="67270"/>
              <a:ext cx="2632451" cy="92333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V="1">
              <a:off x="304800" y="609600"/>
              <a:ext cx="2286000" cy="4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628900" y="3543300"/>
              <a:ext cx="5867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4800" y="6477000"/>
              <a:ext cx="8534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5829300" y="3467100"/>
              <a:ext cx="5943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6553200" y="533399"/>
              <a:ext cx="22098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313693" y="3119707"/>
            <a:ext cx="760180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পাঁচ লোকের উচ্চতা অনুযায়ী আয়তলেখ আঁক এবং বর্ণনা দাও।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8679" y="1033431"/>
            <a:ext cx="4727883" cy="4018247"/>
            <a:chOff x="828679" y="1033431"/>
            <a:chExt cx="4727883" cy="3877985"/>
          </a:xfrm>
          <a:solidFill>
            <a:schemeClr val="bg2"/>
          </a:solidFill>
        </p:grpSpPr>
        <p:sp>
          <p:nvSpPr>
            <p:cNvPr id="7" name="TextBox 6"/>
            <p:cNvSpPr txBox="1"/>
            <p:nvPr/>
          </p:nvSpPr>
          <p:spPr>
            <a:xfrm>
              <a:off x="828679" y="1033431"/>
              <a:ext cx="472788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8679" y="1741317"/>
              <a:ext cx="4727883" cy="31700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মোঃমনিরুল ইসলাম </a:t>
              </a:r>
            </a:p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  <a:endPara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রনজয়পুর</a:t>
              </a:r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দাখিল মাদ্রাসা</a:t>
              </a:r>
            </a:p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নবাবগঞ্জ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দিনাজপুর</a:t>
              </a:r>
              <a:endPara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27845" y="1081360"/>
            <a:ext cx="4339988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শ্রেনিঃ৮ম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বিষয়:- গণিত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পাঠ: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 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/২০১৯ইং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703" y="62173"/>
            <a:ext cx="248194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2" y="1033431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71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916" y="157030"/>
            <a:ext cx="5895833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1265026"/>
            <a:ext cx="10822674" cy="49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02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43550580"/>
              </p:ext>
            </p:extLst>
          </p:nvPr>
        </p:nvGraphicFramePr>
        <p:xfrm>
          <a:off x="5034509" y="584775"/>
          <a:ext cx="6361373" cy="477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037228"/>
            <a:ext cx="4756471" cy="4240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4687" y="0"/>
            <a:ext cx="3581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8625" y="5921358"/>
            <a:ext cx="6154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চাট দ্বারা কি বুঝানো হয়েছে ।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5331242"/>
            <a:ext cx="988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এক ম্যাচে বাংলাদেশ দলের পাঁচ জন খেলোয়াদের রানের চাট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8585" y="2114639"/>
            <a:ext cx="6477000" cy="2215991"/>
          </a:xfrm>
          <a:prstGeom prst="rect">
            <a:avLst/>
          </a:prstGeom>
          <a:solidFill>
            <a:schemeClr val="accent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1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22659" y="835926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>
            <a:stCxn id="16" idx="2"/>
          </p:cNvCxnSpPr>
          <p:nvPr/>
        </p:nvCxnSpPr>
        <p:spPr>
          <a:xfrm rot="10800000">
            <a:off x="1786724" y="1216927"/>
            <a:ext cx="2451847" cy="2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38570" y="571467"/>
            <a:ext cx="36576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882723" y="1216926"/>
            <a:ext cx="2362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536583" y="3541026"/>
            <a:ext cx="46474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921617" y="3541026"/>
            <a:ext cx="46474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86723" y="5863538"/>
            <a:ext cx="845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05311" y="2251587"/>
            <a:ext cx="38924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3600" dirty="0" smtClean="0">
              <a:ln w="1143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5460" y="2967715"/>
            <a:ext cx="736976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5460" y="3702449"/>
            <a:ext cx="79793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২।আয়তলেখ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00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757239" y="706698"/>
            <a:ext cx="1037272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7207" y="2258496"/>
            <a:ext cx="498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https://www.youtube.com/watch?v=w-0o5xZTkgM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6991" y="300081"/>
            <a:ext cx="384866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660" y="1800493"/>
            <a:ext cx="303890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564" y="3170099"/>
            <a:ext cx="717872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আয়তলেখ কী ব্যাখ্যা কর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8711" y="778700"/>
            <a:ext cx="477246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HISTOGRAM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8579" y="340922"/>
            <a:ext cx="6134053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1336" y="2436838"/>
            <a:ext cx="882853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(Histogram):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আযতলেখ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9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84 L 0 -0.25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062493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1833036" y="1187354"/>
            <a:ext cx="53225" cy="49381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833036" y="6045958"/>
            <a:ext cx="8349560" cy="795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093" y="204716"/>
            <a:ext cx="1135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তোমাদের শ্রেণির রোল নম্বর অনুযায়ী ৫ জন শিক্ষার্থীর ওজনের একটি চার্ট তৈরী করি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2197" y="6045958"/>
            <a:ext cx="88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244" y="697444"/>
            <a:ext cx="88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9882" y="5802309"/>
            <a:ext cx="88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68" y="6400187"/>
            <a:ext cx="1160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শ্রেণি ছাড়াও কোন একক সংখ্যা,ব্যাক্তি বা বস্তুর নাম এবং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Y-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উপাত্ত বসিয়ে আয়তলেখ আঁকা হয় ।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5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5" grpId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518</Words>
  <Application>Microsoft Office PowerPoint</Application>
  <PresentationFormat>Widescreen</PresentationFormat>
  <Paragraphs>170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Monirul</cp:lastModifiedBy>
  <cp:revision>201</cp:revision>
  <dcterms:created xsi:type="dcterms:W3CDTF">2019-04-07T09:01:11Z</dcterms:created>
  <dcterms:modified xsi:type="dcterms:W3CDTF">2019-06-27T00:06:21Z</dcterms:modified>
</cp:coreProperties>
</file>