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6" r:id="rId7"/>
    <p:sldId id="261" r:id="rId8"/>
    <p:sldId id="262" r:id="rId9"/>
    <p:sldId id="277" r:id="rId10"/>
    <p:sldId id="278" r:id="rId11"/>
    <p:sldId id="263" r:id="rId12"/>
    <p:sldId id="264" r:id="rId13"/>
    <p:sldId id="265" r:id="rId14"/>
    <p:sldId id="266" r:id="rId15"/>
    <p:sldId id="26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89" autoAdjust="0"/>
    <p:restoredTop sz="94712" autoAdjust="0"/>
  </p:normalViewPr>
  <p:slideViewPr>
    <p:cSldViewPr snapToGrid="0">
      <p:cViewPr varScale="1">
        <p:scale>
          <a:sx n="68" d="100"/>
          <a:sy n="68" d="100"/>
        </p:scale>
        <p:origin x="48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137E3-1110-4728-9B5E-EE102D99414E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F7CD2-15CE-4413-B472-B615B8CA8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693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137E3-1110-4728-9B5E-EE102D99414E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F7CD2-15CE-4413-B472-B615B8CA8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745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137E3-1110-4728-9B5E-EE102D99414E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F7CD2-15CE-4413-B472-B615B8CA8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534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137E3-1110-4728-9B5E-EE102D99414E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F7CD2-15CE-4413-B472-B615B8CA8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637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137E3-1110-4728-9B5E-EE102D99414E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F7CD2-15CE-4413-B472-B615B8CA8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820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137E3-1110-4728-9B5E-EE102D99414E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F7CD2-15CE-4413-B472-B615B8CA8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439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137E3-1110-4728-9B5E-EE102D99414E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F7CD2-15CE-4413-B472-B615B8CA8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353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137E3-1110-4728-9B5E-EE102D99414E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F7CD2-15CE-4413-B472-B615B8CA8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103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137E3-1110-4728-9B5E-EE102D99414E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F7CD2-15CE-4413-B472-B615B8CA8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14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137E3-1110-4728-9B5E-EE102D99414E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F7CD2-15CE-4413-B472-B615B8CA8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413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137E3-1110-4728-9B5E-EE102D99414E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F7CD2-15CE-4413-B472-B615B8CA8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858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137E3-1110-4728-9B5E-EE102D99414E}" type="datetimeFigureOut">
              <a:rPr lang="en-US" smtClean="0"/>
              <a:t>6/29/2019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F7CD2-15CE-4413-B472-B615B8CA85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351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2.wdp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3.gif"/><Relationship Id="rId4" Type="http://schemas.openxmlformats.org/officeDocument/2006/relationships/image" Target="../media/image9.jpeg"/><Relationship Id="rId9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tm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tmp"/><Relationship Id="rId4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2.wdp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3.gif"/><Relationship Id="rId4" Type="http://schemas.openxmlformats.org/officeDocument/2006/relationships/image" Target="../media/image9.jpeg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Rectangle 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77271" y="77272"/>
              <a:ext cx="12028869" cy="669701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</a:t>
              </a:r>
              <a:endParaRPr lang="en-US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771620" y="206061"/>
            <a:ext cx="264017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u="sng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6600" u="sng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600" u="sng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72011" y="2383762"/>
            <a:ext cx="501790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মোঃ ইমরান হোসেন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সহকারি শিক্ষক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কাট্টলী নূরুল হক চৌধুরী সরকারি প্রাথমিক বিদ্যালয়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পাহাড়তলী, চট্টগ্রাম।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০১৮১৯৮৯৩১৩৫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emran81hossen@gmail.com</a:t>
            </a:r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2010" y="1279703"/>
            <a:ext cx="4623515" cy="4604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8" name="Group 17"/>
          <p:cNvGrpSpPr/>
          <p:nvPr/>
        </p:nvGrpSpPr>
        <p:grpSpPr>
          <a:xfrm>
            <a:off x="10590664" y="183425"/>
            <a:ext cx="1392070" cy="1130632"/>
            <a:chOff x="10446660" y="862694"/>
            <a:chExt cx="783146" cy="727568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6660" y="988618"/>
              <a:ext cx="783146" cy="6016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35479" y="862694"/>
              <a:ext cx="453696" cy="340272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5991103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22222E-6 L 0.42968 0.005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84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3648" y="-57994"/>
            <a:ext cx="12192000" cy="6858000"/>
            <a:chOff x="0" y="0"/>
            <a:chExt cx="12192000" cy="6858000"/>
          </a:xfrm>
        </p:grpSpPr>
        <p:sp>
          <p:nvSpPr>
            <p:cNvPr id="4" name="Rectangle 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77271" y="77272"/>
              <a:ext cx="12028869" cy="669701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9998" y="2409068"/>
            <a:ext cx="717767" cy="107665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46690" y="1419375"/>
            <a:ext cx="2999712" cy="195163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56270" y="867676"/>
            <a:ext cx="4445109" cy="278414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1176" y="1378429"/>
            <a:ext cx="3183784" cy="230647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7" b="97436" l="1068" r="985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29624" y="1896129"/>
            <a:ext cx="712773" cy="59276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742" y="2131737"/>
            <a:ext cx="466989" cy="70048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7" b="97436" l="1068" r="985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7382" y="1940673"/>
            <a:ext cx="712773" cy="592765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7" b="97436" l="1068" r="985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9202803" y="2333537"/>
            <a:ext cx="645702" cy="536987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7" b="97436" l="1068" r="985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8456" y="2488894"/>
            <a:ext cx="712773" cy="59276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7" b="97436" l="1068" r="985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53016" y="2173079"/>
            <a:ext cx="712773" cy="59276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7" b="97436" l="1068" r="985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3473238">
            <a:off x="9093728" y="2453272"/>
            <a:ext cx="712773" cy="592765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7" b="97436" l="1068" r="985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1040" y="2318292"/>
            <a:ext cx="712773" cy="592765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7" b="97436" l="1068" r="985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7974380">
            <a:off x="9617704" y="2426478"/>
            <a:ext cx="564470" cy="469432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7" b="97436" l="1068" r="985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47992" y="1792233"/>
            <a:ext cx="712773" cy="592765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16533">
            <a:off x="8610848" y="1792611"/>
            <a:ext cx="566888" cy="850333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23033">
            <a:off x="8111705" y="2257304"/>
            <a:ext cx="545385" cy="818079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5134" y="1854651"/>
            <a:ext cx="527715" cy="79157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295" y="1542208"/>
            <a:ext cx="582719" cy="874079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83202">
            <a:off x="8758565" y="1961936"/>
            <a:ext cx="629315" cy="943974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38782">
            <a:off x="8797949" y="1928382"/>
            <a:ext cx="579230" cy="86884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0901">
            <a:off x="9000094" y="1747507"/>
            <a:ext cx="609600" cy="914401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0396" y="1679588"/>
            <a:ext cx="657987" cy="986982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624629" y="3555898"/>
            <a:ext cx="25538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৬টি আম </a:t>
            </a:r>
            <a:endParaRPr lang="en-US" sz="2800" dirty="0"/>
          </a:p>
        </p:txBody>
      </p:sp>
      <p:sp>
        <p:nvSpPr>
          <p:cNvPr id="56" name="TextBox 55"/>
          <p:cNvSpPr txBox="1"/>
          <p:nvPr/>
        </p:nvSpPr>
        <p:spPr>
          <a:xfrm>
            <a:off x="4583264" y="3307535"/>
            <a:ext cx="25278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৬টি আম </a:t>
            </a:r>
            <a:endParaRPr lang="en-US" sz="2800" dirty="0"/>
          </a:p>
        </p:txBody>
      </p:sp>
      <p:sp>
        <p:nvSpPr>
          <p:cNvPr id="57" name="TextBox 56"/>
          <p:cNvSpPr txBox="1"/>
          <p:nvPr/>
        </p:nvSpPr>
        <p:spPr>
          <a:xfrm>
            <a:off x="8134066" y="3500418"/>
            <a:ext cx="2837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৬টি আম </a:t>
            </a:r>
            <a:endParaRPr lang="en-US" sz="2800" dirty="0"/>
          </a:p>
        </p:txBody>
      </p:sp>
      <p:sp>
        <p:nvSpPr>
          <p:cNvPr id="63" name="TextBox 62"/>
          <p:cNvSpPr txBox="1"/>
          <p:nvPr/>
        </p:nvSpPr>
        <p:spPr>
          <a:xfrm>
            <a:off x="2307545" y="4055339"/>
            <a:ext cx="72317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১৮ </a:t>
            </a:r>
            <a:r>
              <a:rPr lang="bn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÷ ৩ = ৬টি  </a:t>
            </a:r>
            <a:r>
              <a:rPr lang="bn-IN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11469188" y="183425"/>
            <a:ext cx="518269" cy="587284"/>
            <a:chOff x="10446660" y="862694"/>
            <a:chExt cx="783146" cy="727568"/>
          </a:xfrm>
        </p:grpSpPr>
        <p:pic>
          <p:nvPicPr>
            <p:cNvPr id="53" name="Picture 5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6660" y="988618"/>
              <a:ext cx="783146" cy="6016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35479" y="862694"/>
              <a:ext cx="453696" cy="34027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" name="TextBox 57"/>
          <p:cNvSpPr txBox="1"/>
          <p:nvPr/>
        </p:nvSpPr>
        <p:spPr>
          <a:xfrm>
            <a:off x="2464497" y="165750"/>
            <a:ext cx="69178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আমগুলো</a:t>
            </a:r>
            <a: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ঝুড়ি</a:t>
            </a:r>
            <a: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তিনটিতে</a:t>
            </a:r>
            <a: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সমান</a:t>
            </a:r>
            <a: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IN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65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714 0.01621 L -0.50586 -0.0210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56" y="-187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11111E-6 L -0.61614 -0.0386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154" y="-210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0 L -0.55716 -0.0018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333" y="-245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7.40741E-7 L -0.58021 -0.0136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08" y="-60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679 0.01343 L -0.57045 -0.0405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862" y="-270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51 0.06967 L -0.63333 0.0280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42" y="-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2.59259E-6 L -0.26224 -0.0257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12" y="-1296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4.07407E-6 L -0.24557 -0.01644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79" y="-833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4.44444E-6 L -0.25 4.44444E-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7.40741E-7 L -0.24635 -0.02685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18" y="-1343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24583 -0.03449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92" y="-1736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07407E-6 L -0.2444 -0.05047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27" y="-2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6" grpId="0"/>
      <p:bldP spid="57" grpId="0"/>
      <p:bldP spid="6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Rectangle 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77271" y="77272"/>
              <a:ext cx="12028869" cy="669701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1469188" y="183425"/>
            <a:ext cx="518269" cy="587284"/>
            <a:chOff x="10446660" y="862694"/>
            <a:chExt cx="783146" cy="727568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6660" y="988618"/>
              <a:ext cx="783146" cy="6016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35479" y="862694"/>
              <a:ext cx="453696" cy="34027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" name="Teardrop 7"/>
          <p:cNvSpPr/>
          <p:nvPr/>
        </p:nvSpPr>
        <p:spPr>
          <a:xfrm rot="15330745">
            <a:off x="11039767" y="5663216"/>
            <a:ext cx="1098019" cy="1018680"/>
          </a:xfrm>
          <a:prstGeom prst="teardrop">
            <a:avLst>
              <a:gd name="adj" fmla="val 189064"/>
            </a:avLst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258850" y="5899052"/>
            <a:ext cx="9610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dirty="0" smtClean="0"/>
              <a:t>একক কাজ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82137" y="1666435"/>
            <a:ext cx="7287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 সংখ্যাগুলোর গড় নির্ণয় কর  </a:t>
            </a:r>
            <a:endParaRPr lang="en-US" sz="5400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23832" y="3552101"/>
            <a:ext cx="63462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৪ , ৩ , ৭ , ৫ , ৩   </a:t>
            </a:r>
            <a:endParaRPr lang="en-US" sz="5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5911" y="180879"/>
            <a:ext cx="2900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সবাই </a:t>
            </a:r>
            <a:r>
              <a:rPr lang="bn-IN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বুঝতে </a:t>
            </a:r>
            <a:r>
              <a:rPr lang="bn-IN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পেরেছ</a:t>
            </a:r>
            <a:r>
              <a:rPr lang="bn-IN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16153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3" presetClass="entr" presetSubtype="27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Rectangle 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77271" y="77272"/>
              <a:ext cx="12028869" cy="669701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1469188" y="183425"/>
            <a:ext cx="518269" cy="587284"/>
            <a:chOff x="10446660" y="862694"/>
            <a:chExt cx="783146" cy="727568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6660" y="988618"/>
              <a:ext cx="783146" cy="6016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35479" y="862694"/>
              <a:ext cx="453696" cy="34027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339" y="1085972"/>
            <a:ext cx="3915321" cy="547763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801504" y="73367"/>
            <a:ext cx="88164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400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পাঠ্যবইয়ের ৯৮ পৃষ্ঠার (১) নং সমস্যাটি দেখঃ   </a:t>
            </a:r>
            <a:endParaRPr lang="en-US" sz="4400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04614" y="1460309"/>
            <a:ext cx="6810233" cy="18833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bn-IN" sz="2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রেজা গত সপ্তাহে শনিবার থেকে বৃহস্পতিবার পর্যন্ত প্রতিদিন কত ঘন্টা করে বাড়িতে পড়ালেখা করে তার একটি তালিকা তৈরী করেছে। সে প্রতিদিন গড়ে কত ঘন্টা করে বাড়ীতে পড়ালেখা করেছে? </a:t>
            </a:r>
            <a:endParaRPr lang="en-US" sz="2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2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5973856"/>
              </p:ext>
            </p:extLst>
          </p:nvPr>
        </p:nvGraphicFramePr>
        <p:xfrm>
          <a:off x="2818262" y="2602021"/>
          <a:ext cx="6784456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9208"/>
                <a:gridCol w="969208"/>
                <a:gridCol w="969208"/>
                <a:gridCol w="969208"/>
                <a:gridCol w="969208"/>
                <a:gridCol w="647185"/>
                <a:gridCol w="129123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বার</a:t>
                      </a:r>
                      <a:r>
                        <a:rPr lang="en-US" b="1" baseline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শনি</a:t>
                      </a:r>
                      <a:r>
                        <a:rPr lang="en-US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রবি</a:t>
                      </a:r>
                      <a:r>
                        <a:rPr lang="en-US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সোম</a:t>
                      </a:r>
                      <a:r>
                        <a:rPr lang="en-US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মঙ্গল</a:t>
                      </a:r>
                      <a:r>
                        <a:rPr lang="en-US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বুধ</a:t>
                      </a:r>
                      <a:r>
                        <a:rPr lang="en-US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বৃহস্পতি</a:t>
                      </a:r>
                      <a:r>
                        <a:rPr lang="en-US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ঘন্টা</a:t>
                      </a:r>
                      <a:r>
                        <a:rPr lang="bn-IN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 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১.৫ 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 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১.৫ 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 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IN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 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801504" y="3799494"/>
            <a:ext cx="88164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তোমরা কি সমস্যাটি সমাধান করতে পারবে?    </a:t>
            </a:r>
            <a:endParaRPr lang="en-US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ardrop 14"/>
          <p:cNvSpPr/>
          <p:nvPr/>
        </p:nvSpPr>
        <p:spPr>
          <a:xfrm rot="15330745">
            <a:off x="11039767" y="5663216"/>
            <a:ext cx="1098019" cy="1018680"/>
          </a:xfrm>
          <a:prstGeom prst="teardrop">
            <a:avLst>
              <a:gd name="adj" fmla="val 189064"/>
            </a:avLst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258850" y="5899052"/>
            <a:ext cx="9610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dirty="0" smtClean="0"/>
              <a:t>একক কাজ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683478" y="3429000"/>
            <a:ext cx="881645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২+১.৫+১+১.৫+১+২=৯</a:t>
            </a:r>
          </a:p>
          <a:p>
            <a:pPr algn="ctr"/>
            <a:r>
              <a:rPr lang="bn-IN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৯</a:t>
            </a:r>
            <a:r>
              <a:rPr lang="bn-IN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÷ ৬=১.৫</a:t>
            </a:r>
          </a:p>
          <a:p>
            <a:pPr algn="ctr"/>
            <a:r>
              <a:rPr lang="bn-IN" sz="440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উত্তরঃ ১.৫ </a:t>
            </a:r>
            <a:r>
              <a:rPr lang="bn-IN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3505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2" presetID="23" presetClass="entr" presetSubtype="27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1" animBg="1"/>
      <p:bldP spid="14" grpId="0"/>
      <p:bldP spid="15" grpId="0" animBg="1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Rectangle 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77271" y="77272"/>
              <a:ext cx="12028869" cy="669701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1469188" y="183425"/>
            <a:ext cx="518269" cy="587284"/>
            <a:chOff x="10446660" y="862694"/>
            <a:chExt cx="783146" cy="727568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6660" y="988618"/>
              <a:ext cx="783146" cy="6016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35479" y="862694"/>
              <a:ext cx="453696" cy="34027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" name="TextBox 7"/>
          <p:cNvSpPr txBox="1"/>
          <p:nvPr/>
        </p:nvSpPr>
        <p:spPr>
          <a:xfrm>
            <a:off x="296209" y="143168"/>
            <a:ext cx="48217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দেখি তোমরা পারছ কিনা... </a:t>
            </a:r>
            <a:endParaRPr lang="en-US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46663" y="1312871"/>
            <a:ext cx="88164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গড় নির্ণয়ের সূত্রটি লেখ।</a:t>
            </a:r>
            <a:endParaRPr lang="en-US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Isosceles Triangle 1"/>
          <p:cNvSpPr/>
          <p:nvPr/>
        </p:nvSpPr>
        <p:spPr>
          <a:xfrm>
            <a:off x="896779" y="1446555"/>
            <a:ext cx="464024" cy="392887"/>
          </a:xfrm>
          <a:prstGeom prst="triangl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17427" y="2082312"/>
            <a:ext cx="881645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একটি বাক্সের ২০টি কমলার মধ্যে আমরা ৩টির ওজন মেপে পেলাম যথাক্রমে ৩৩৫ গ্রাম, ৩২০ গ্রাম, ৩৭১ গ্রাম। </a:t>
            </a:r>
          </a:p>
          <a:p>
            <a:r>
              <a:rPr lang="bn-IN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bn-IN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ক) কমলা ৩টির গড় ওজন নির্ণয় করি।</a:t>
            </a:r>
          </a:p>
          <a:p>
            <a:r>
              <a:rPr lang="bn-IN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bn-IN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খ) গড় ওজনের ভিত্তিতে ২০টি কমলার মোট 	    ওজন নির্ণয় করি। </a:t>
            </a:r>
            <a:endParaRPr lang="en-US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Isosceles Triangle 14"/>
          <p:cNvSpPr/>
          <p:nvPr/>
        </p:nvSpPr>
        <p:spPr>
          <a:xfrm>
            <a:off x="1308491" y="2158513"/>
            <a:ext cx="464024" cy="392887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5166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 animBg="1"/>
      <p:bldP spid="14" grpId="0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Rectangle 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77271" y="77272"/>
              <a:ext cx="12028869" cy="669701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1469188" y="183425"/>
            <a:ext cx="518269" cy="587284"/>
            <a:chOff x="10446660" y="862694"/>
            <a:chExt cx="783146" cy="727568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6660" y="988618"/>
              <a:ext cx="783146" cy="6016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35479" y="862694"/>
              <a:ext cx="453696" cy="34027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" name="Group 5"/>
          <p:cNvGrpSpPr/>
          <p:nvPr/>
        </p:nvGrpSpPr>
        <p:grpSpPr>
          <a:xfrm>
            <a:off x="286604" y="183425"/>
            <a:ext cx="1678674" cy="1828800"/>
            <a:chOff x="286604" y="183425"/>
            <a:chExt cx="1678674" cy="1828800"/>
          </a:xfrm>
        </p:grpSpPr>
        <p:sp>
          <p:nvSpPr>
            <p:cNvPr id="2" name="Isosceles Triangle 1"/>
            <p:cNvSpPr/>
            <p:nvPr/>
          </p:nvSpPr>
          <p:spPr>
            <a:xfrm>
              <a:off x="286604" y="183425"/>
              <a:ext cx="1678674" cy="914400"/>
            </a:xfrm>
            <a:prstGeom prst="triangl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/>
            <p:cNvSpPr/>
            <p:nvPr/>
          </p:nvSpPr>
          <p:spPr>
            <a:xfrm>
              <a:off x="668741" y="1097825"/>
              <a:ext cx="914400" cy="91440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660412" y="1242784"/>
            <a:ext cx="27776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বাসায় করবে... </a:t>
            </a:r>
            <a:endParaRPr lang="en-US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11512" y="2157184"/>
            <a:ext cx="881645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গড় নির্ণয় কর।</a:t>
            </a:r>
          </a:p>
          <a:p>
            <a:r>
              <a:rPr lang="bn-IN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bn-IN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১) ৩,৫,৮,৪,২,৫,২,৪,৩,৭ </a:t>
            </a:r>
          </a:p>
          <a:p>
            <a:r>
              <a:rPr lang="bn-IN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bn-IN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২) ৮,৯,১২,১১,৭,১০</a:t>
            </a:r>
          </a:p>
          <a:p>
            <a:r>
              <a:rPr lang="bn-IN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bn-IN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৩) ১৭,১৬,২০,১৯,১৫,২১</a:t>
            </a:r>
            <a:endParaRPr lang="en-US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Smiley Face 7"/>
          <p:cNvSpPr/>
          <p:nvPr/>
        </p:nvSpPr>
        <p:spPr>
          <a:xfrm>
            <a:off x="2075455" y="2157184"/>
            <a:ext cx="550197" cy="559558"/>
          </a:xfrm>
          <a:prstGeom prst="smileyFac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2824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Rectangle 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77271" y="77272"/>
              <a:ext cx="12028869" cy="669701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0822675" y="183425"/>
            <a:ext cx="1164783" cy="1376040"/>
            <a:chOff x="10446660" y="862694"/>
            <a:chExt cx="783146" cy="727568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6660" y="988618"/>
              <a:ext cx="783146" cy="6016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35479" y="862694"/>
              <a:ext cx="453696" cy="34027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Oval 14"/>
          <p:cNvSpPr/>
          <p:nvPr/>
        </p:nvSpPr>
        <p:spPr>
          <a:xfrm>
            <a:off x="2478374" y="675442"/>
            <a:ext cx="1132764" cy="117370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2656631" y="992097"/>
            <a:ext cx="1132764" cy="1173708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136377" y="1089066"/>
            <a:ext cx="1132764" cy="1173708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451546" y="794629"/>
            <a:ext cx="1132764" cy="1173708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455092" y="385757"/>
            <a:ext cx="1132764" cy="1173708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2888710" y="822709"/>
            <a:ext cx="1132764" cy="1173708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2695032" y="404178"/>
            <a:ext cx="1132764" cy="117370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097976" y="233357"/>
            <a:ext cx="1132764" cy="117370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325505" y="618666"/>
            <a:ext cx="1132764" cy="11737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075296" y="466266"/>
            <a:ext cx="1132764" cy="1173708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5003008" y="1359265"/>
            <a:ext cx="34995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তোমাদের সকলকে  </a:t>
            </a:r>
            <a:endParaRPr lang="en-US" sz="4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398179" y="2470775"/>
            <a:ext cx="812978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199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  <a:r>
              <a:rPr lang="bn-IN" sz="199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199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ন্য</a:t>
            </a:r>
            <a:r>
              <a:rPr lang="bn-IN" sz="199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1990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bn-IN" sz="199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199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bn-IN" sz="19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199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639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6.25E-7 2.22222E-6 L 6.25E-7 -0.07222 " pathEditMode="relative" rAng="0" ptsTypes="AA">
                                      <p:cBhvr>
                                        <p:cTn id="4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4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4" grpId="0" animBg="1"/>
      <p:bldP spid="26" grpId="0"/>
      <p:bldP spid="2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Rectangle 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77271" y="77272"/>
              <a:ext cx="12028869" cy="669701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206593" y="1671092"/>
            <a:ext cx="46235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পঞ্চম শ্রেণি</a:t>
            </a:r>
          </a:p>
          <a:p>
            <a:r>
              <a:rPr lang="bn-IN" sz="40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 প্রাথমিক গণিত</a:t>
            </a:r>
          </a:p>
          <a:p>
            <a:r>
              <a:rPr lang="bn-IN" sz="40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অধ্যায়ঃ ৮ গড় </a:t>
            </a:r>
          </a:p>
          <a:p>
            <a:r>
              <a:rPr lang="bn-IN" sz="40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পৃষ্ঠাঃ ৮৯-৯০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9752" y="2455248"/>
            <a:ext cx="2795452" cy="3513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4103974" y="390544"/>
            <a:ext cx="39754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6600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u="sng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6600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600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0522424" y="183425"/>
            <a:ext cx="1465033" cy="1315115"/>
            <a:chOff x="10446660" y="862694"/>
            <a:chExt cx="783146" cy="727568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6660" y="988618"/>
              <a:ext cx="783146" cy="6016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35479" y="862694"/>
              <a:ext cx="453696" cy="340272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2329504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Rectangle 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77271" y="77272"/>
              <a:ext cx="12028869" cy="669701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98360" y="699243"/>
            <a:ext cx="29621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শিখনফলঃ </a:t>
            </a:r>
            <a:r>
              <a:rPr lang="en-US" sz="4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5-Point Star 1"/>
          <p:cNvSpPr/>
          <p:nvPr/>
        </p:nvSpPr>
        <p:spPr>
          <a:xfrm>
            <a:off x="738389" y="3078277"/>
            <a:ext cx="566671" cy="450759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5-Point Star 11"/>
          <p:cNvSpPr/>
          <p:nvPr/>
        </p:nvSpPr>
        <p:spPr>
          <a:xfrm>
            <a:off x="1521319" y="2342824"/>
            <a:ext cx="516225" cy="456296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5-Point Star 12"/>
          <p:cNvSpPr/>
          <p:nvPr/>
        </p:nvSpPr>
        <p:spPr>
          <a:xfrm>
            <a:off x="2345560" y="1490842"/>
            <a:ext cx="499058" cy="466578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132782" y="1370188"/>
            <a:ext cx="7016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১৬.১.১</a:t>
            </a:r>
            <a:r>
              <a:rPr lang="bn-IN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গড় কী তা বলতে পারবে।</a:t>
            </a:r>
            <a:endParaRPr lang="en-US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14815" y="2284927"/>
            <a:ext cx="7016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১৬.২.১ গড় নির্ণয় করতে পারবে।</a:t>
            </a:r>
            <a:endParaRPr lang="en-US" sz="40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52282" y="3017047"/>
            <a:ext cx="99167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১৬.৩.১ গড় সম্পর্কিত সহজ সমস্যা সমাধান করতে পারবে।</a:t>
            </a:r>
            <a:endParaRPr lang="en-US" sz="4000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0590663" y="183424"/>
            <a:ext cx="1396794" cy="1508897"/>
            <a:chOff x="10446660" y="862694"/>
            <a:chExt cx="783146" cy="727568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6660" y="988618"/>
              <a:ext cx="783146" cy="6016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35479" y="862694"/>
              <a:ext cx="453696" cy="340272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419775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Rectangle 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77271" y="77272"/>
              <a:ext cx="12028869" cy="669701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583285" y="700486"/>
            <a:ext cx="7016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 পাঠে সকলকে </a:t>
            </a:r>
            <a:endParaRPr lang="en-US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26811" y="1908949"/>
            <a:ext cx="812978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199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</a:t>
            </a:r>
            <a:r>
              <a:rPr lang="bn-IN" sz="19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গ </a:t>
            </a:r>
            <a:r>
              <a:rPr lang="bn-IN" sz="199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bn-IN" sz="19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199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bn-IN" sz="199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199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1109278" y="183425"/>
            <a:ext cx="878180" cy="881100"/>
            <a:chOff x="10446660" y="862694"/>
            <a:chExt cx="783146" cy="727568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6660" y="988618"/>
              <a:ext cx="783146" cy="6016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35479" y="862694"/>
              <a:ext cx="453696" cy="340272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05969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Rectangle 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77271" y="77272"/>
              <a:ext cx="12028869" cy="669701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Can 1"/>
          <p:cNvSpPr/>
          <p:nvPr/>
        </p:nvSpPr>
        <p:spPr>
          <a:xfrm>
            <a:off x="1736035" y="1785257"/>
            <a:ext cx="914400" cy="5066302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an 10"/>
          <p:cNvSpPr/>
          <p:nvPr/>
        </p:nvSpPr>
        <p:spPr>
          <a:xfrm>
            <a:off x="5095182" y="1785257"/>
            <a:ext cx="914400" cy="5066302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an 11"/>
          <p:cNvSpPr/>
          <p:nvPr/>
        </p:nvSpPr>
        <p:spPr>
          <a:xfrm>
            <a:off x="8600661" y="1785257"/>
            <a:ext cx="914400" cy="5066302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749287" y="3468913"/>
            <a:ext cx="901148" cy="330537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39764" y="3405029"/>
            <a:ext cx="13708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28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১০০ মিলি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95088" y="3846286"/>
            <a:ext cx="12282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2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৯০ মিলি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273569" y="2709471"/>
            <a:ext cx="13548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28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১৪০ মিলি 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11482251" y="183425"/>
            <a:ext cx="505206" cy="467436"/>
            <a:chOff x="10446660" y="862694"/>
            <a:chExt cx="783146" cy="727568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6660" y="988618"/>
              <a:ext cx="783146" cy="6016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35479" y="862694"/>
              <a:ext cx="453696" cy="34027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TextBox 16"/>
          <p:cNvSpPr txBox="1"/>
          <p:nvPr/>
        </p:nvSpPr>
        <p:spPr>
          <a:xfrm>
            <a:off x="2062603" y="20364"/>
            <a:ext cx="7016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তিনটি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খালি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জার</a:t>
            </a:r>
            <a:r>
              <a:rPr lang="en-US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IN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27384" y="13923"/>
            <a:ext cx="7016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জারগুলোতে কমলার রস রাখলাম। </a:t>
            </a:r>
            <a:endParaRPr lang="en-US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81662" y="-217617"/>
            <a:ext cx="831525" cy="3256174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5105910" y="3928249"/>
            <a:ext cx="901148" cy="284203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20042" y="209390"/>
            <a:ext cx="831525" cy="3256174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8628427" y="2859314"/>
            <a:ext cx="886022" cy="39091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10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4.44444E-6 L 0.28099 0.0548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49" y="273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0.00417 L 0.29245 -0.0083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57" y="-625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15" grpId="0"/>
      <p:bldP spid="16" grpId="0"/>
      <p:bldP spid="17" grpId="0"/>
      <p:bldP spid="18" grpId="0"/>
      <p:bldP spid="18" grpId="1"/>
      <p:bldP spid="30" grpId="0" animBg="1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Rectangle 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77271" y="77272"/>
              <a:ext cx="12028869" cy="669701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Can 1"/>
          <p:cNvSpPr/>
          <p:nvPr/>
        </p:nvSpPr>
        <p:spPr>
          <a:xfrm>
            <a:off x="1752218" y="1596571"/>
            <a:ext cx="914400" cy="4684888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an 10"/>
          <p:cNvSpPr/>
          <p:nvPr/>
        </p:nvSpPr>
        <p:spPr>
          <a:xfrm>
            <a:off x="5415830" y="1596571"/>
            <a:ext cx="914400" cy="4684888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an 11"/>
          <p:cNvSpPr/>
          <p:nvPr/>
        </p:nvSpPr>
        <p:spPr>
          <a:xfrm>
            <a:off x="9079443" y="1171615"/>
            <a:ext cx="914400" cy="5066302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765470" y="2898813"/>
            <a:ext cx="901148" cy="330537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29642" y="2579505"/>
            <a:ext cx="13708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28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১০০ মিলি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341565" y="2958355"/>
            <a:ext cx="12282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2800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৯০ মিলি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751739" y="1969906"/>
            <a:ext cx="13548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28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১৪০ মিলি 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11482251" y="183425"/>
            <a:ext cx="505206" cy="467436"/>
            <a:chOff x="10446660" y="862694"/>
            <a:chExt cx="783146" cy="727568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6660" y="988618"/>
              <a:ext cx="783146" cy="6016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35479" y="862694"/>
              <a:ext cx="453696" cy="34027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TextBox 16"/>
          <p:cNvSpPr txBox="1"/>
          <p:nvPr/>
        </p:nvSpPr>
        <p:spPr>
          <a:xfrm>
            <a:off x="2368293" y="457594"/>
            <a:ext cx="7016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তোমরা কে কোন পাত্রের রস নিতে চাও?  </a:t>
            </a:r>
            <a:endParaRPr lang="en-US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426558" y="3358149"/>
            <a:ext cx="901148" cy="284203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9107209" y="2245672"/>
            <a:ext cx="886022" cy="39091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963196" y="6173930"/>
            <a:ext cx="4924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5626808" y="6186611"/>
            <a:ext cx="4363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9303998" y="6160742"/>
            <a:ext cx="4203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84821" y="514598"/>
            <a:ext cx="11376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 জারের রস পেলে খুব খুশি হবে আর খ জারের রস পেলে মন খারাপ করবে?  </a:t>
            </a:r>
            <a:endParaRPr lang="en-US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98460" y="494928"/>
            <a:ext cx="11376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তোমরা ঠিক ভাবছো। রস সবার মাঝে সমানভাবে ভাগ করে দেয়া উচিত।  </a:t>
            </a:r>
            <a:endParaRPr lang="en-US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41390" y="556190"/>
            <a:ext cx="11376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তাহলে ভেবে বল কীভাবে সবাইকে সমানভাবে ভাগ করে দেয়া যায়?   </a:t>
            </a:r>
            <a:endParaRPr lang="en-US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ardrop 9"/>
          <p:cNvSpPr/>
          <p:nvPr/>
        </p:nvSpPr>
        <p:spPr>
          <a:xfrm rot="15330745">
            <a:off x="11039767" y="5663216"/>
            <a:ext cx="1098019" cy="1018680"/>
          </a:xfrm>
          <a:prstGeom prst="teardrop">
            <a:avLst>
              <a:gd name="adj" fmla="val 189064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258850" y="5899052"/>
            <a:ext cx="9610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dirty="0" smtClean="0"/>
              <a:t>দলীয় কাজ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272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4" grpId="0"/>
      <p:bldP spid="25" grpId="0"/>
      <p:bldP spid="26" grpId="0"/>
      <p:bldP spid="10" grpId="0" animBg="1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Rectangle 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77271" y="77272"/>
              <a:ext cx="12028869" cy="669701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0234" y="1240145"/>
            <a:ext cx="3991532" cy="527758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7271" y="219966"/>
            <a:ext cx="1137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তোমাদের পাঠ্যবইয়ের ৮৯ পৃষ্ঠার রেজা ও মিনার ধারনার সাহায্য নিতে পার।</a:t>
            </a:r>
            <a:endParaRPr lang="en-US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1482251" y="183425"/>
            <a:ext cx="505206" cy="467436"/>
            <a:chOff x="10446660" y="862694"/>
            <a:chExt cx="783146" cy="727568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6660" y="988618"/>
              <a:ext cx="783146" cy="6016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35479" y="862694"/>
              <a:ext cx="453696" cy="34027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" name="TextBox 21"/>
          <p:cNvSpPr txBox="1"/>
          <p:nvPr/>
        </p:nvSpPr>
        <p:spPr>
          <a:xfrm>
            <a:off x="57867" y="358473"/>
            <a:ext cx="1137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গড় নির্ণয়ের মাধ্যমে আমরা রসগুলো সমানভাবে ভাগ করতে পারি</a:t>
            </a:r>
            <a:endParaRPr lang="en-US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3409" y="436314"/>
            <a:ext cx="1137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মিনার ধারনাটি গড় নির্ণয়ে সবচেয়ে কার্যকর উপায়। </a:t>
            </a:r>
            <a:endParaRPr lang="en-US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8923" y="2527877"/>
            <a:ext cx="113764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7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 পাঠে আমরা গড় শিখবো।</a:t>
            </a:r>
            <a:endParaRPr lang="en-US" sz="7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40680" y="390850"/>
            <a:ext cx="11376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বুঝতে পেরেছ রসগুলো কীভাবে সমান ভাগ করতে পারি?  </a:t>
            </a:r>
            <a:endParaRPr lang="en-US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690" y="4937088"/>
            <a:ext cx="4986030" cy="1139281"/>
          </a:xfrm>
          <a:prstGeom prst="rect">
            <a:avLst/>
          </a:prstGeom>
        </p:spPr>
      </p:pic>
      <p:sp>
        <p:nvSpPr>
          <p:cNvPr id="26" name="Rounded Rectangle 25"/>
          <p:cNvSpPr/>
          <p:nvPr/>
        </p:nvSpPr>
        <p:spPr>
          <a:xfrm>
            <a:off x="3749040" y="5257800"/>
            <a:ext cx="4625340" cy="106679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গড় = রাশিগুলোর যোগফল ÷ রাশির সংখ্যা</a:t>
            </a:r>
            <a:endParaRPr lang="en-US" sz="2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70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2" grpId="0"/>
      <p:bldP spid="23" grpId="0"/>
      <p:bldP spid="24" grpId="0"/>
      <p:bldP spid="25" grpId="0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41412" y="0"/>
            <a:ext cx="12233412" cy="6858000"/>
            <a:chOff x="-41412" y="0"/>
            <a:chExt cx="12233412" cy="6858000"/>
          </a:xfrm>
        </p:grpSpPr>
        <p:sp>
          <p:nvSpPr>
            <p:cNvPr id="4" name="Rectangle 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-41412" y="48444"/>
              <a:ext cx="12028869" cy="669701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1469188" y="183425"/>
            <a:ext cx="518269" cy="587284"/>
            <a:chOff x="10446660" y="862694"/>
            <a:chExt cx="783146" cy="727568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6660" y="988618"/>
              <a:ext cx="783146" cy="6016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35479" y="862694"/>
              <a:ext cx="453696" cy="34027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" name="TextBox 7"/>
          <p:cNvSpPr txBox="1"/>
          <p:nvPr/>
        </p:nvSpPr>
        <p:spPr>
          <a:xfrm>
            <a:off x="220479" y="137886"/>
            <a:ext cx="10615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চল</a:t>
            </a:r>
            <a: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গড়</a:t>
            </a:r>
            <a: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রসগুলো</a:t>
            </a:r>
            <a: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IN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Can 19"/>
          <p:cNvSpPr/>
          <p:nvPr/>
        </p:nvSpPr>
        <p:spPr>
          <a:xfrm>
            <a:off x="589619" y="1785257"/>
            <a:ext cx="914400" cy="5066302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an 20"/>
          <p:cNvSpPr/>
          <p:nvPr/>
        </p:nvSpPr>
        <p:spPr>
          <a:xfrm>
            <a:off x="1587702" y="1785257"/>
            <a:ext cx="914400" cy="5066302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an 21"/>
          <p:cNvSpPr/>
          <p:nvPr/>
        </p:nvSpPr>
        <p:spPr>
          <a:xfrm>
            <a:off x="2595631" y="1785257"/>
            <a:ext cx="914400" cy="5066302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602871" y="3468913"/>
            <a:ext cx="901148" cy="330537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1598430" y="3928249"/>
            <a:ext cx="901148" cy="284203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2623397" y="2859314"/>
            <a:ext cx="886022" cy="39091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Can 25"/>
          <p:cNvSpPr/>
          <p:nvPr/>
        </p:nvSpPr>
        <p:spPr>
          <a:xfrm>
            <a:off x="7765576" y="1323834"/>
            <a:ext cx="2374711" cy="5516349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Can 27"/>
          <p:cNvSpPr/>
          <p:nvPr/>
        </p:nvSpPr>
        <p:spPr>
          <a:xfrm>
            <a:off x="7781496" y="5540991"/>
            <a:ext cx="2374711" cy="1246872"/>
          </a:xfrm>
          <a:prstGeom prst="can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Can 28"/>
          <p:cNvSpPr/>
          <p:nvPr/>
        </p:nvSpPr>
        <p:spPr>
          <a:xfrm>
            <a:off x="7767848" y="4858603"/>
            <a:ext cx="2374711" cy="1929260"/>
          </a:xfrm>
          <a:prstGeom prst="ca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an 29"/>
          <p:cNvSpPr/>
          <p:nvPr/>
        </p:nvSpPr>
        <p:spPr>
          <a:xfrm>
            <a:off x="7781496" y="3193576"/>
            <a:ext cx="2358791" cy="3594287"/>
          </a:xfrm>
          <a:prstGeom prst="can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665100" y="540830"/>
            <a:ext cx="10615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১০০+৯০+১৪০=৩৩০ মিলি </a:t>
            </a:r>
            <a:endParaRPr lang="en-US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35110" y="2661090"/>
            <a:ext cx="72317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৩৩০ </a:t>
            </a:r>
            <a:r>
              <a:rPr lang="bn-I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÷ ৩ = ১১০ মিলি </a:t>
            </a:r>
            <a:r>
              <a:rPr lang="bn-IN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64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85185E-6 L 0.48946 -0.0113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66" y="-57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4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3.7037E-7 L 0.48958 -0.0106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79" y="-53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11111E-6 L 0.56953 -0.05162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477" y="-259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6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037E-7 L 0.56992 -0.01667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490" y="-83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7.40741E-7 L 0.6513 -0.1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65" y="-50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8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3.7037E-7 L 0.65182 -0.01875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91" y="-94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8" grpId="0" animBg="1"/>
      <p:bldP spid="29" grpId="0" animBg="1"/>
      <p:bldP spid="30" grpId="0" animBg="1"/>
      <p:bldP spid="31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4761" y="-6924"/>
            <a:ext cx="12192000" cy="6858000"/>
            <a:chOff x="0" y="0"/>
            <a:chExt cx="12192000" cy="6858000"/>
          </a:xfrm>
        </p:grpSpPr>
        <p:sp>
          <p:nvSpPr>
            <p:cNvPr id="4" name="Rectangle 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77271" y="77272"/>
              <a:ext cx="12028869" cy="669701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619607" y="206935"/>
            <a:ext cx="5308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এবার</a:t>
            </a:r>
            <a: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অন্যভাবে</a:t>
            </a:r>
            <a: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বোঝার</a:t>
            </a:r>
            <a: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IN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9998" y="2409068"/>
            <a:ext cx="717767" cy="107665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46690" y="1419375"/>
            <a:ext cx="2999712" cy="195163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56270" y="867676"/>
            <a:ext cx="4445109" cy="278414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1176" y="1378429"/>
            <a:ext cx="3183784" cy="230647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7" b="97436" l="1068" r="985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74097" y="1963366"/>
            <a:ext cx="712773" cy="59276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085" y="2183651"/>
            <a:ext cx="466989" cy="70048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7" b="97436" l="1068" r="985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7382" y="1940673"/>
            <a:ext cx="712773" cy="592765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7" b="97436" l="1068" r="985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9202803" y="2333537"/>
            <a:ext cx="645702" cy="536987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7" b="97436" l="1068" r="985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6738" y="2022366"/>
            <a:ext cx="712773" cy="59276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7" b="97436" l="1068" r="985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53016" y="2173079"/>
            <a:ext cx="712773" cy="59276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7" b="97436" l="1068" r="985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3473238">
            <a:off x="9093728" y="2453272"/>
            <a:ext cx="712773" cy="592765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7" b="97436" l="1068" r="985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1040" y="2318292"/>
            <a:ext cx="712773" cy="592765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7" b="97436" l="1068" r="985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7974380">
            <a:off x="9617704" y="2426478"/>
            <a:ext cx="564470" cy="469432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27" b="97436" l="1068" r="985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0490" y="2240726"/>
            <a:ext cx="712773" cy="592765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16533">
            <a:off x="9035863" y="2297318"/>
            <a:ext cx="566888" cy="850333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23033">
            <a:off x="5859491" y="1642161"/>
            <a:ext cx="545385" cy="818079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247" y="2086192"/>
            <a:ext cx="527715" cy="79157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788" y="1732963"/>
            <a:ext cx="582719" cy="874079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83202">
            <a:off x="1197908" y="2042505"/>
            <a:ext cx="629315" cy="943974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38782">
            <a:off x="1346011" y="1722874"/>
            <a:ext cx="579230" cy="86884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20901">
            <a:off x="2017457" y="1733064"/>
            <a:ext cx="609600" cy="914401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979" y="1846509"/>
            <a:ext cx="657987" cy="986982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875447" y="3555898"/>
            <a:ext cx="20436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bn-IN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খানে ৫টি আম </a:t>
            </a:r>
            <a:endParaRPr lang="en-US" sz="2800" dirty="0"/>
          </a:p>
        </p:txBody>
      </p:sp>
      <p:sp>
        <p:nvSpPr>
          <p:cNvPr id="56" name="TextBox 55"/>
          <p:cNvSpPr txBox="1"/>
          <p:nvPr/>
        </p:nvSpPr>
        <p:spPr>
          <a:xfrm>
            <a:off x="4885897" y="3307535"/>
            <a:ext cx="2075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bn-IN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খানে ৬টি আম </a:t>
            </a:r>
            <a:endParaRPr lang="en-US" sz="2800" dirty="0"/>
          </a:p>
        </p:txBody>
      </p:sp>
      <p:sp>
        <p:nvSpPr>
          <p:cNvPr id="57" name="TextBox 56"/>
          <p:cNvSpPr txBox="1"/>
          <p:nvPr/>
        </p:nvSpPr>
        <p:spPr>
          <a:xfrm>
            <a:off x="9077876" y="3500418"/>
            <a:ext cx="18935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bn-IN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খানে ৭টি আম </a:t>
            </a:r>
            <a:endParaRPr lang="en-US" sz="2800" dirty="0"/>
          </a:p>
        </p:txBody>
      </p:sp>
      <p:sp>
        <p:nvSpPr>
          <p:cNvPr id="58" name="TextBox 57"/>
          <p:cNvSpPr txBox="1"/>
          <p:nvPr/>
        </p:nvSpPr>
        <p:spPr>
          <a:xfrm>
            <a:off x="7665820" y="3526433"/>
            <a:ext cx="40077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আমগুলো সব এই ঝুড়িতে রাখি  </a:t>
            </a:r>
            <a:endParaRPr lang="en-US" sz="2800" dirty="0"/>
          </a:p>
        </p:txBody>
      </p:sp>
      <p:sp>
        <p:nvSpPr>
          <p:cNvPr id="61" name="TextBox 60"/>
          <p:cNvSpPr txBox="1"/>
          <p:nvPr/>
        </p:nvSpPr>
        <p:spPr>
          <a:xfrm>
            <a:off x="3821374" y="4184588"/>
            <a:ext cx="4050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৫ + ৬ + ৭ = ১৮ টি </a:t>
            </a:r>
            <a:endParaRPr lang="en-US" sz="4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64" name="Group 63"/>
          <p:cNvGrpSpPr/>
          <p:nvPr/>
        </p:nvGrpSpPr>
        <p:grpSpPr>
          <a:xfrm>
            <a:off x="11469188" y="183425"/>
            <a:ext cx="518269" cy="587284"/>
            <a:chOff x="10446660" y="862694"/>
            <a:chExt cx="783146" cy="727568"/>
          </a:xfrm>
        </p:grpSpPr>
        <p:pic>
          <p:nvPicPr>
            <p:cNvPr id="65" name="Picture 64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46660" y="988618"/>
              <a:ext cx="783146" cy="6016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535479" y="862694"/>
              <a:ext cx="453696" cy="340272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52328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96296E-6 C -2.91667E-6 0.03496 0.028 0.06204 0.06198 0.06204 C 0.09701 0.06204 0.125 0.03496 0.125 -2.96296E-6 C 0.125 -0.03495 0.153 -0.06203 0.18802 -0.06203 C 0.22201 -0.06203 0.25 -0.03495 0.25 -2.96296E-6 " pathEditMode="relative" rAng="0" ptsTypes="AAAAA">
                                      <p:cBhvr>
                                        <p:cTn id="2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44444E-6 C -4.16667E-7 0.03496 0.03971 0.06204 0.08789 0.06204 C 0.1375 0.06204 0.17734 0.03496 0.17734 -4.44444E-6 C 0.17734 -0.03495 0.21706 -0.06203 0.26667 -0.06203 C 0.31484 -0.06203 0.35469 -0.03495 0.35469 -4.44444E-6 " pathEditMode="relative" rAng="0" ptsTypes="AAAAA">
                                      <p:cBhvr>
                                        <p:cTn id="2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34" y="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3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4.81481E-6 C 1.25E-6 0.03495 0.03971 0.06203 0.08789 0.06203 C 0.1375 0.06203 0.17734 0.03495 0.17734 4.81481E-6 C 0.17734 -0.03496 0.21706 -0.06204 0.26667 -0.06204 C 0.31484 -0.06204 0.35469 -0.03496 0.35469 4.81481E-6 " pathEditMode="relative" rAng="0" ptsTypes="AAAAA">
                                      <p:cBhvr>
                                        <p:cTn id="31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34" y="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3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1.85185E-6 C 1.25E-6 0.03495 0.03971 0.06204 0.08789 0.06204 C 0.1375 0.06204 0.17734 0.03495 0.17734 1.85185E-6 C 0.17734 -0.03496 0.21706 -0.06204 0.26667 -0.06204 C 0.31484 -0.06204 0.35469 -0.03496 0.35469 1.85185E-6 " pathEditMode="relative" rAng="0" ptsTypes="AAAAA">
                                      <p:cBhvr>
                                        <p:cTn id="3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34" y="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3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44444E-6 C -4.58333E-6 0.03495 0.03972 0.06203 0.0879 0.06203 C 0.1375 0.06203 0.17735 0.03495 0.17735 4.44444E-6 C 0.17735 -0.03496 0.21706 -0.06204 0.26667 -0.06204 C 0.31485 -0.06204 0.35469 -0.03496 0.35469 4.44444E-6 " pathEditMode="relative" rAng="0" ptsTypes="AAAAA">
                                      <p:cBhvr>
                                        <p:cTn id="35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34" y="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3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07407E-6 C -4.79167E-6 0.03496 0.03698 0.06204 0.08191 0.06204 C 0.12826 0.06204 0.16537 0.03496 0.16537 -4.07407E-6 C 0.16537 -0.03495 0.20248 -0.06203 0.2487 -0.06203 C 0.29362 -0.06203 0.33086 -0.03495 0.33086 -4.07407E-6 " pathEditMode="relative" rAng="0" ptsTypes="AAAAA">
                                      <p:cBhvr>
                                        <p:cTn id="3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3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3.7037E-6 C -1.25E-6 0.03496 0.06797 0.06204 0.15052 0.06204 C 0.23568 0.06204 0.30378 0.03496 0.30378 -3.7037E-6 C 0.30378 -0.03495 0.37175 -0.06203 0.4569 -0.06203 C 0.53945 -0.06203 0.60781 -0.03495 0.60781 -3.7037E-6 " pathEditMode="relative" rAng="0" ptsTypes="AAAAA">
                                      <p:cBhvr>
                                        <p:cTn id="4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91" y="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3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44444E-6 C -4.79167E-6 0.03496 0.07045 0.06204 0.15599 0.06204 C 0.24428 0.06204 0.31485 0.03496 0.31485 -4.44444E-6 C 0.31485 -0.03495 0.38529 -0.06203 0.47357 -0.06203 C 0.55912 -0.06203 0.62982 -0.03495 0.62982 -4.44444E-6 " pathEditMode="relative" rAng="0" ptsTypes="AAAAA">
                                      <p:cBhvr>
                                        <p:cTn id="43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8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59259E-6 C -2.08333E-6 0.03495 0.06419 0.06203 0.14232 0.06203 C 0.22266 0.06203 0.28698 0.03495 0.28698 2.59259E-6 C 0.28698 -0.03496 0.3513 -0.06204 0.43164 -0.06204 C 0.50977 -0.06204 0.57409 -0.03496 0.57409 2.59259E-6 " pathEditMode="relative" rAng="0" ptsTypes="AAAAA">
                                      <p:cBhvr>
                                        <p:cTn id="47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98" y="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3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3.33333E-6 C -4.58333E-6 0.03496 0.0642 0.06204 0.14232 0.06204 C 0.22266 0.06204 0.28698 0.03496 0.28698 -3.33333E-6 C 0.28698 -0.03495 0.35118 -0.06203 0.43165 -0.06203 C 0.50977 -0.06203 0.57409 -0.03495 0.57409 -3.33333E-6 " pathEditMode="relative" rAng="0" ptsTypes="AAAAA">
                                      <p:cBhvr>
                                        <p:cTn id="49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98" y="0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3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3.33333E-6 C 1.45833E-6 0.03495 0.06419 0.06203 0.14232 0.06203 C 0.22265 0.06203 0.28698 0.03495 0.28698 3.33333E-6 C 0.28698 -0.03496 0.35117 -0.06204 0.43164 -0.06204 C 0.50976 -0.06204 0.57409 -0.03496 0.57409 3.33333E-6 " pathEditMode="relative" rAng="0" ptsTypes="AAAAA">
                                      <p:cBhvr>
                                        <p:cTn id="51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9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6" grpId="0"/>
      <p:bldP spid="57" grpId="0"/>
      <p:bldP spid="58" grpId="0"/>
      <p:bldP spid="6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1825</TotalTime>
  <Words>385</Words>
  <Application>Microsoft Office PowerPoint</Application>
  <PresentationFormat>Widescreen</PresentationFormat>
  <Paragraphs>92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NikoshBAN</vt:lpstr>
      <vt:lpstr>Times New Roman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Walton</dc:creator>
  <cp:lastModifiedBy>Walton</cp:lastModifiedBy>
  <cp:revision>68</cp:revision>
  <dcterms:created xsi:type="dcterms:W3CDTF">2019-06-25T15:15:19Z</dcterms:created>
  <dcterms:modified xsi:type="dcterms:W3CDTF">2019-06-29T15:28:55Z</dcterms:modified>
</cp:coreProperties>
</file>