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9"/>
  </p:notesMasterIdLst>
  <p:sldIdLst>
    <p:sldId id="259" r:id="rId2"/>
    <p:sldId id="260" r:id="rId3"/>
    <p:sldId id="257" r:id="rId4"/>
    <p:sldId id="274" r:id="rId5"/>
    <p:sldId id="286" r:id="rId6"/>
    <p:sldId id="275" r:id="rId7"/>
    <p:sldId id="287" r:id="rId8"/>
    <p:sldId id="277" r:id="rId9"/>
    <p:sldId id="288" r:id="rId10"/>
    <p:sldId id="294" r:id="rId11"/>
    <p:sldId id="291" r:id="rId12"/>
    <p:sldId id="292" r:id="rId13"/>
    <p:sldId id="293" r:id="rId14"/>
    <p:sldId id="283" r:id="rId15"/>
    <p:sldId id="295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84" y="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5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2EF66-67CE-4B74-AA83-28BB4567065F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21C97-7F7D-46B1-962B-5499A343B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1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4120B-7679-4D39-829A-4A2824B3A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118F4-2E39-42AB-809A-BE192D192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BFA38-46A2-44A6-83A2-8ADD33E64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6353-CBFD-4B7F-AF26-E0E49062DBA7}" type="datetime9">
              <a:rPr lang="en-US" smtClean="0"/>
              <a:t>6/9/2019 9:53:56 PM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D6091-8079-4FCF-9168-DEFC72BD4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4750A-9A33-4CBC-A01F-53C5D2598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BA04-8BCD-46F8-83E0-EA9A96973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9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069FB-9A7A-48AC-BDD4-1AF313FDB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A00E36-6103-4CDD-AD13-593E0166B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1050E-71F1-4541-8616-D7F183CE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B938-52CA-4897-A249-996A61C72C9A}" type="datetime9">
              <a:rPr lang="en-US" smtClean="0"/>
              <a:t>6/9/2019 9:53:56 PM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FF0B0-FC1A-452C-8C32-1DA1BFBB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3AE4A-FFF3-41B8-8DEB-67AEC72C5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BA04-8BCD-46F8-83E0-EA9A96973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0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31F630-737A-426F-8B7E-7D8F51FEBB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D24DC-678B-4329-A995-0169A9AC0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F444C-1F99-4E24-BB18-DD121013A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A465-3DFE-4BAE-BF70-49776FB66942}" type="datetime9">
              <a:rPr lang="en-US" smtClean="0"/>
              <a:t>6/9/2019 9:53:56 PM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9A23A-C28B-407E-AE5F-1ED26056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CCBFE-2713-490F-A729-705F2EE54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BA04-8BCD-46F8-83E0-EA9A96973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5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93B1-1405-48CF-9D48-536B259C2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59276-3E1D-485A-8F42-655D68453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46D02-2215-48AD-AE61-46AB1859D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E08D-83E7-4535-8FF7-FD18A17A0E84}" type="datetime9">
              <a:rPr lang="en-US" smtClean="0"/>
              <a:t>6/9/2019 9:53:56 PM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248FE-5988-4112-B663-0C1E944E0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41CB5-02FE-4E3B-9A7C-2D579824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BA04-8BCD-46F8-83E0-EA9A96973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8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BA7A1-E01C-4FC2-822A-B36599CA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E9C6C-6A9E-4737-8778-7688F5B6F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FAF9E-DCAD-4B56-BAC5-B1177083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BAC5-462D-4B11-89D7-C6E5E2B89DA4}" type="datetime9">
              <a:rPr lang="en-US" smtClean="0"/>
              <a:t>6/9/2019 9:53:56 PM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53398-BA58-47DE-80F8-A737F6733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BE8C-53D4-4B16-9FFD-1E050ECF3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BA04-8BCD-46F8-83E0-EA9A96973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6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27CDE-B7CC-47A1-8B5E-43707E09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47CB5-A861-44A1-A3CB-E5F9D5617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3998D-C381-44EE-84AC-FF72F0708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1CCBA-09C0-4D6A-B841-58A271AF2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50A7-DCE1-4AA1-B7DB-8DB97722B0B5}" type="datetime9">
              <a:rPr lang="en-US" smtClean="0"/>
              <a:t>6/9/2019 9:53:56 PM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31238-9C1F-476B-AEB4-71EDB8A74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21FB9-A8FB-4B8B-B4C7-28231393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BA04-8BCD-46F8-83E0-EA9A96973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3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27D11-9A1F-4088-9DC5-D6B725E5D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54B04-9474-4A42-ABD0-B7299D289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0CA99D-E677-437B-B5FF-6D35AB2BE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EAB960-69E1-4919-8FF1-043E7037D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DCD7D5-AF47-49C7-A0C7-DE0CA7FDA1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EB9BD2-E50E-4948-AD1E-F6D04E7CE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E269-E0C9-4684-8F08-D2CB89BF63A9}" type="datetime9">
              <a:rPr lang="en-US" smtClean="0"/>
              <a:t>6/9/2019 9:53:56 PM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8149D1-40FD-40E1-B9D1-A64F55A6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0F3F7B-831F-4949-BC92-A1B7666FA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BA04-8BCD-46F8-83E0-EA9A96973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7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DB673-B797-4831-B733-0F5BDF54D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80C9DC-A75B-4E76-B904-61739E6A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7315-0912-4F27-9769-C55706763508}" type="datetime9">
              <a:rPr lang="en-US" smtClean="0"/>
              <a:t>6/9/2019 9:53:56 PM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558ED-88B0-4F78-BBFF-48955627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93BF6-C218-47E4-98BB-3C201A5A1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BA04-8BCD-46F8-83E0-EA9A96973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4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19483-4ADF-4B3E-878F-C4081C488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1457-3B77-499A-8663-35882138D60E}" type="datetime9">
              <a:rPr lang="en-US" smtClean="0"/>
              <a:t>6/9/2019 9:53:56 PM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32FD78-C3B4-4207-8856-48B1D6454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135D6-F058-4BA2-A944-C2AE31B45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BA04-8BCD-46F8-83E0-EA9A96973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1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CBC0B-77FF-41D0-8932-7A56EDE0C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02724-E71B-4F39-BD80-BA328DAEC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ED5DF0-0648-4716-8A1A-A09E222F5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DAB60-D258-4E96-8219-254710F1A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924F-F7B4-414B-B3BC-66F96E8A3CB5}" type="datetime9">
              <a:rPr lang="en-US" smtClean="0"/>
              <a:t>6/9/2019 9:53:56 PM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8F248-D754-4DBA-B7A4-D10C8078E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D9A6C-0348-4559-98C9-7AC29C82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BA04-8BCD-46F8-83E0-EA9A96973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0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6C6FB-28B4-406D-81B7-DCBD35221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947B58-87AB-438A-9FCB-04B40EC1E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600F7-7278-465C-B5BC-DA0009DA4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9AFD0-526F-4335-B6D1-5BAE74EE1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6559-4693-4714-A2A8-FD6D8A5312B3}" type="datetime9">
              <a:rPr lang="en-US" smtClean="0"/>
              <a:t>6/9/2019 9:53:56 PM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CC43A-C547-4909-8E32-5A306047F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B0031-FC7A-4E65-814E-9500645B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BA04-8BCD-46F8-83E0-EA9A96973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0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12DC7A-250D-4CF3-BE6F-B7C611961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97A13-3C32-4BCC-9F1B-16593AD09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852A5-4CE8-47EA-82AE-D4204E4A9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12DC4-7B0D-4995-B373-A4580A3905BB}" type="datetime9">
              <a:rPr lang="en-US" smtClean="0"/>
              <a:t>6/9/2019 9:53:56 PM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16F38-35F0-4C3B-BBA5-89C51227F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D6D64-A104-401F-AF3A-D76C51687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BBA04-8BCD-46F8-83E0-EA9A96973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8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24980" cy="2312895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সবাইকে ফুলের শুভেচ্ছা</a:t>
            </a:r>
            <a:br>
              <a:rPr lang="bn-BD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93576"/>
            <a:ext cx="5902284" cy="4363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653B24-97B3-49F4-9D5F-D9E352C87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284" y="2393576"/>
            <a:ext cx="6222696" cy="4363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E0AC7-A5C6-46A3-BD57-85FD63629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D6AD-4E6B-49D8-8AA7-48F2F8753A22}" type="datetime9"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6/9/2019 9:53:56 PM</a:t>
            </a:fld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CA002-EB37-4338-BDCC-B07BCB3C2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amin001974@gmail.com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670BF-8B49-43CC-A5D1-1EE81C3C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BA04-8BCD-46F8-83E0-EA9A96973B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5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3449"/>
            <a:ext cx="12191999" cy="142538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          </a:t>
            </a:r>
            <a:r>
              <a:rPr lang="bn-BD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একক কাজ</a:t>
            </a:r>
            <a:r>
              <a:rPr lang="en-US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    </a:t>
            </a:r>
            <a:r>
              <a:rPr lang="as-I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</a:t>
            </a:r>
            <a:r>
              <a:rPr lang="as-I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য়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 </a:t>
            </a:r>
            <a:r>
              <a:rPr lang="as-I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৫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as-I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ি</a:t>
            </a:r>
            <a:r>
              <a:rPr lang="as-I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ি</a:t>
            </a:r>
            <a:r>
              <a:rPr lang="as-I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ট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67543"/>
            <a:ext cx="12192000" cy="4779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000" dirty="0">
                <a:latin typeface="SutonnyOMJ" pitchFamily="2" charset="0"/>
                <a:cs typeface="SutonnyOMJ" pitchFamily="2" charset="0"/>
              </a:rPr>
              <a:t>তোমাদের শ্রেনির ৫ জন ছাত্রের বয়স যথাক্রমে ১২,১৪,১১,১৫,১৬ বছর । একটি লেখচিত্র অংকন কর। 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6014"/>
            <a:ext cx="6306671" cy="3617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71" y="2606676"/>
            <a:ext cx="5871881" cy="3617258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D8159C8-CA01-48C9-A853-B082FC068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A587-63AB-49EC-9AFC-9FD4133D9B2C}" type="datetime9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6/9/2019 9:53:56 PM</a:t>
            </a:fld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32FE1F-1505-4D34-B60F-B1A00FC60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amin001974@gmail.com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B77C6F-089B-45ED-9D98-A54AD45F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BA04-8BCD-46F8-83E0-EA9A96973BF9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394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17783"/>
          </a:xfr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l"/>
            <a:r>
              <a:rPr lang="bn-BD" dirty="0">
                <a:latin typeface="SutonnyOMJ" pitchFamily="2" charset="0"/>
                <a:cs typeface="SutonnyOMJ" pitchFamily="2" charset="0"/>
              </a:rPr>
              <a:t>১ম শ্রেনির গনসংখ্যার সাথে ২য় শ্রেনির গনসংখ্যার পর্যায় ক্রমিক যোগফল কে ক্রমযোজিত গনসংখ্যা  বলে</a:t>
            </a:r>
            <a:r>
              <a:rPr lang="bn-BD" sz="2800" dirty="0">
                <a:latin typeface="SutonnyOMJ" pitchFamily="2" charset="0"/>
                <a:cs typeface="SutonnyOMJ" pitchFamily="2" charset="0"/>
              </a:rPr>
              <a:t>।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559715"/>
              </p:ext>
            </p:extLst>
          </p:nvPr>
        </p:nvGraphicFramePr>
        <p:xfrm>
          <a:off x="23436" y="1813732"/>
          <a:ext cx="12168564" cy="4408939"/>
        </p:xfrm>
        <a:graphic>
          <a:graphicData uri="http://schemas.openxmlformats.org/drawingml/2006/table">
            <a:tbl>
              <a:tblPr firstCol="1" lastCol="1" bandRow="1" bandCol="1">
                <a:tableStyleId>{69CF1AB2-1976-4502-BF36-3FF5EA218861}</a:tableStyleId>
              </a:tblPr>
              <a:tblGrid>
                <a:gridCol w="4056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6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6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7965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SutonnyOMJ" pitchFamily="2" charset="0"/>
                          <a:cs typeface="SutonnyOMJ" pitchFamily="2" charset="0"/>
                        </a:rPr>
                        <a:t>তাপমাত্রা সে,মি</a:t>
                      </a:r>
                      <a:r>
                        <a:rPr lang="bn-BD" sz="4000" baseline="0" dirty="0"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endParaRPr lang="en-US" sz="40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SutonnyOMJ" pitchFamily="2" charset="0"/>
                          <a:cs typeface="SutonnyOMJ" pitchFamily="2" charset="0"/>
                        </a:rPr>
                        <a:t>গনসংখ্যা</a:t>
                      </a:r>
                      <a:endParaRPr lang="en-US" sz="40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SutonnyOMJ" pitchFamily="2" charset="0"/>
                          <a:cs typeface="SutonnyOMJ" pitchFamily="2" charset="0"/>
                        </a:rPr>
                        <a:t>ক্রমযোজিত গনসংখ্যা </a:t>
                      </a:r>
                      <a:endParaRPr lang="en-US" sz="40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3658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SutonnyOMJ" pitchFamily="2" charset="0"/>
                          <a:cs typeface="SutonnyOMJ" pitchFamily="2" charset="0"/>
                        </a:rPr>
                        <a:t>৬</a:t>
                      </a:r>
                      <a:r>
                        <a:rPr lang="bn-BD" sz="4000" baseline="0" dirty="0"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bn-BD" sz="4000" dirty="0">
                          <a:latin typeface="SutonnyOMJ" pitchFamily="2" charset="0"/>
                          <a:cs typeface="SutonnyOMJ" pitchFamily="2" charset="0"/>
                        </a:rPr>
                        <a:t>-৭ </a:t>
                      </a:r>
                      <a:endParaRPr lang="en-US" sz="40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SutonnyOMJ" pitchFamily="2" charset="0"/>
                          <a:cs typeface="SutonnyOMJ" pitchFamily="2" charset="0"/>
                        </a:rPr>
                        <a:t> ১১</a:t>
                      </a:r>
                      <a:endParaRPr lang="en-US" sz="40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SutonnyOMJ" pitchFamily="2" charset="0"/>
                          <a:cs typeface="SutonnyOMJ" pitchFamily="2" charset="0"/>
                        </a:rPr>
                        <a:t>১১ </a:t>
                      </a:r>
                      <a:endParaRPr lang="en-US" sz="40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3658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SutonnyOMJ" pitchFamily="2" charset="0"/>
                          <a:cs typeface="SutonnyOMJ" pitchFamily="2" charset="0"/>
                        </a:rPr>
                        <a:t>৯-১০ </a:t>
                      </a:r>
                      <a:endParaRPr lang="en-US" sz="40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SutonnyOMJ" pitchFamily="2" charset="0"/>
                          <a:cs typeface="SutonnyOMJ" pitchFamily="2" charset="0"/>
                        </a:rPr>
                        <a:t>১৩</a:t>
                      </a:r>
                      <a:endParaRPr lang="en-US" sz="40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SutonnyOMJ" pitchFamily="2" charset="0"/>
                          <a:cs typeface="SutonnyOMJ" pitchFamily="2" charset="0"/>
                        </a:rPr>
                        <a:t>১১+ ১৩ =২৪</a:t>
                      </a:r>
                      <a:endParaRPr lang="en-US" sz="40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3658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SutonnyOMJ" pitchFamily="2" charset="0"/>
                          <a:cs typeface="SutonnyOMJ" pitchFamily="2" charset="0"/>
                        </a:rPr>
                        <a:t>১২-১৪</a:t>
                      </a:r>
                      <a:endParaRPr lang="en-US" sz="40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SutonnyOMJ" pitchFamily="2" charset="0"/>
                          <a:cs typeface="SutonnyOMJ" pitchFamily="2" charset="0"/>
                        </a:rPr>
                        <a:t>৭</a:t>
                      </a:r>
                      <a:endParaRPr lang="en-US" sz="40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SutonnyOMJ" pitchFamily="2" charset="0"/>
                          <a:cs typeface="SutonnyOMJ" pitchFamily="2" charset="0"/>
                        </a:rPr>
                        <a:t>২৪+৭ = ৩১</a:t>
                      </a:r>
                      <a:endParaRPr lang="en-US" sz="40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254229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A15D1D4-2C89-47F4-81BE-20130FE071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726" y="6356349"/>
            <a:ext cx="2743200" cy="365125"/>
          </a:xfrm>
        </p:spPr>
        <p:txBody>
          <a:bodyPr/>
          <a:lstStyle/>
          <a:p>
            <a:fld id="{AF491252-6A9F-4CB0-AC24-8E1AA0258ED6}" type="datetime9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6/9/2019 9:53:56 PM</a:t>
            </a:fld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007C790-D37C-4AD1-8D45-B7C541E7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amin001974@gmail.com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0A8F75D-6287-4196-AF9C-461FF6B7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BA04-8BCD-46F8-83E0-EA9A96973BF9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5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49823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itchFamily="2" charset="0"/>
                <a:cs typeface="SutonnyOMJ" pitchFamily="2" charset="0"/>
              </a:rPr>
              <a:t>সমস্যা 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90166"/>
            <a:ext cx="12192000" cy="4867834"/>
          </a:xfr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800" dirty="0">
                <a:solidFill>
                  <a:srgbClr val="00B0F0"/>
                </a:solidFill>
                <a:latin typeface="SutonnyOMJ" panose="01010600010101010101" pitchFamily="2" charset="0"/>
                <a:cs typeface="SutonnyOMJ" pitchFamily="2" charset="0"/>
              </a:rPr>
              <a:t>নিচে ৪০ শির্ক্ষাথীর গনীতে প্রাপ্ত নম্বর দেওয়া আছে ক্রমযোজিত গনসংখ্যা সারনী তৈরি কর।</a:t>
            </a:r>
          </a:p>
          <a:p>
            <a:pPr marL="0" indent="0">
              <a:buNone/>
            </a:pPr>
            <a:r>
              <a:rPr lang="bn-BD" sz="4800" dirty="0">
                <a:latin typeface="SutonnyOMJ" panose="01010600010101010101" pitchFamily="2" charset="0"/>
                <a:cs typeface="SutonnyOMJ" pitchFamily="2" charset="0"/>
              </a:rPr>
              <a:t>৭০,৪০,৩৫,৬০,৫৫,৫৮,৪৫,৬০,৬৫,৮০,৭০,৪৬,৫০,৬০,৬৫,৭০,৫৮,৬০,৪৮,৭০,৩৬,৮৫,৬০,৫০,৪৬,৬৫,৫৫,৬১,৭২,৮৫,৯০,৬৮,৬৫,৫০,৪০,৫৬,৬০,৬৫,৪৬,৭৬। </a:t>
            </a:r>
            <a:endParaRPr lang="en-US" sz="4800" dirty="0">
              <a:latin typeface="SutonnyOMJ" panose="01010600010101010101" pitchFamily="2" charset="0"/>
              <a:cs typeface="SutonnyOMJ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2870E-D09F-473B-A26E-E0C5D70FD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6578-1FA7-4F6F-AF43-1B7C1F675B95}" type="datetime9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6/9/2019 9:53:56 PM</a:t>
            </a:fld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52F8B-2DDB-4D0A-86F5-83B657ADE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0B8C3-5A1D-41AB-AC71-B64B53FDC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BA04-8BCD-46F8-83E0-EA9A96973BF9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35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04718"/>
          </a:xfr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bn-BD" sz="7200" dirty="0">
                <a:latin typeface="SutonnyOMJ" pitchFamily="2" charset="0"/>
                <a:cs typeface="SutonnyOMJ" pitchFamily="2" charset="0"/>
              </a:rPr>
              <a:t>সমাধান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907199"/>
              </p:ext>
            </p:extLst>
          </p:nvPr>
        </p:nvGraphicFramePr>
        <p:xfrm>
          <a:off x="-23751" y="1223681"/>
          <a:ext cx="12215751" cy="5175156"/>
        </p:xfrm>
        <a:graphic>
          <a:graphicData uri="http://schemas.openxmlformats.org/drawingml/2006/table">
            <a:tbl>
              <a:tblPr firstCol="1" lastCol="1" bandRow="1" bandCol="1">
                <a:tableStyleId>{BC89EF96-8CEA-46FF-86C4-4CE0E7609802}</a:tableStyleId>
              </a:tblPr>
              <a:tblGrid>
                <a:gridCol w="2055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32631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প্রাপ্ত নম্বর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 গনসংখ্যা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ক্রমযোজিত</a:t>
                      </a:r>
                      <a:r>
                        <a:rPr lang="bn-BD" sz="3200" baseline="0" dirty="0"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গনসংখ্যা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প্রাপ্ত নম্বর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গনসংখ্যা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ক্রমযোজিত</a:t>
                      </a:r>
                      <a:r>
                        <a:rPr lang="bn-BD" sz="3200" baseline="0" dirty="0"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গনসংখ্যা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908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B05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৩৫-৩৯</a:t>
                      </a:r>
                      <a:endParaRPr lang="en-US" sz="3200" dirty="0">
                        <a:solidFill>
                          <a:srgbClr val="00B05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70C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২</a:t>
                      </a:r>
                      <a:endParaRPr lang="en-US" sz="3200" dirty="0">
                        <a:solidFill>
                          <a:srgbClr val="0070C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২</a:t>
                      </a:r>
                      <a:endParaRPr lang="en-US" sz="3200" dirty="0">
                        <a:solidFill>
                          <a:srgbClr val="FF000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B05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৭০-৭৪</a:t>
                      </a:r>
                      <a:endParaRPr lang="en-US" sz="3200" dirty="0">
                        <a:solidFill>
                          <a:srgbClr val="00B05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70C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৪</a:t>
                      </a:r>
                      <a:endParaRPr lang="en-US" sz="3200" dirty="0">
                        <a:solidFill>
                          <a:srgbClr val="0070C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৪+৩১=৩৫</a:t>
                      </a:r>
                      <a:endParaRPr lang="en-US" sz="3200" dirty="0">
                        <a:solidFill>
                          <a:srgbClr val="FF000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908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B05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৪০-৪৪</a:t>
                      </a:r>
                      <a:endParaRPr lang="en-US" sz="3200" dirty="0">
                        <a:solidFill>
                          <a:srgbClr val="00B05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70C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২</a:t>
                      </a:r>
                      <a:endParaRPr lang="en-US" sz="3200" dirty="0">
                        <a:solidFill>
                          <a:srgbClr val="0070C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২+২=৪</a:t>
                      </a:r>
                      <a:endParaRPr lang="en-US" sz="3200" dirty="0">
                        <a:solidFill>
                          <a:srgbClr val="FF000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B05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৭৫-৭৯</a:t>
                      </a:r>
                      <a:endParaRPr lang="en-US" sz="3200" dirty="0">
                        <a:solidFill>
                          <a:srgbClr val="00B05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70C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১</a:t>
                      </a:r>
                      <a:endParaRPr lang="en-US" sz="3200" dirty="0">
                        <a:solidFill>
                          <a:srgbClr val="0070C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১+৩৫=৩৬</a:t>
                      </a:r>
                      <a:endParaRPr lang="en-US" sz="3200" dirty="0">
                        <a:solidFill>
                          <a:srgbClr val="FF000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908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B05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৪৫-৪৯</a:t>
                      </a:r>
                      <a:endParaRPr lang="en-US" sz="3200" dirty="0">
                        <a:solidFill>
                          <a:srgbClr val="00B05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70C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৫</a:t>
                      </a:r>
                      <a:endParaRPr lang="en-US" sz="3200" dirty="0">
                        <a:solidFill>
                          <a:srgbClr val="0070C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৫+৪=৯</a:t>
                      </a:r>
                      <a:endParaRPr lang="en-US" sz="3200" dirty="0">
                        <a:solidFill>
                          <a:srgbClr val="FF000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B05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৮০-৮৪</a:t>
                      </a:r>
                      <a:endParaRPr lang="en-US" sz="3200" dirty="0">
                        <a:solidFill>
                          <a:srgbClr val="00B05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70C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১</a:t>
                      </a:r>
                      <a:endParaRPr lang="en-US" sz="3200" dirty="0">
                        <a:solidFill>
                          <a:srgbClr val="0070C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১+৩৬=৩৭</a:t>
                      </a:r>
                      <a:endParaRPr lang="en-US" sz="3200" dirty="0">
                        <a:solidFill>
                          <a:srgbClr val="FF000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908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B05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৫০-৫৪</a:t>
                      </a:r>
                      <a:endParaRPr lang="en-US" sz="3200" dirty="0">
                        <a:solidFill>
                          <a:srgbClr val="00B05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70C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৩</a:t>
                      </a:r>
                      <a:endParaRPr lang="en-US" sz="3200" dirty="0">
                        <a:solidFill>
                          <a:srgbClr val="0070C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৩+৯=১২</a:t>
                      </a:r>
                      <a:endParaRPr lang="en-US" sz="3200" dirty="0">
                        <a:solidFill>
                          <a:srgbClr val="FF000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B05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৮৫-৮৯</a:t>
                      </a:r>
                      <a:endParaRPr lang="en-US" sz="3200" dirty="0">
                        <a:solidFill>
                          <a:srgbClr val="00B05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70C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২</a:t>
                      </a:r>
                      <a:endParaRPr lang="en-US" sz="3200" dirty="0">
                        <a:solidFill>
                          <a:srgbClr val="0070C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২+৩৭=৩৯</a:t>
                      </a:r>
                      <a:endParaRPr lang="en-US" sz="3200" dirty="0">
                        <a:solidFill>
                          <a:srgbClr val="FF000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908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B05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৫৫-৫৯</a:t>
                      </a:r>
                      <a:endParaRPr lang="en-US" sz="3200" dirty="0">
                        <a:solidFill>
                          <a:srgbClr val="00B05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70C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৫</a:t>
                      </a:r>
                      <a:endParaRPr lang="en-US" sz="3200" dirty="0">
                        <a:solidFill>
                          <a:srgbClr val="0070C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৫+১২=১৭</a:t>
                      </a:r>
                      <a:endParaRPr lang="en-US" sz="3200" dirty="0">
                        <a:solidFill>
                          <a:srgbClr val="FF000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B05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৯০-৯৪</a:t>
                      </a:r>
                      <a:endParaRPr lang="en-US" sz="3200" dirty="0">
                        <a:solidFill>
                          <a:srgbClr val="00B05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70C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১</a:t>
                      </a:r>
                      <a:endParaRPr lang="en-US" sz="3200" dirty="0">
                        <a:solidFill>
                          <a:srgbClr val="0070C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১+৩৯=৪০</a:t>
                      </a:r>
                      <a:endParaRPr lang="en-US" sz="3200" dirty="0">
                        <a:solidFill>
                          <a:srgbClr val="FF000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908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B05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৬০-৬৪</a:t>
                      </a:r>
                      <a:endParaRPr lang="en-US" sz="3200" dirty="0">
                        <a:solidFill>
                          <a:srgbClr val="00B05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70C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৮</a:t>
                      </a:r>
                      <a:endParaRPr lang="en-US" sz="3200" dirty="0">
                        <a:solidFill>
                          <a:srgbClr val="0070C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৮+১৭=২৫</a:t>
                      </a:r>
                      <a:endParaRPr lang="en-US" sz="3200" dirty="0">
                        <a:solidFill>
                          <a:srgbClr val="FF000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B05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৯৫-৯৯ </a:t>
                      </a:r>
                      <a:endParaRPr lang="en-US" sz="3200" dirty="0">
                        <a:solidFill>
                          <a:srgbClr val="00B05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70C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০</a:t>
                      </a:r>
                      <a:endParaRPr lang="en-US" sz="3200" dirty="0">
                        <a:solidFill>
                          <a:srgbClr val="0070C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০+৪০=৪০</a:t>
                      </a:r>
                      <a:r>
                        <a:rPr lang="bn-BD" sz="3200" baseline="0" dirty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endParaRPr lang="en-US" sz="3200" dirty="0">
                        <a:solidFill>
                          <a:srgbClr val="FF000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6908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B05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৬৫-৬৯ </a:t>
                      </a:r>
                      <a:endParaRPr lang="en-US" sz="3200" dirty="0">
                        <a:solidFill>
                          <a:srgbClr val="00B05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rgbClr val="0070C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৬</a:t>
                      </a:r>
                      <a:endParaRPr lang="en-US" sz="3200" dirty="0">
                        <a:solidFill>
                          <a:srgbClr val="0070C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solidFill>
                            <a:srgbClr val="FF0000"/>
                          </a:solidFill>
                          <a:latin typeface="SutonnyOMJ" pitchFamily="2" charset="0"/>
                          <a:cs typeface="SutonnyOMJ" pitchFamily="2" charset="0"/>
                        </a:rPr>
                        <a:t>৬+২৫=৩১ </a:t>
                      </a:r>
                      <a:endParaRPr lang="en-US" sz="3200" dirty="0">
                        <a:solidFill>
                          <a:srgbClr val="FF000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B05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70C0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17C47-3E79-48EB-9910-FA3CCFF9A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DE95-127C-4A79-B97B-E01846488316}" type="datetime9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6/9/2019 9:53:56 PM</a:t>
            </a:fld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85D32-3FB8-442D-9A2F-C1811B668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E9B89-5EEA-4B55-93C1-C574D45C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BA04-8BCD-46F8-83E0-EA9A96973BF9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281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SutonnyOMJ" pitchFamily="2" charset="0"/>
                <a:cs typeface="SutonnyOMJ" pitchFamily="2" charset="0"/>
              </a:rPr>
              <a:t>তোমরা সবাই খুব সুন্দর করেছ। সবাইকে ধন্যবাদ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  <a:p>
            <a:pPr marL="0" indent="0" algn="ctr">
              <a:buNone/>
            </a:pP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63F42-5BA6-403C-A98D-3B6631E4E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190" y="2386012"/>
            <a:ext cx="6222669" cy="3432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322A19-E072-4E3A-A3BE-96D3ABB41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C03D-34AB-4835-8DCB-296C629FE0F6}" type="datetime9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6/9/2019 9:53:56 PM</a:t>
            </a:fld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4736F-D643-45F9-9CE1-A53150B46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DD07D-B022-4E57-86E5-F7B9B1FB8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BA04-8BCD-46F8-83E0-EA9A96973BF9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1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907"/>
            <a:ext cx="12192000" cy="1775011"/>
          </a:xfr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              </a:t>
            </a:r>
            <a:r>
              <a:rPr lang="bn-BD" sz="8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দলীয়</a:t>
            </a:r>
            <a:r>
              <a:rPr lang="bn-BD" sz="8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8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কাজ</a:t>
            </a:r>
            <a:r>
              <a:rPr lang="bn-BD" sz="8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>
                <a:latin typeface="SutonnyOMJ" pitchFamily="2" charset="0"/>
                <a:cs typeface="SutonnyOMJ" pitchFamily="2" charset="0"/>
              </a:rPr>
              <a:t>     </a:t>
            </a:r>
            <a:r>
              <a:rPr lang="as-IN" sz="3200" dirty="0">
                <a:latin typeface="SutonnyOMJ" pitchFamily="2" charset="0"/>
                <a:cs typeface="SutonnyOMJ" pitchFamily="2" charset="0"/>
              </a:rPr>
              <a:t>স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ম</a:t>
            </a:r>
            <a:r>
              <a:rPr lang="as-IN" sz="3200" dirty="0">
                <a:latin typeface="SutonnyOMJ" pitchFamily="2" charset="0"/>
                <a:cs typeface="SutonnyOMJ" pitchFamily="2" charset="0"/>
              </a:rPr>
              <a:t>য়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ঃ </a:t>
            </a:r>
            <a:r>
              <a:rPr lang="as-IN" sz="3200" dirty="0">
                <a:latin typeface="SutonnyOMJ" pitchFamily="2" charset="0"/>
                <a:cs typeface="SutonnyOMJ" pitchFamily="2" charset="0"/>
              </a:rPr>
              <a:t>১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০ </a:t>
            </a:r>
            <a:r>
              <a:rPr lang="as-IN" sz="3200" dirty="0">
                <a:latin typeface="SutonnyOMJ" pitchFamily="2" charset="0"/>
                <a:cs typeface="SutonnyOMJ" pitchFamily="2" charset="0"/>
              </a:rPr>
              <a:t>ম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ি</a:t>
            </a:r>
            <a:r>
              <a:rPr lang="as-IN" sz="3200" dirty="0">
                <a:latin typeface="SutonnyOMJ" pitchFamily="2" charset="0"/>
                <a:cs typeface="SutonnyOMJ" pitchFamily="2" charset="0"/>
              </a:rPr>
              <a:t>ন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ি</a:t>
            </a:r>
            <a:r>
              <a:rPr lang="as-IN" sz="3200" dirty="0">
                <a:latin typeface="SutonnyOMJ" pitchFamily="2" charset="0"/>
                <a:cs typeface="SutonnyOMJ" pitchFamily="2" charset="0"/>
              </a:rPr>
              <a:t>ট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766601"/>
            <a:ext cx="12192000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SutonnyOMJ" pitchFamily="2" charset="0"/>
                <a:cs typeface="SutonnyOMJ" pitchFamily="2" charset="0"/>
              </a:rPr>
              <a:t>১০ জন ছাত্রের বয়স নিয়ে লেখচিত্র অংকন করে দেখাও </a:t>
            </a:r>
            <a:r>
              <a:rPr lang="bn-BD" sz="4000" dirty="0">
                <a:latin typeface="SutonnyOMJ" pitchFamily="2" charset="0"/>
                <a:cs typeface="SutonnyOMJ" pitchFamily="2" charset="0"/>
              </a:rPr>
              <a:t>।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4B553C-7EBE-42E4-9ACA-DF9E8AEFA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E18A-ACBC-414B-AD3F-D36FC2F42418}" type="datetime9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6/9/2019 9:53:56 PM</a:t>
            </a:fld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BA078-45C3-4588-80EF-625FB6A30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0B8D7-6CBC-4857-9F7C-C19DC36E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BA04-8BCD-46F8-83E0-EA9A96973BF9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63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17829" cy="2286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1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বাড়ীর কাজ</a:t>
            </a:r>
            <a:endParaRPr lang="en-US" sz="1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9788"/>
            <a:ext cx="12192000" cy="4518212"/>
          </a:xfr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>
                <a:latin typeface="SutonnyOMJ" pitchFamily="2" charset="0"/>
                <a:cs typeface="SutonnyOMJ" pitchFamily="2" charset="0"/>
              </a:rPr>
              <a:t>দ</a:t>
            </a:r>
            <a:r>
              <a:rPr lang="as-IN" sz="8800" dirty="0">
                <a:latin typeface="SutonnyOMJ" pitchFamily="2" charset="0"/>
                <a:cs typeface="SutonnyOMJ" pitchFamily="2" charset="0"/>
              </a:rPr>
              <a:t>া</a:t>
            </a:r>
            <a:r>
              <a:rPr lang="en-US" sz="8800" dirty="0">
                <a:latin typeface="SutonnyOMJ" pitchFamily="2" charset="0"/>
                <a:cs typeface="SutonnyOMJ" pitchFamily="2" charset="0"/>
              </a:rPr>
              <a:t>খ</a:t>
            </a:r>
            <a:r>
              <a:rPr lang="as-IN" sz="8800" dirty="0">
                <a:latin typeface="SutonnyOMJ" pitchFamily="2" charset="0"/>
                <a:cs typeface="SutonnyOMJ" pitchFamily="2" charset="0"/>
              </a:rPr>
              <a:t>ি</a:t>
            </a:r>
            <a:r>
              <a:rPr lang="en-US" sz="8800" dirty="0">
                <a:latin typeface="SutonnyOMJ" pitchFamily="2" charset="0"/>
                <a:cs typeface="SutonnyOMJ" pitchFamily="2" charset="0"/>
              </a:rPr>
              <a:t>ল </a:t>
            </a:r>
            <a:r>
              <a:rPr lang="as-IN" sz="8800" dirty="0">
                <a:latin typeface="SutonnyOMJ" pitchFamily="2" charset="0"/>
                <a:cs typeface="SutonnyOMJ" pitchFamily="2" charset="0"/>
              </a:rPr>
              <a:t>দ</a:t>
            </a:r>
            <a:r>
              <a:rPr lang="en-US" sz="8800" dirty="0">
                <a:latin typeface="SutonnyOMJ" pitchFamily="2" charset="0"/>
                <a:cs typeface="SutonnyOMJ" pitchFamily="2" charset="0"/>
              </a:rPr>
              <a:t>শ</a:t>
            </a:r>
            <a:r>
              <a:rPr lang="as-IN" sz="8800" dirty="0">
                <a:latin typeface="SutonnyOMJ" pitchFamily="2" charset="0"/>
                <a:cs typeface="SutonnyOMJ" pitchFamily="2" charset="0"/>
              </a:rPr>
              <a:t>ম</a:t>
            </a:r>
            <a:r>
              <a:rPr lang="en-US" sz="8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8800" dirty="0">
                <a:latin typeface="SutonnyOMJ" pitchFamily="2" charset="0"/>
                <a:cs typeface="SutonnyOMJ" pitchFamily="2" charset="0"/>
              </a:rPr>
              <a:t>শ</a:t>
            </a:r>
            <a:r>
              <a:rPr lang="en-US" sz="8800" dirty="0">
                <a:latin typeface="SutonnyOMJ" pitchFamily="2" charset="0"/>
                <a:cs typeface="SutonnyOMJ" pitchFamily="2" charset="0"/>
              </a:rPr>
              <a:t>্</a:t>
            </a:r>
            <a:r>
              <a:rPr lang="as-IN" sz="8800" dirty="0">
                <a:latin typeface="SutonnyOMJ" pitchFamily="2" charset="0"/>
                <a:cs typeface="SutonnyOMJ" pitchFamily="2" charset="0"/>
              </a:rPr>
              <a:t>র</a:t>
            </a:r>
            <a:r>
              <a:rPr lang="en-US" sz="8800" dirty="0">
                <a:latin typeface="SutonnyOMJ" pitchFamily="2" charset="0"/>
                <a:cs typeface="SutonnyOMJ" pitchFamily="2" charset="0"/>
              </a:rPr>
              <a:t>ে</a:t>
            </a:r>
            <a:r>
              <a:rPr lang="as-IN" sz="8800" dirty="0">
                <a:latin typeface="SutonnyOMJ" pitchFamily="2" charset="0"/>
                <a:cs typeface="SutonnyOMJ" pitchFamily="2" charset="0"/>
              </a:rPr>
              <a:t>ণ</a:t>
            </a:r>
            <a:r>
              <a:rPr lang="en-US" sz="8800" dirty="0">
                <a:latin typeface="SutonnyOMJ" pitchFamily="2" charset="0"/>
                <a:cs typeface="SutonnyOMJ" pitchFamily="2" charset="0"/>
              </a:rPr>
              <a:t>ি</a:t>
            </a:r>
            <a:r>
              <a:rPr lang="as-IN" sz="8800" dirty="0">
                <a:latin typeface="SutonnyOMJ" pitchFamily="2" charset="0"/>
                <a:cs typeface="SutonnyOMJ" pitchFamily="2" charset="0"/>
              </a:rPr>
              <a:t>র</a:t>
            </a:r>
            <a:r>
              <a:rPr lang="en-US" sz="8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8800" dirty="0">
                <a:latin typeface="SutonnyOMJ" pitchFamily="2" charset="0"/>
                <a:cs typeface="SutonnyOMJ" pitchFamily="2" charset="0"/>
              </a:rPr>
              <a:t>২০ জন ছাত্রের </a:t>
            </a:r>
            <a:r>
              <a:rPr lang="en-US" sz="8800" dirty="0">
                <a:latin typeface="SutonnyOMJ" pitchFamily="2" charset="0"/>
                <a:cs typeface="SutonnyOMJ" pitchFamily="2" charset="0"/>
              </a:rPr>
              <a:t>গ</a:t>
            </a:r>
            <a:r>
              <a:rPr lang="as-IN" sz="8800" dirty="0">
                <a:latin typeface="SutonnyOMJ" pitchFamily="2" charset="0"/>
                <a:cs typeface="SutonnyOMJ" pitchFamily="2" charset="0"/>
              </a:rPr>
              <a:t>ণ</a:t>
            </a:r>
            <a:r>
              <a:rPr lang="en-US" sz="8800" dirty="0">
                <a:latin typeface="SutonnyOMJ" pitchFamily="2" charset="0"/>
                <a:cs typeface="SutonnyOMJ" pitchFamily="2" charset="0"/>
              </a:rPr>
              <a:t>ি</a:t>
            </a:r>
            <a:r>
              <a:rPr lang="as-IN" sz="8800" dirty="0">
                <a:latin typeface="SutonnyOMJ" pitchFamily="2" charset="0"/>
                <a:cs typeface="SutonnyOMJ" pitchFamily="2" charset="0"/>
              </a:rPr>
              <a:t>ত</a:t>
            </a:r>
            <a:r>
              <a:rPr lang="en-US" sz="8800" dirty="0">
                <a:latin typeface="SutonnyOMJ" pitchFamily="2" charset="0"/>
                <a:cs typeface="SutonnyOMJ" pitchFamily="2" charset="0"/>
              </a:rPr>
              <a:t>ে</a:t>
            </a:r>
            <a:r>
              <a:rPr lang="as-IN" sz="8800" dirty="0">
                <a:latin typeface="SutonnyOMJ" pitchFamily="2" charset="0"/>
                <a:cs typeface="SutonnyOMJ" pitchFamily="2" charset="0"/>
              </a:rPr>
              <a:t>র</a:t>
            </a:r>
            <a:r>
              <a:rPr lang="en-US" sz="8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800" dirty="0" err="1">
                <a:latin typeface="SutonnyOMJ" pitchFamily="2" charset="0"/>
                <a:cs typeface="SutonnyOMJ" pitchFamily="2" charset="0"/>
              </a:rPr>
              <a:t>ফলাফল</a:t>
            </a:r>
            <a:r>
              <a:rPr lang="bn-BD" sz="8800" dirty="0">
                <a:latin typeface="SutonnyOMJ" pitchFamily="2" charset="0"/>
                <a:cs typeface="SutonnyOMJ" pitchFamily="2" charset="0"/>
              </a:rPr>
              <a:t> নিয়ে লেখচিত্র অংকন করে  আনবে</a:t>
            </a:r>
            <a:r>
              <a:rPr lang="en-US" sz="8800" dirty="0">
                <a:latin typeface="SutonnyOMJ" pitchFamily="2" charset="0"/>
                <a:cs typeface="SutonnyOMJ" pitchFamily="2" charset="0"/>
              </a:rPr>
              <a:t>।</a:t>
            </a:r>
            <a:endParaRPr lang="en-US" sz="88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DED65-939B-446A-B2ED-98DE7DD37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8B13-A948-412B-A3BA-842E49E35006}" type="datetime9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6/9/2019 9:53:56 PM</a:t>
            </a:fld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48E1E-CEA5-45A0-A12E-7696B5D48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B2545-AB0E-47D5-9905-3CAD69D2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BA04-8BCD-46F8-83E0-EA9A96973BF9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348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2138082"/>
          </a:xfr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br>
              <a:rPr lang="en-US" sz="8000" dirty="0">
                <a:latin typeface="SutonnyOMJ" pitchFamily="2" charset="0"/>
                <a:cs typeface="SutonnyOMJ" pitchFamily="2" charset="0"/>
              </a:rPr>
            </a:br>
            <a:r>
              <a:rPr lang="bn-BD" sz="13800" dirty="0">
                <a:latin typeface="SutonnyOMJ" pitchFamily="2" charset="0"/>
                <a:cs typeface="SutonnyOMJ" pitchFamily="2" charset="0"/>
              </a:rPr>
              <a:t>সবাইকে</a:t>
            </a:r>
            <a:br>
              <a:rPr lang="bn-BD" sz="13800" dirty="0"/>
            </a:b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11188"/>
            <a:ext cx="12192001" cy="4746811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               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                              </a:t>
            </a:r>
            <a:r>
              <a:rPr lang="bn-BD" sz="15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anose="01010600010101010101" pitchFamily="2" charset="0"/>
                <a:cs typeface="SutonnyOMJ" pitchFamily="2" charset="0"/>
              </a:rPr>
              <a:t>ধন্যবাদ</a:t>
            </a:r>
            <a:endParaRPr lang="en-US" sz="3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OMJ" panose="01010600010101010101" pitchFamily="2" charset="0"/>
              <a:cs typeface="SutonnyOMJ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868B8-C0BB-4D02-8731-13E668A1F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C7E-1EEF-46AA-990D-61D67355AD69}" type="datetime9">
              <a:rPr lang="en-US" sz="1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6/9/2019 9:53:56 PM</a:t>
            </a:fld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066B1-6171-4583-8423-D7AF2ED8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6C04-EF32-4743-AF55-E292666B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BA04-8BCD-46F8-83E0-EA9A96973BF9}" type="slidenum">
              <a:rPr lang="en-US" sz="1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26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425" y="497541"/>
            <a:ext cx="11215069" cy="1411941"/>
          </a:xfr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br>
              <a:rPr lang="en-US" sz="73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শিক্ষক পরিচিতি</a:t>
            </a:r>
            <a:br>
              <a:rPr lang="bn-BD" dirty="0">
                <a:solidFill>
                  <a:srgbClr val="00B050"/>
                </a:solidFill>
              </a:rPr>
            </a:br>
            <a:br>
              <a:rPr lang="bn-BD" dirty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2" y="2232213"/>
            <a:ext cx="7753527" cy="4101352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মো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ঃ</a:t>
            </a:r>
            <a:r>
              <a:rPr lang="bn-BD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আমিনুল</a:t>
            </a:r>
            <a:r>
              <a:rPr lang="bn-BD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ইসলাম</a:t>
            </a:r>
          </a:p>
          <a:p>
            <a:pPr marL="0" indent="0">
              <a:buNone/>
            </a:pPr>
            <a:r>
              <a:rPr lang="en-US" dirty="0">
                <a:latin typeface="SutonnyOMJ" pitchFamily="2" charset="0"/>
                <a:cs typeface="SutonnyOMJ" pitchFamily="2" charset="0"/>
              </a:rPr>
              <a:t>   </a:t>
            </a:r>
            <a:r>
              <a:rPr lang="as-IN" dirty="0">
                <a:latin typeface="SutonnyOMJ" pitchFamily="2" charset="0"/>
                <a:cs typeface="SutonnyOMJ" pitchFamily="2" charset="0"/>
              </a:rPr>
              <a:t>স</a:t>
            </a:r>
            <a:r>
              <a:rPr lang="en-US" dirty="0">
                <a:latin typeface="SutonnyOMJ" pitchFamily="2" charset="0"/>
                <a:cs typeface="SutonnyOMJ" pitchFamily="2" charset="0"/>
              </a:rPr>
              <a:t>ি</a:t>
            </a:r>
            <a:r>
              <a:rPr lang="as-IN" dirty="0">
                <a:latin typeface="SutonnyOMJ" pitchFamily="2" charset="0"/>
                <a:cs typeface="SutonnyOMJ" pitchFamily="2" charset="0"/>
              </a:rPr>
              <a:t>ন</a:t>
            </a:r>
            <a:r>
              <a:rPr lang="en-US" dirty="0">
                <a:latin typeface="SutonnyOMJ" pitchFamily="2" charset="0"/>
                <a:cs typeface="SutonnyOMJ" pitchFamily="2" charset="0"/>
              </a:rPr>
              <a:t>ি</a:t>
            </a:r>
            <a:r>
              <a:rPr lang="as-IN" dirty="0">
                <a:latin typeface="SutonnyOMJ" pitchFamily="2" charset="0"/>
                <a:cs typeface="SutonnyOMJ" pitchFamily="2" charset="0"/>
              </a:rPr>
              <a:t>য়</a:t>
            </a:r>
            <a:r>
              <a:rPr lang="en-US" dirty="0">
                <a:latin typeface="SutonnyOMJ" pitchFamily="2" charset="0"/>
                <a:cs typeface="SutonnyOMJ" pitchFamily="2" charset="0"/>
              </a:rPr>
              <a:t>র </a:t>
            </a:r>
            <a:r>
              <a:rPr lang="bn-BD" dirty="0">
                <a:latin typeface="SutonnyOMJ" pitchFamily="2" charset="0"/>
                <a:cs typeface="SutonnyOMJ" pitchFamily="2" charset="0"/>
              </a:rPr>
              <a:t>সহকারি শিক্ষক</a:t>
            </a:r>
            <a:r>
              <a:rPr lang="en-US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dirty="0">
                <a:latin typeface="SutonnyOMJ" pitchFamily="2" charset="0"/>
                <a:cs typeface="SutonnyOMJ" pitchFamily="2" charset="0"/>
              </a:rPr>
              <a:t>(বি,এসসি</a:t>
            </a:r>
            <a:r>
              <a:rPr lang="en-US" dirty="0">
                <a:latin typeface="SutonnyOMJ" pitchFamily="2" charset="0"/>
                <a:cs typeface="SutonnyOMJ" pitchFamily="2" charset="0"/>
              </a:rPr>
              <a:t>. </a:t>
            </a:r>
            <a:r>
              <a:rPr lang="as-IN" dirty="0">
                <a:latin typeface="SutonnyOMJ" pitchFamily="2" charset="0"/>
                <a:cs typeface="SutonnyOMJ" pitchFamily="2" charset="0"/>
              </a:rPr>
              <a:t>ব</a:t>
            </a:r>
            <a:r>
              <a:rPr lang="en-US" dirty="0">
                <a:latin typeface="SutonnyOMJ" pitchFamily="2" charset="0"/>
                <a:cs typeface="SutonnyOMJ" pitchFamily="2" charset="0"/>
              </a:rPr>
              <a:t>ি.</a:t>
            </a:r>
            <a:r>
              <a:rPr lang="as-IN" dirty="0">
                <a:latin typeface="SutonnyOMJ" pitchFamily="2" charset="0"/>
                <a:cs typeface="SutonnyOMJ" pitchFamily="2" charset="0"/>
              </a:rPr>
              <a:t>এ</a:t>
            </a:r>
            <a:r>
              <a:rPr lang="en-US" dirty="0">
                <a:latin typeface="SutonnyOMJ" pitchFamily="2" charset="0"/>
                <a:cs typeface="SutonnyOMJ" pitchFamily="2" charset="0"/>
              </a:rPr>
              <a:t>ড </a:t>
            </a:r>
            <a:r>
              <a:rPr lang="as-IN" dirty="0">
                <a:latin typeface="SutonnyOMJ" pitchFamily="2" charset="0"/>
                <a:cs typeface="SutonnyOMJ" pitchFamily="2" charset="0"/>
              </a:rPr>
              <a:t>গ</a:t>
            </a:r>
            <a:r>
              <a:rPr lang="en-US" dirty="0">
                <a:latin typeface="SutonnyOMJ" pitchFamily="2" charset="0"/>
                <a:cs typeface="SutonnyOMJ" pitchFamily="2" charset="0"/>
              </a:rPr>
              <a:t>ণ</a:t>
            </a:r>
            <a:r>
              <a:rPr lang="as-IN" dirty="0">
                <a:latin typeface="SutonnyOMJ" pitchFamily="2" charset="0"/>
                <a:cs typeface="SutonnyOMJ" pitchFamily="2" charset="0"/>
              </a:rPr>
              <a:t>ি</a:t>
            </a:r>
            <a:r>
              <a:rPr lang="en-US" dirty="0">
                <a:latin typeface="SutonnyOMJ" pitchFamily="2" charset="0"/>
                <a:cs typeface="SutonnyOMJ" pitchFamily="2" charset="0"/>
              </a:rPr>
              <a:t>ত</a:t>
            </a:r>
            <a:r>
              <a:rPr lang="bn-BD" dirty="0">
                <a:latin typeface="SutonnyOMJ" pitchFamily="2" charset="0"/>
                <a:cs typeface="SutonnyOMJ" pitchFamily="2" charset="0"/>
              </a:rPr>
              <a:t>)</a:t>
            </a:r>
          </a:p>
          <a:p>
            <a:pPr marL="0" indent="0">
              <a:buNone/>
            </a:pP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চাঁদপুর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আহমাদিয়া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ফাযিল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মাদ্রাসা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</a:p>
          <a:p>
            <a:pPr marL="0" indent="0">
              <a:buNone/>
            </a:pP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নতুনবাজার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,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চাঁদপুর</a:t>
            </a:r>
            <a:endParaRPr lang="bn-BD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pPr marL="0" indent="0">
              <a:buNone/>
            </a:pP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91409" y="2293150"/>
            <a:ext cx="3206770" cy="4040414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Rectangle 8"/>
          <p:cNvSpPr/>
          <p:nvPr/>
        </p:nvSpPr>
        <p:spPr>
          <a:xfrm>
            <a:off x="8291409" y="2293150"/>
            <a:ext cx="3206770" cy="4040415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2CC1B-E9BE-443F-9C00-638CB77A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560A4-7EBC-42D6-B6D0-73F9F1C51F14}" type="datetime9">
              <a:rPr lang="en-US" b="1" smtClean="0">
                <a:solidFill>
                  <a:schemeClr val="tx1"/>
                </a:solidFill>
              </a:rPr>
              <a:t>6/9/2019 9:53:56 PM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0C9FF-FCB9-4921-8A54-ED0FE99E4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D19D0-9899-4F8D-B448-9C9B211E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BA04-8BCD-46F8-83E0-EA9A96973BF9}" type="slidenum">
              <a:rPr lang="en-US" b="1" smtClean="0">
                <a:solidFill>
                  <a:schemeClr val="tx1"/>
                </a:solidFill>
              </a:rPr>
              <a:pPr/>
              <a:t>2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03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1999" cy="338666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BD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পাঠের বিষয়ঃ গনিত</a:t>
            </a:r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b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</a:br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৯ম শ্রেনী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57596"/>
            <a:ext cx="12191999" cy="3200403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  <a:scene3d>
              <a:camera prst="isometricOffAxis2Left"/>
              <a:lightRig rig="threePt" dir="t"/>
            </a:scene3d>
          </a:bodyPr>
          <a:lstStyle/>
          <a:p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অধ্যায় নং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:</a:t>
            </a:r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সপ্তদশ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বিশেষ পাঠঃ পরিসংখ্যান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D4112-D37E-4FC9-A784-D116777E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7537-16FE-4B3E-89A3-3E98AAA27BE1}" type="datetime9">
              <a:rPr lang="en-US" smtClean="0"/>
              <a:t>6/9/2019 9:53:56 PM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A13FD-4BD9-4BB6-810D-F957A0E2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47444-CB03-48C9-BA8B-C0B18D4A6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BA04-8BCD-46F8-83E0-EA9A96973B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98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366682"/>
          </a:xfr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bn-BD" sz="11500" dirty="0">
                <a:latin typeface="SutonnyOMJ" pitchFamily="2" charset="0"/>
                <a:cs typeface="SutonnyOMJ" pitchFamily="2" charset="0"/>
              </a:rPr>
              <a:t>শিখন ফল</a:t>
            </a:r>
            <a:endParaRPr lang="en-US" sz="115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2514600"/>
            <a:ext cx="12191998" cy="4343400"/>
          </a:xfr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914400" lvl="1" indent="-514350">
              <a:buFont typeface="Wingdings" pitchFamily="2" charset="2"/>
              <a:buChar char="v"/>
            </a:pP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গন সংখ্যা বহুভুজ ,অজিভ রেখা কি তা বলতে পারবে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;</a:t>
            </a:r>
            <a:endParaRPr lang="bn-BD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pPr marL="914400" lvl="1" indent="-514350">
              <a:buFont typeface="Wingdings" pitchFamily="2" charset="2"/>
              <a:buChar char="v"/>
            </a:pP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গন সংখ্যা বহুভুজ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,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অজিভ রেখা লেখচিত্রে ব্যাখ্যা  করতে  পারবে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;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</a:p>
          <a:p>
            <a:pPr marL="914400" lvl="1" indent="-514350">
              <a:buFont typeface="Wingdings" pitchFamily="2" charset="2"/>
              <a:buChar char="v"/>
            </a:pP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ক্রমযোজিত গনসংখ্যা , গন সংখ্যা বহুভুজ অজিভ রেখা লেখচিত্রে ব্যাখ্যা  করতে  পারবে।</a:t>
            </a:r>
          </a:p>
          <a:p>
            <a:pPr marL="914400" lvl="1" indent="-514350">
              <a:buFont typeface="Wingdings" pitchFamily="2" charset="2"/>
              <a:buChar char="v"/>
            </a:pP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marL="400050" lvl="1" indent="0">
              <a:buNone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61164B-FC57-46B1-9443-1255E1C6A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209E-70A7-41B0-A742-69C032F72546}" type="datetime9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6/9/2019 9:53:56 PM</a:t>
            </a:fld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CE3EFF-8FA5-459F-AFC2-FB4B0CE8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3937C-F954-4C08-BF87-C86579FCB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BA04-8BCD-46F8-83E0-EA9A96973BF9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0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842247"/>
          </a:xfr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bn-BD" sz="7200" dirty="0">
                <a:latin typeface="SutonnyOMJ" pitchFamily="2" charset="0"/>
                <a:cs typeface="SutonnyOMJ" pitchFamily="2" charset="0"/>
              </a:rPr>
              <a:t>নিচের চিত্রগুলি  লক্ষ্য কর </a:t>
            </a:r>
            <a:endParaRPr lang="en-US" sz="72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96035"/>
            <a:ext cx="4087906" cy="1936376"/>
          </a:xfr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135" y="1896036"/>
            <a:ext cx="3320827" cy="193637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45858"/>
            <a:ext cx="4087906" cy="3012141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064" y="3832412"/>
            <a:ext cx="3227741" cy="3025588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63" y="1842248"/>
            <a:ext cx="4754036" cy="5015752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3365A7-BD2F-4323-B644-98062042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EA80-2B59-4042-AB86-54BCEFADE836}" type="datetime9">
              <a:rPr lang="en-US" smtClean="0"/>
              <a:t>6/9/2019 9:53:56 PM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01E8E-1708-4D54-93DA-FC03BEA72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F03F2C-5A04-4B7E-81EC-6B38CBE6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BA04-8BCD-46F8-83E0-EA9A96973B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8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285999"/>
          </a:xfr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bn-BD" sz="1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পরিসংখ্যান</a:t>
            </a:r>
            <a:endParaRPr lang="en-US" sz="1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5999"/>
            <a:ext cx="12192000" cy="4572001"/>
          </a:xfrm>
          <a:blipFill>
            <a:blip r:embed="rId3"/>
            <a:tile tx="0" ty="0" sx="100000" sy="100000" flip="none" algn="tl"/>
          </a:blipFill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600" dirty="0">
                <a:latin typeface="SutonnyOMJ" pitchFamily="2" charset="0"/>
                <a:cs typeface="SutonnyOMJ" pitchFamily="2" charset="0"/>
              </a:rPr>
              <a:t>অবিছিন্ন উপাত্তের শ্রেণি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>
                <a:latin typeface="SutonnyOMJ" pitchFamily="2" charset="0"/>
                <a:cs typeface="SutonnyOMJ" pitchFamily="2" charset="0"/>
              </a:rPr>
              <a:t> ব্যবধানের বিপরীত গনসংখ্যা নির্দেশক বিন্দু সমূহকে পর্যায়ক্রমে  রেখাংশ  দ্বারা যুক্ত করে যে 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>
                <a:latin typeface="SutonnyOMJ" pitchFamily="2" charset="0"/>
                <a:cs typeface="SutonnyOMJ" pitchFamily="2" charset="0"/>
              </a:rPr>
              <a:t>লেখচিত্র পাওয়া যায় তাকে  গনসংখ্যা  বহুভুজ  বলে। </a:t>
            </a:r>
            <a:endParaRPr lang="bn-BD" sz="3200" dirty="0">
              <a:latin typeface="SutonnyOMJ" pitchFamily="2" charset="0"/>
              <a:cs typeface="SutonnyOMJ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20B39-AB18-4DFE-BB6F-4954D641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0853-B1A3-49DF-8A69-9C4F4D8B34F7}" type="datetime9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6/9/2019 9:53:56 PM</a:t>
            </a:fld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F0C86-6EB2-44EC-A088-C11B5B6C8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228B9-DBCC-454E-816F-C5BA529B8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BA04-8BCD-46F8-83E0-EA9A96973BF9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67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286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anose="01010600010101010101" pitchFamily="2" charset="0"/>
                <a:cs typeface="SutonnyOMJ" pitchFamily="2" charset="0"/>
              </a:rPr>
              <a:t>১০ম শ্রেনির ৫০ জন ছাত্রের সারনি </a:t>
            </a:r>
            <a:br>
              <a:rPr lang="bn-BD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anose="01010600010101010101" pitchFamily="2" charset="0"/>
                <a:cs typeface="SutonnyOMJ" pitchFamily="2" charset="0"/>
              </a:rPr>
            </a:br>
            <a:r>
              <a:rPr lang="bn-BD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anose="01010600010101010101" pitchFamily="2" charset="0"/>
                <a:cs typeface="SutonnyOMJ" pitchFamily="2" charset="0"/>
              </a:rPr>
              <a:t>দেওয়া হল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anose="01010600010101010101" pitchFamily="2" charset="0"/>
                <a:cs typeface="SutonnyOMJ" pitchFamily="2" charset="0"/>
              </a:rPr>
              <a:t> </a:t>
            </a:r>
            <a:r>
              <a:rPr lang="as-I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anose="01010600010101010101" pitchFamily="2" charset="0"/>
                <a:cs typeface="SutonnyOMJ" pitchFamily="2" charset="0"/>
              </a:rPr>
              <a:t>আ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anose="01010600010101010101" pitchFamily="2" charset="0"/>
                <a:cs typeface="SutonnyOMJ" pitchFamily="2" charset="0"/>
              </a:rPr>
              <a:t>য়</a:t>
            </a:r>
            <a:r>
              <a:rPr lang="as-I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anose="01010600010101010101" pitchFamily="2" charset="0"/>
                <a:cs typeface="SutonnyOMJ" pitchFamily="2" charset="0"/>
              </a:rPr>
              <a:t>ত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anose="01010600010101010101" pitchFamily="2" charset="0"/>
                <a:cs typeface="SutonnyOMJ" pitchFamily="2" charset="0"/>
              </a:rPr>
              <a:t> </a:t>
            </a:r>
            <a:r>
              <a:rPr lang="as-I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anose="01010600010101010101" pitchFamily="2" charset="0"/>
                <a:cs typeface="SutonnyOMJ" pitchFamily="2" charset="0"/>
              </a:rPr>
              <a:t>ল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anose="01010600010101010101" pitchFamily="2" charset="0"/>
                <a:cs typeface="SutonnyOMJ" pitchFamily="2" charset="0"/>
              </a:rPr>
              <a:t>ে</a:t>
            </a:r>
            <a:r>
              <a:rPr lang="as-I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anose="01010600010101010101" pitchFamily="2" charset="0"/>
                <a:cs typeface="SutonnyOMJ" pitchFamily="2" charset="0"/>
              </a:rPr>
              <a:t>খ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anose="01010600010101010101" pitchFamily="2" charset="0"/>
                <a:cs typeface="SutonnyOMJ" pitchFamily="2" charset="0"/>
              </a:rPr>
              <a:t> </a:t>
            </a:r>
            <a:r>
              <a:rPr lang="as-I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anose="01010600010101010101" pitchFamily="2" charset="0"/>
                <a:cs typeface="SutonnyOMJ" pitchFamily="2" charset="0"/>
              </a:rPr>
              <a:t>অ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anose="01010600010101010101" pitchFamily="2" charset="0"/>
                <a:cs typeface="SutonnyOMJ" pitchFamily="2" charset="0"/>
              </a:rPr>
              <a:t>ং</a:t>
            </a:r>
            <a:r>
              <a:rPr lang="as-I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anose="01010600010101010101" pitchFamily="2" charset="0"/>
                <a:cs typeface="SutonnyOMJ" pitchFamily="2" charset="0"/>
              </a:rPr>
              <a:t>ক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anose="01010600010101010101" pitchFamily="2" charset="0"/>
                <a:cs typeface="SutonnyOMJ" pitchFamily="2" charset="0"/>
              </a:rPr>
              <a:t>ন </a:t>
            </a:r>
            <a:r>
              <a:rPr lang="as-I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anose="01010600010101010101" pitchFamily="2" charset="0"/>
                <a:cs typeface="SutonnyOMJ" pitchFamily="2" charset="0"/>
              </a:rPr>
              <a:t>ক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anose="01010600010101010101" pitchFamily="2" charset="0"/>
                <a:cs typeface="SutonnyOMJ" pitchFamily="2" charset="0"/>
              </a:rPr>
              <a:t>র।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997949"/>
              </p:ext>
            </p:extLst>
          </p:nvPr>
        </p:nvGraphicFramePr>
        <p:xfrm>
          <a:off x="0" y="2293777"/>
          <a:ext cx="12192000" cy="45642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67182"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SutonnyOMJ" pitchFamily="2" charset="0"/>
                          <a:cs typeface="SutonnyOMJ" pitchFamily="2" charset="0"/>
                        </a:rPr>
                        <a:t>প্রাপ্ত সংখ্যা</a:t>
                      </a:r>
                      <a:endParaRPr lang="en-US" sz="3600" dirty="0">
                        <a:solidFill>
                          <a:schemeClr val="bg1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SutonnyOMJ" pitchFamily="2" charset="0"/>
                          <a:cs typeface="SutonnyOMJ" pitchFamily="2" charset="0"/>
                        </a:rPr>
                        <a:t> ৩১-৪০</a:t>
                      </a:r>
                      <a:endParaRPr lang="en-US" sz="4000" dirty="0">
                        <a:solidFill>
                          <a:schemeClr val="bg1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SutonnyOMJ" pitchFamily="2" charset="0"/>
                          <a:cs typeface="SutonnyOMJ" pitchFamily="2" charset="0"/>
                        </a:rPr>
                        <a:t>৪১-৫০ </a:t>
                      </a:r>
                      <a:endParaRPr lang="en-US" sz="4000" dirty="0">
                        <a:solidFill>
                          <a:schemeClr val="bg1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SutonnyOMJ" pitchFamily="2" charset="0"/>
                          <a:cs typeface="SutonnyOMJ" pitchFamily="2" charset="0"/>
                        </a:rPr>
                        <a:t>৫১-৬০</a:t>
                      </a:r>
                      <a:endParaRPr lang="en-US" sz="4000" dirty="0">
                        <a:solidFill>
                          <a:schemeClr val="bg1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SutonnyOMJ" pitchFamily="2" charset="0"/>
                          <a:cs typeface="SutonnyOMJ" pitchFamily="2" charset="0"/>
                        </a:rPr>
                        <a:t>৬১-৭০</a:t>
                      </a:r>
                      <a:endParaRPr lang="en-US" sz="4000" dirty="0">
                        <a:solidFill>
                          <a:schemeClr val="bg1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SutonnyOMJ" pitchFamily="2" charset="0"/>
                          <a:cs typeface="SutonnyOMJ" pitchFamily="2" charset="0"/>
                        </a:rPr>
                        <a:t>৭১-৮০</a:t>
                      </a:r>
                      <a:endParaRPr lang="en-US" sz="4000" dirty="0">
                        <a:solidFill>
                          <a:schemeClr val="bg1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SutonnyOMJ" pitchFamily="2" charset="0"/>
                          <a:cs typeface="SutonnyOMJ" pitchFamily="2" charset="0"/>
                        </a:rPr>
                        <a:t>৮১-৯০</a:t>
                      </a:r>
                      <a:endParaRPr lang="en-US" sz="4000" dirty="0">
                        <a:solidFill>
                          <a:schemeClr val="bg1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SutonnyOMJ" pitchFamily="2" charset="0"/>
                          <a:cs typeface="SutonnyOMJ" pitchFamily="2" charset="0"/>
                        </a:rPr>
                        <a:t>৯১-১০০</a:t>
                      </a:r>
                      <a:endParaRPr lang="en-US" sz="4000" dirty="0">
                        <a:solidFill>
                          <a:schemeClr val="bg1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7041">
                <a:tc>
                  <a:txBody>
                    <a:bodyPr/>
                    <a:lstStyle/>
                    <a:p>
                      <a:r>
                        <a:rPr lang="bn-BD" sz="4800" dirty="0"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bn-BD" sz="3600" dirty="0">
                          <a:latin typeface="SutonnyOMJ" pitchFamily="2" charset="0"/>
                          <a:cs typeface="SutonnyOMJ" pitchFamily="2" charset="0"/>
                        </a:rPr>
                        <a:t>গন</a:t>
                      </a:r>
                      <a:r>
                        <a:rPr lang="en-US" sz="3600" dirty="0"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r>
                        <a:rPr lang="bn-BD" sz="3600" baseline="0" dirty="0">
                          <a:latin typeface="SutonnyOMJ" pitchFamily="2" charset="0"/>
                          <a:cs typeface="SutonnyOMJ" pitchFamily="2" charset="0"/>
                        </a:rPr>
                        <a:t>সংখ্যা</a:t>
                      </a:r>
                      <a:endParaRPr lang="en-US" sz="4800" dirty="0">
                        <a:solidFill>
                          <a:schemeClr val="bg1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>
                          <a:latin typeface="SutonnyOMJ" pitchFamily="2" charset="0"/>
                          <a:cs typeface="SutonnyOMJ" pitchFamily="2" charset="0"/>
                        </a:rPr>
                        <a:t> ৬</a:t>
                      </a:r>
                      <a:endParaRPr lang="en-US" sz="4800" dirty="0">
                        <a:solidFill>
                          <a:schemeClr val="bg1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>
                          <a:latin typeface="SutonnyOMJ" pitchFamily="2" charset="0"/>
                          <a:cs typeface="SutonnyOMJ" pitchFamily="2" charset="0"/>
                        </a:rPr>
                        <a:t>৮</a:t>
                      </a:r>
                      <a:endParaRPr lang="en-US" sz="4800" dirty="0">
                        <a:solidFill>
                          <a:schemeClr val="bg1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>
                          <a:latin typeface="SutonnyOMJ" pitchFamily="2" charset="0"/>
                          <a:cs typeface="SutonnyOMJ" pitchFamily="2" charset="0"/>
                        </a:rPr>
                        <a:t>১০</a:t>
                      </a:r>
                      <a:endParaRPr lang="en-US" sz="4800" dirty="0">
                        <a:solidFill>
                          <a:schemeClr val="bg1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>
                          <a:latin typeface="SutonnyOMJ" pitchFamily="2" charset="0"/>
                          <a:cs typeface="SutonnyOMJ" pitchFamily="2" charset="0"/>
                        </a:rPr>
                        <a:t>১২</a:t>
                      </a:r>
                      <a:endParaRPr lang="en-US" sz="4800" dirty="0">
                        <a:solidFill>
                          <a:schemeClr val="bg1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>
                          <a:latin typeface="SutonnyOMJ" pitchFamily="2" charset="0"/>
                          <a:cs typeface="SutonnyOMJ" pitchFamily="2" charset="0"/>
                        </a:rPr>
                        <a:t>৫</a:t>
                      </a:r>
                      <a:endParaRPr lang="en-US" sz="4800" dirty="0">
                        <a:solidFill>
                          <a:schemeClr val="bg1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>
                          <a:latin typeface="SutonnyOMJ" pitchFamily="2" charset="0"/>
                          <a:cs typeface="SutonnyOMJ" pitchFamily="2" charset="0"/>
                        </a:rPr>
                        <a:t>৭</a:t>
                      </a:r>
                      <a:endParaRPr lang="en-US" sz="4800" dirty="0">
                        <a:solidFill>
                          <a:schemeClr val="bg1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>
                          <a:latin typeface="SutonnyOMJ" pitchFamily="2" charset="0"/>
                          <a:cs typeface="SutonnyOMJ" pitchFamily="2" charset="0"/>
                        </a:rPr>
                        <a:t>২ </a:t>
                      </a:r>
                      <a:endParaRPr lang="en-US" sz="4800" dirty="0">
                        <a:solidFill>
                          <a:schemeClr val="bg1"/>
                        </a:solidFill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68D460-81EF-4DA1-A17B-B7250CCBA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4B91-8DA3-407D-BAA9-6D32D9CA31B5}" type="datetime9"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6/9/2019 9:53:56 PM</a:t>
            </a:fld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EE73D-F7E0-4C7D-BB38-C078B5957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8AFD8-48AA-48D4-AB8B-B9D2C69F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BA04-8BCD-46F8-83E0-EA9A96973BF9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76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420471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1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সমাধান</a:t>
            </a:r>
            <a:endParaRPr lang="en-US" sz="1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752730"/>
              </p:ext>
            </p:extLst>
          </p:nvPr>
        </p:nvGraphicFramePr>
        <p:xfrm>
          <a:off x="0" y="2451242"/>
          <a:ext cx="12192000" cy="44067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24383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শ্রেণি</a:t>
                      </a:r>
                      <a:r>
                        <a:rPr lang="bn-BD" sz="3200" baseline="0" dirty="0">
                          <a:latin typeface="SutonnyOMJ" pitchFamily="2" charset="0"/>
                          <a:cs typeface="SutonnyOMJ" pitchFamily="2" charset="0"/>
                        </a:rPr>
                        <a:t> ব্যবধান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৩১-৪০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৪১-৫০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৫১-৬০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৬১-৭০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৭১-৮০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৮১-৯০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৯১-১০০ 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4383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 শ্রেণি</a:t>
                      </a:r>
                      <a:r>
                        <a:rPr lang="bn-BD" sz="3200" baseline="0" dirty="0">
                          <a:latin typeface="SutonnyOMJ" pitchFamily="2" charset="0"/>
                          <a:cs typeface="SutonnyOMJ" pitchFamily="2" charset="0"/>
                        </a:rPr>
                        <a:t> মধ্যমান 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৩৫</a:t>
                      </a:r>
                      <a:r>
                        <a:rPr lang="en-US" sz="3200" dirty="0">
                          <a:latin typeface="SutonnyOMJ" pitchFamily="2" charset="0"/>
                          <a:cs typeface="SutonnyOMJ" pitchFamily="2" charset="0"/>
                        </a:rPr>
                        <a:t>.</a:t>
                      </a:r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৫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৪৫</a:t>
                      </a:r>
                      <a:r>
                        <a:rPr lang="en-US" sz="3200" dirty="0">
                          <a:latin typeface="SutonnyOMJ" pitchFamily="2" charset="0"/>
                          <a:cs typeface="SutonnyOMJ" pitchFamily="2" charset="0"/>
                        </a:rPr>
                        <a:t>.</a:t>
                      </a:r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৫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৫৫</a:t>
                      </a:r>
                      <a:r>
                        <a:rPr lang="en-US" sz="3200" dirty="0">
                          <a:latin typeface="SutonnyOMJ" pitchFamily="2" charset="0"/>
                          <a:cs typeface="SutonnyOMJ" pitchFamily="2" charset="0"/>
                        </a:rPr>
                        <a:t>.</a:t>
                      </a:r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৫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৬৫</a:t>
                      </a:r>
                      <a:r>
                        <a:rPr lang="en-US" sz="3200" dirty="0">
                          <a:latin typeface="SutonnyOMJ" pitchFamily="2" charset="0"/>
                          <a:cs typeface="SutonnyOMJ" pitchFamily="2" charset="0"/>
                        </a:rPr>
                        <a:t>.</a:t>
                      </a:r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৫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৭৫</a:t>
                      </a:r>
                      <a:r>
                        <a:rPr lang="en-US" sz="3200" dirty="0">
                          <a:latin typeface="SutonnyOMJ" pitchFamily="2" charset="0"/>
                          <a:cs typeface="SutonnyOMJ" pitchFamily="2" charset="0"/>
                        </a:rPr>
                        <a:t>.</a:t>
                      </a:r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৫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৮৫</a:t>
                      </a:r>
                      <a:r>
                        <a:rPr lang="en-US" sz="3200" dirty="0">
                          <a:latin typeface="SutonnyOMJ" pitchFamily="2" charset="0"/>
                          <a:cs typeface="SutonnyOMJ" pitchFamily="2" charset="0"/>
                        </a:rPr>
                        <a:t>.</a:t>
                      </a:r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৫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৯৫</a:t>
                      </a:r>
                      <a:r>
                        <a:rPr lang="en-US" sz="3200" dirty="0">
                          <a:latin typeface="SutonnyOMJ" pitchFamily="2" charset="0"/>
                          <a:cs typeface="SutonnyOMJ" pitchFamily="2" charset="0"/>
                        </a:rPr>
                        <a:t>.</a:t>
                      </a:r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৫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991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গন</a:t>
                      </a:r>
                      <a:r>
                        <a:rPr lang="bn-BD" sz="3200" baseline="0" dirty="0">
                          <a:latin typeface="SutonnyOMJ" pitchFamily="2" charset="0"/>
                          <a:cs typeface="SutonnyOMJ" pitchFamily="2" charset="0"/>
                        </a:rPr>
                        <a:t>সংখ্যা 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৬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৮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১০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১২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৫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৭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SutonnyOMJ" pitchFamily="2" charset="0"/>
                          <a:cs typeface="SutonnyOMJ" pitchFamily="2" charset="0"/>
                        </a:rPr>
                        <a:t>২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F580C3-722E-470D-960F-E28440A2C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9F10-42DD-4841-96C1-682B04C88334}" type="datetime9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6/9/2019 9:53:56 PM</a:t>
            </a:fld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59411-4BEA-47F1-A0DC-104C1DD4B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0822D-F421-4456-8460-447A2B88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BA04-8BCD-46F8-83E0-EA9A96973BF9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6568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12192000" cy="1787236"/>
          </a:xfr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br>
              <a:rPr lang="bn-BD" dirty="0"/>
            </a:b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y </a:t>
            </a:r>
            <a:r>
              <a:rPr lang="bn-BD" sz="3600" dirty="0">
                <a:latin typeface="SutonnyOMJ" pitchFamily="2" charset="0"/>
                <a:cs typeface="SutonnyOMJ" pitchFamily="2" charset="0"/>
              </a:rPr>
              <a:t>অক্ষ নির্দেশক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7236"/>
            <a:ext cx="12192000" cy="5070764"/>
          </a:xfr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bn-BD" sz="2800" dirty="0">
                <a:latin typeface="SutonnyOMJ" pitchFamily="2" charset="0"/>
                <a:cs typeface="SutonnyOMJ" pitchFamily="2" charset="0"/>
              </a:rPr>
              <a:t> অক্ষ বরাবর ছক কাগজের প্রতি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2800" dirty="0">
                <a:latin typeface="SutonnyOMJ" pitchFamily="2" charset="0"/>
                <a:cs typeface="SutonnyOMJ" pitchFamily="2" charset="0"/>
              </a:rPr>
              <a:t>ঘ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র </a:t>
            </a:r>
            <a:r>
              <a:rPr lang="bn-BD" sz="2800" dirty="0">
                <a:latin typeface="SutonnyOMJ" pitchFamily="2" charset="0"/>
                <a:cs typeface="SutonnyOMJ" pitchFamily="2" charset="0"/>
              </a:rPr>
              <a:t>কে একক ধরে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2800" dirty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2800" dirty="0">
                <a:latin typeface="SutonnyOMJ" pitchFamily="2" charset="0"/>
                <a:cs typeface="SutonnyOMJ" pitchFamily="2" charset="0"/>
              </a:rPr>
              <a:t>অক্ষ</a:t>
            </a:r>
            <a:r>
              <a:rPr lang="bn-BD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2800" dirty="0">
                <a:latin typeface="SutonnyOMJ" pitchFamily="2" charset="0"/>
                <a:cs typeface="SutonnyOMJ" pitchFamily="2" charset="0"/>
              </a:rPr>
              <a:t>বরাবর স্থাপন করে  প্রদত্ত আয়ত লেখ অংকন করা হল ।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Up-Down Arrow 5"/>
          <p:cNvSpPr/>
          <p:nvPr/>
        </p:nvSpPr>
        <p:spPr>
          <a:xfrm>
            <a:off x="2531661" y="688991"/>
            <a:ext cx="209321" cy="114575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641102" y="478424"/>
            <a:ext cx="3216926" cy="661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  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অক্ষ নির্দেশক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04" y="2588821"/>
            <a:ext cx="9306295" cy="379075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CBEB2-7931-4524-B211-604B0F69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9731-4934-4579-B6A5-91ED8C2E03B1}" type="datetime9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6/9/2019 9:53:56 PM</a:t>
            </a:fld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2A6C7C-D467-463E-AB07-A09FE11C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amin001974@gmail.com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F9870D-A6E1-4922-A433-32DB76CF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BA04-8BCD-46F8-83E0-EA9A96973BF9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3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538</Words>
  <Application>Microsoft Office PowerPoint</Application>
  <PresentationFormat>Widescreen</PresentationFormat>
  <Paragraphs>190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Nikosh</vt:lpstr>
      <vt:lpstr>NikoshBAN</vt:lpstr>
      <vt:lpstr>SutonnyOMJ</vt:lpstr>
      <vt:lpstr>Times New Roman</vt:lpstr>
      <vt:lpstr>Wingdings</vt:lpstr>
      <vt:lpstr>Office Theme</vt:lpstr>
      <vt:lpstr>Equation</vt:lpstr>
      <vt:lpstr>সবাইকে ফুলের শুভেচ্ছা </vt:lpstr>
      <vt:lpstr> শিক্ষক পরিচিতি  </vt:lpstr>
      <vt:lpstr>পাঠের বিষয়ঃ গনিত  ৯ম শ্রেনী </vt:lpstr>
      <vt:lpstr>শিখন ফল</vt:lpstr>
      <vt:lpstr>নিচের চিত্রগুলি  লক্ষ্য কর </vt:lpstr>
      <vt:lpstr>পরিসংখ্যান</vt:lpstr>
      <vt:lpstr>১০ম শ্রেনির ৫০ জন ছাত্রের সারনি  দেওয়া হল আয়ত লেখ অংকন কর।</vt:lpstr>
      <vt:lpstr>সমাধান</vt:lpstr>
      <vt:lpstr> y অক্ষ নির্দেশক</vt:lpstr>
      <vt:lpstr>            একক কাজ      সময়: ৫ মিনিট</vt:lpstr>
      <vt:lpstr>১ম শ্রেনির গনসংখ্যার সাথে ২য় শ্রেনির গনসংখ্যার পর্যায় ক্রমিক যোগফল কে ক্রমযোজিত গনসংখ্যা  বলে।</vt:lpstr>
      <vt:lpstr>সমস্যা </vt:lpstr>
      <vt:lpstr>সমাধান </vt:lpstr>
      <vt:lpstr>PowerPoint Presentation</vt:lpstr>
      <vt:lpstr>                দলীয় কাজ      সময়ঃ ১০ মিনিট</vt:lpstr>
      <vt:lpstr>বাড়ীর কাজ</vt:lpstr>
      <vt:lpstr> সবাইকে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amin torab</cp:lastModifiedBy>
  <cp:revision>148</cp:revision>
  <dcterms:created xsi:type="dcterms:W3CDTF">2013-10-20T10:39:14Z</dcterms:created>
  <dcterms:modified xsi:type="dcterms:W3CDTF">2019-06-09T16:22:18Z</dcterms:modified>
</cp:coreProperties>
</file>