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75" r:id="rId12"/>
    <p:sldId id="266" r:id="rId13"/>
    <p:sldId id="267" r:id="rId14"/>
    <p:sldId id="269" r:id="rId15"/>
    <p:sldId id="270" r:id="rId16"/>
    <p:sldId id="268" r:id="rId17"/>
    <p:sldId id="271" r:id="rId18"/>
    <p:sldId id="272" r:id="rId19"/>
    <p:sldId id="273" r:id="rId20"/>
    <p:sldId id="276" r:id="rId21"/>
  </p:sldIdLst>
  <p:sldSz cx="12192000" cy="6858000"/>
  <p:notesSz cx="6858000" cy="9144000"/>
  <p:defaultTextStyle>
    <a:defPPr>
      <a:defRPr lang="bn-B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F3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FC4E9-0105-456A-83D2-E7049149EE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CBC558-084F-4AC4-A367-DE8429F8FF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7669E-8FB7-450F-9110-372D3B888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8140-1C9E-447D-B431-68AED8E0D580}" type="datetimeFigureOut">
              <a:rPr lang="bn-BD" smtClean="0"/>
              <a:t>08-09-1440</a:t>
            </a:fld>
            <a:endParaRPr lang="b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2F72F-2E04-4DC1-A509-A899F714D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357A8-47D7-4167-86D6-BEA5478A3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7A1E-0DDA-452E-B5FD-AC84729CC376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3108243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CC9CC-3EA9-4892-981B-8D4698F78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FC66BC-D601-4E75-89A1-E8117FAD3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A9FD5-0599-4E59-A579-F3430070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8140-1C9E-447D-B431-68AED8E0D580}" type="datetimeFigureOut">
              <a:rPr lang="bn-BD" smtClean="0"/>
              <a:t>08-09-1440</a:t>
            </a:fld>
            <a:endParaRPr lang="b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7D08E-9901-4D41-884D-668573A37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28BD0-35FE-4A6E-AD0E-1978AC25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7A1E-0DDA-452E-B5FD-AC84729CC376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3056507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08A3B9-9106-4837-BF26-B6806B5F2D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BAA064-67BE-4471-B603-BE0BE56C7E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6C191-5495-403E-9B32-CCC73FC43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8140-1C9E-447D-B431-68AED8E0D580}" type="datetimeFigureOut">
              <a:rPr lang="bn-BD" smtClean="0"/>
              <a:t>08-09-1440</a:t>
            </a:fld>
            <a:endParaRPr lang="b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92F9E-2870-4268-BB85-434551D7D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6C365-C944-4280-BBC6-2922CDA76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7A1E-0DDA-452E-B5FD-AC84729CC376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01127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92CB9-0B43-49A0-B9C0-8149A8232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F03DA-EF6F-4B30-9564-CD737F112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4CE33-51B8-431C-B526-CED2731BD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8140-1C9E-447D-B431-68AED8E0D580}" type="datetimeFigureOut">
              <a:rPr lang="bn-BD" smtClean="0"/>
              <a:t>08-09-1440</a:t>
            </a:fld>
            <a:endParaRPr lang="b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F0409-DBDE-4E65-93F0-43D804F12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5EDD0-1083-4EDA-9C25-57A8A15DB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7A1E-0DDA-452E-B5FD-AC84729CC376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643061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95050-CBDB-48EB-84F2-4071701E9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CE6AA-A3E4-452E-9013-825484C46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330F9-62FC-4D75-9507-0171E65F3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8140-1C9E-447D-B431-68AED8E0D580}" type="datetimeFigureOut">
              <a:rPr lang="bn-BD" smtClean="0"/>
              <a:t>08-09-1440</a:t>
            </a:fld>
            <a:endParaRPr lang="b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E54C5-4C96-4DB6-B6AF-011BAB8D0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5D585-AAC8-4E53-A99D-8E1B5423A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7A1E-0DDA-452E-B5FD-AC84729CC376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3677701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221AA-AF22-4958-8D79-D3705782E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6FE3C-FB56-4172-B4D7-42F2003A83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8489A2-155D-45D4-81DA-14C63E1D0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095FB-FBFB-4BDE-A03A-C6EDFAA53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8140-1C9E-447D-B431-68AED8E0D580}" type="datetimeFigureOut">
              <a:rPr lang="bn-BD" smtClean="0"/>
              <a:t>08-09-1440</a:t>
            </a:fld>
            <a:endParaRPr lang="bn-B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B674B-970B-406D-88B3-D1B1111D4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4B673-C7A6-44F9-A551-20F4B24FC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7A1E-0DDA-452E-B5FD-AC84729CC376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64846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4557F-745B-416F-A352-FE50A251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D5213-7FF8-4E22-9253-3A95878C1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12C09-B803-496F-9110-29D160653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68F50D-5CCC-46FA-B584-88C28BCE37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4F298E-6A2A-4EC4-A38B-445E7607AE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75C8D0-BCEF-4DD5-86FE-6146076CB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8140-1C9E-447D-B431-68AED8E0D580}" type="datetimeFigureOut">
              <a:rPr lang="bn-BD" smtClean="0"/>
              <a:t>08-09-1440</a:t>
            </a:fld>
            <a:endParaRPr lang="bn-B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1F662A-6672-4D45-8371-2CA7ABA35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A449C2-842C-42A7-AA6E-10EA9BE0E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7A1E-0DDA-452E-B5FD-AC84729CC376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3582653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A6A8D-B7B6-4BD7-9560-1FB27EE23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320A17-1686-4EB2-B60A-18D918045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8140-1C9E-447D-B431-68AED8E0D580}" type="datetimeFigureOut">
              <a:rPr lang="bn-BD" smtClean="0"/>
              <a:t>08-09-1440</a:t>
            </a:fld>
            <a:endParaRPr lang="bn-B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4D9270-B40B-41D7-A917-BAB8AFDF9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942D92-D261-4898-8BCC-B24940DCB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7A1E-0DDA-452E-B5FD-AC84729CC376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82258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604C8D-E9D2-467C-82AE-EDD15347B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8140-1C9E-447D-B431-68AED8E0D580}" type="datetimeFigureOut">
              <a:rPr lang="bn-BD" smtClean="0"/>
              <a:t>08-09-1440</a:t>
            </a:fld>
            <a:endParaRPr lang="bn-B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3F2751-74D0-4F6D-ACAC-6DCFA44A5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C72EF8-6D03-4438-A4F8-854CF24CC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7A1E-0DDA-452E-B5FD-AC84729CC376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300599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D518F-DAA0-4E4E-BEE4-3BEC8B076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2BA0D-C1FE-4BB1-B016-3E165B436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36F920-D03B-4B6F-8217-5B3CB8DD4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7A82C4-EC7E-412C-A13C-50BD4EA50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8140-1C9E-447D-B431-68AED8E0D580}" type="datetimeFigureOut">
              <a:rPr lang="bn-BD" smtClean="0"/>
              <a:t>08-09-1440</a:t>
            </a:fld>
            <a:endParaRPr lang="bn-B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609D7B-9D34-49A5-BF80-F862A5459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A9E436-4AF7-46FE-A585-5AD0C5F02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7A1E-0DDA-452E-B5FD-AC84729CC376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435632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5D8A9-D005-43CA-A7F6-08B4AEB12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1BF6E2-F0B5-4848-8105-E98C907903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n-B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09610F-8FED-4A99-9744-AD37C9B50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60A27-AF7D-4007-B6B0-07F477464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8140-1C9E-447D-B431-68AED8E0D580}" type="datetimeFigureOut">
              <a:rPr lang="bn-BD" smtClean="0"/>
              <a:t>08-09-1440</a:t>
            </a:fld>
            <a:endParaRPr lang="bn-B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A16C23-9336-484E-BA0F-7CC337DCF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4DA1DE-808C-4534-8D5F-9CAFDD2E5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7A1E-0DDA-452E-B5FD-AC84729CC376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915044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8C4110-8F2F-4D42-894A-594D6CA75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02342-A6A0-4909-BFF2-BF81A186C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4A82A-8BB0-4E11-A72E-6BEF611635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18140-1C9E-447D-B431-68AED8E0D580}" type="datetimeFigureOut">
              <a:rPr lang="bn-BD" smtClean="0"/>
              <a:t>08-09-1440</a:t>
            </a:fld>
            <a:endParaRPr lang="b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52436-957B-4CC0-8A95-EF87A97AC2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EE1EA-FD1C-4072-9D11-81A2362C6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7A1E-0DDA-452E-B5FD-AC84729CC376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30413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n-B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BA1B039-FE54-406A-BAE7-91E0293E9C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03EC7C-1FB7-43F9-96AF-4759C681C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06" y="873176"/>
            <a:ext cx="10465157" cy="511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1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BA1B039-FE54-406A-BAE7-91E0293E9C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F3C2F8-3289-40AA-8B6B-6F0747A6F8A5}"/>
              </a:ext>
            </a:extLst>
          </p:cNvPr>
          <p:cNvSpPr txBox="1"/>
          <p:nvPr/>
        </p:nvSpPr>
        <p:spPr>
          <a:xfrm>
            <a:off x="3114608" y="1813170"/>
            <a:ext cx="40790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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Webdings"/>
              </a:rPr>
              <a:t>কার্বন দন্ডটির মাথায় ধাতব টুপিটি পরিয়ে দিই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ebdings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9B26E4-D4C9-4D23-9120-D48AC8DCD220}"/>
              </a:ext>
            </a:extLst>
          </p:cNvPr>
          <p:cNvSpPr txBox="1"/>
          <p:nvPr/>
        </p:nvSpPr>
        <p:spPr>
          <a:xfrm>
            <a:off x="3114608" y="2890390"/>
            <a:ext cx="40790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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Webdings"/>
              </a:rPr>
              <a:t>দন্ডটির চারপাশ দিয়ে পিচের আস্তরন দিয়ে ঢেকে দিই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AB005F-FFC4-4D09-AB2C-A0711FE4B140}"/>
              </a:ext>
            </a:extLst>
          </p:cNvPr>
          <p:cNvSpPr txBox="1"/>
          <p:nvPr/>
        </p:nvSpPr>
        <p:spPr>
          <a:xfrm>
            <a:off x="3114608" y="3967610"/>
            <a:ext cx="44076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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Webdings"/>
              </a:rPr>
              <a:t>দস্তার চোঙটিকে একটি শক্ত কাগজ দিয়ে ঘিরে দিই।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2CAE70-3CED-4C12-B4F0-848A54AFE2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381" y="1349114"/>
            <a:ext cx="2204970" cy="396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1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BA1B039-FE54-406A-BAE7-91E0293E9C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C493D1-89F1-4D3C-9C5A-D52130B12C86}"/>
              </a:ext>
            </a:extLst>
          </p:cNvPr>
          <p:cNvSpPr txBox="1"/>
          <p:nvPr/>
        </p:nvSpPr>
        <p:spPr>
          <a:xfrm>
            <a:off x="1749888" y="4585516"/>
            <a:ext cx="901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ড্রাইসেল কিভাবে তৈরি করা যায় তা লিখতে পারবে।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E204B3-0364-4AD7-9B15-B3B7E539319E}"/>
              </a:ext>
            </a:extLst>
          </p:cNvPr>
          <p:cNvSpPr txBox="1"/>
          <p:nvPr/>
        </p:nvSpPr>
        <p:spPr>
          <a:xfrm>
            <a:off x="5342012" y="1360557"/>
            <a:ext cx="2503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bn-BD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29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BA1B039-FE54-406A-BAE7-91E0293E9C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497E02-7AA4-43A5-A00C-AA72522021A9}"/>
              </a:ext>
            </a:extLst>
          </p:cNvPr>
          <p:cNvSpPr/>
          <p:nvPr/>
        </p:nvSpPr>
        <p:spPr>
          <a:xfrm>
            <a:off x="2621442" y="1068431"/>
            <a:ext cx="77152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u="sng" dirty="0">
                <a:latin typeface="NikoshBAN" pitchFamily="2" charset="0"/>
                <a:cs typeface="NikoshBAN" pitchFamily="2" charset="0"/>
              </a:rPr>
              <a:t>শুষ্ক কোষ দিয়ে তড়িৎ বর্তনী তৈরী করে শক্তির রূপান্তর দেখা।</a:t>
            </a:r>
            <a:endParaRPr lang="en-US" sz="3200" u="sng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2BA73E5-ECE1-433B-A2C0-E655B2CF3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4648" y="2586993"/>
            <a:ext cx="2262234" cy="246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1D6AA63E-14C1-41EF-B558-E9B528E5C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00923" y="2365823"/>
            <a:ext cx="1780621" cy="2688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16F254-8989-4565-AE44-D370A7710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27389" y="2579284"/>
            <a:ext cx="1817370" cy="246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506E9B-7FE0-4342-964E-3C6147E4D2C8}"/>
              </a:ext>
            </a:extLst>
          </p:cNvPr>
          <p:cNvSpPr txBox="1"/>
          <p:nvPr/>
        </p:nvSpPr>
        <p:spPr>
          <a:xfrm flipH="1">
            <a:off x="3179208" y="5190563"/>
            <a:ext cx="860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31EDE8-84BF-4F79-ABD2-2DDEABBE512D}"/>
              </a:ext>
            </a:extLst>
          </p:cNvPr>
          <p:cNvSpPr txBox="1"/>
          <p:nvPr/>
        </p:nvSpPr>
        <p:spPr>
          <a:xfrm>
            <a:off x="9603790" y="5079217"/>
            <a:ext cx="1098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বাল্ব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C423E2-673F-480B-9517-B3A7D5EBAE60}"/>
              </a:ext>
            </a:extLst>
          </p:cNvPr>
          <p:cNvSpPr txBox="1"/>
          <p:nvPr/>
        </p:nvSpPr>
        <p:spPr>
          <a:xfrm>
            <a:off x="6479067" y="5142385"/>
            <a:ext cx="1134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ব্যাটারি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218937-540D-4340-A03E-1B9485E74B64}"/>
              </a:ext>
            </a:extLst>
          </p:cNvPr>
          <p:cNvSpPr/>
          <p:nvPr/>
        </p:nvSpPr>
        <p:spPr>
          <a:xfrm>
            <a:off x="4706533" y="1717539"/>
            <a:ext cx="3131227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প্রয়োজনীয় উপকরণঃ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582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BA1B039-FE54-406A-BAE7-91E0293E9C20}"/>
              </a:ext>
            </a:extLst>
          </p:cNvPr>
          <p:cNvSpPr/>
          <p:nvPr/>
        </p:nvSpPr>
        <p:spPr>
          <a:xfrm>
            <a:off x="0" y="-35482"/>
            <a:ext cx="12192000" cy="6858000"/>
          </a:xfrm>
          <a:prstGeom prst="fram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94F7B6-A1C4-47B1-BCF5-A322F25B2A2D}"/>
              </a:ext>
            </a:extLst>
          </p:cNvPr>
          <p:cNvSpPr/>
          <p:nvPr/>
        </p:nvSpPr>
        <p:spPr>
          <a:xfrm>
            <a:off x="3279627" y="1044238"/>
            <a:ext cx="48590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u="sng" dirty="0">
                <a:latin typeface="NikoshBAN" pitchFamily="2" charset="0"/>
                <a:cs typeface="NikoshBAN" pitchFamily="2" charset="0"/>
                <a:sym typeface="Webdings"/>
              </a:rPr>
              <a:t>শুষ্ক কোষ যেভাবে কাজ করে। </a:t>
            </a:r>
            <a:endParaRPr lang="en-US" sz="4000" u="sng" dirty="0"/>
          </a:p>
        </p:txBody>
      </p:sp>
      <p:pic>
        <p:nvPicPr>
          <p:cNvPr id="5" name="Picture 4" descr="Lighting.png">
            <a:extLst>
              <a:ext uri="{FF2B5EF4-FFF2-40B4-BE49-F238E27FC236}">
                <a16:creationId xmlns:a16="http://schemas.microsoft.com/office/drawing/2014/main" id="{09DA69FB-9C8C-471B-96E2-A54BAE7D0CF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03709" y="1874216"/>
            <a:ext cx="883279" cy="122867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B824050-E4A3-434B-8AFA-4142A4CBE434}"/>
              </a:ext>
            </a:extLst>
          </p:cNvPr>
          <p:cNvGrpSpPr/>
          <p:nvPr/>
        </p:nvGrpSpPr>
        <p:grpSpPr>
          <a:xfrm>
            <a:off x="3452862" y="2975638"/>
            <a:ext cx="5286275" cy="2161547"/>
            <a:chOff x="3226509" y="3493281"/>
            <a:chExt cx="5286275" cy="2141664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43F7677F-71F1-40D6-AEAB-25CB989AAB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3226509" y="3560668"/>
              <a:ext cx="1701222" cy="1834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D50F6B3-C1FF-49FD-83F1-E48337003B40}"/>
                </a:ext>
              </a:extLst>
            </p:cNvPr>
            <p:cNvGrpSpPr/>
            <p:nvPr/>
          </p:nvGrpSpPr>
          <p:grpSpPr>
            <a:xfrm rot="20837712">
              <a:off x="5327438" y="3604033"/>
              <a:ext cx="334764" cy="633491"/>
              <a:chOff x="6435992" y="4170281"/>
              <a:chExt cx="334764" cy="633491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BE6345EB-A63C-4376-89EF-2A91D76A4513}"/>
                  </a:ext>
                </a:extLst>
              </p:cNvPr>
              <p:cNvCxnSpPr>
                <a:cxnSpLocks/>
              </p:cNvCxnSpPr>
              <p:nvPr/>
            </p:nvCxnSpPr>
            <p:spPr>
              <a:xfrm rot="762288" flipH="1" flipV="1">
                <a:off x="6435992" y="4170281"/>
                <a:ext cx="226280" cy="344764"/>
              </a:xfrm>
              <a:prstGeom prst="line">
                <a:avLst/>
              </a:prstGeom>
              <a:ln w="38100">
                <a:solidFill>
                  <a:srgbClr val="C68D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82EDFF6-FF22-4F89-B24D-620BA63EC062}"/>
                  </a:ext>
                </a:extLst>
              </p:cNvPr>
              <p:cNvSpPr/>
              <p:nvPr/>
            </p:nvSpPr>
            <p:spPr>
              <a:xfrm>
                <a:off x="6542156" y="4530804"/>
                <a:ext cx="228600" cy="272968"/>
              </a:xfrm>
              <a:prstGeom prst="ellipse">
                <a:avLst/>
              </a:prstGeom>
              <a:solidFill>
                <a:srgbClr val="D0A15C"/>
              </a:solidFill>
              <a:ln>
                <a:solidFill>
                  <a:srgbClr val="C68D3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D0FF55E-0290-4E78-B53F-33A68E179A62}"/>
                </a:ext>
              </a:extLst>
            </p:cNvPr>
            <p:cNvGrpSpPr/>
            <p:nvPr/>
          </p:nvGrpSpPr>
          <p:grpSpPr>
            <a:xfrm rot="6508801">
              <a:off x="6869238" y="2684794"/>
              <a:ext cx="448653" cy="2098261"/>
              <a:chOff x="6341065" y="2272682"/>
              <a:chExt cx="337017" cy="2459572"/>
            </a:xfrm>
            <a:solidFill>
              <a:schemeClr val="accent4">
                <a:lumMod val="75000"/>
              </a:schemeClr>
            </a:solidFill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7F316696-C73B-4E6B-B9B5-AB6D3EDA943E}"/>
                  </a:ext>
                </a:extLst>
              </p:cNvPr>
              <p:cNvCxnSpPr>
                <a:cxnSpLocks/>
              </p:cNvCxnSpPr>
              <p:nvPr/>
            </p:nvCxnSpPr>
            <p:spPr>
              <a:xfrm rot="15091199">
                <a:off x="5171245" y="3442502"/>
                <a:ext cx="2359765" cy="20125"/>
              </a:xfrm>
              <a:prstGeom prst="line">
                <a:avLst/>
              </a:prstGeom>
              <a:grpFill/>
              <a:ln w="38100">
                <a:solidFill>
                  <a:srgbClr val="C68D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39203DF-DEDE-4459-BD24-1A17D762C512}"/>
                  </a:ext>
                </a:extLst>
              </p:cNvPr>
              <p:cNvSpPr/>
              <p:nvPr/>
            </p:nvSpPr>
            <p:spPr>
              <a:xfrm>
                <a:off x="6549563" y="4485027"/>
                <a:ext cx="128519" cy="247227"/>
              </a:xfrm>
              <a:prstGeom prst="ellipse">
                <a:avLst/>
              </a:prstGeom>
              <a:grpFill/>
              <a:ln>
                <a:solidFill>
                  <a:srgbClr val="C68D3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97D6DAF-BD58-47EA-B541-F4D49B52DB68}"/>
                </a:ext>
              </a:extLst>
            </p:cNvPr>
            <p:cNvCxnSpPr>
              <a:cxnSpLocks/>
              <a:endCxn id="13" idx="0"/>
            </p:cNvCxnSpPr>
            <p:nvPr/>
          </p:nvCxnSpPr>
          <p:spPr>
            <a:xfrm>
              <a:off x="8207979" y="3499242"/>
              <a:ext cx="5" cy="586230"/>
            </a:xfrm>
            <a:prstGeom prst="line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rgbClr val="C68D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BEE6751-EB78-4DC5-A1C2-2F4793FB38C1}"/>
                </a:ext>
              </a:extLst>
            </p:cNvPr>
            <p:cNvSpPr/>
            <p:nvPr/>
          </p:nvSpPr>
          <p:spPr>
            <a:xfrm>
              <a:off x="7903184" y="4085472"/>
              <a:ext cx="609600" cy="649824"/>
            </a:xfrm>
            <a:prstGeom prst="ellipse">
              <a:avLst/>
            </a:prstGeom>
            <a:noFill/>
            <a:ln w="28575">
              <a:solidFill>
                <a:srgbClr val="C68D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1EE15F76-3C40-484E-927E-4D27BDED2F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7032837" y="4735296"/>
              <a:ext cx="1282908" cy="498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283D7190-51AC-4409-83E8-C397605D74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5501124" y="4040103"/>
              <a:ext cx="992099" cy="2197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8D4C12A-D05D-41D7-80EA-4E31051024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26509" y="3584218"/>
              <a:ext cx="2340243" cy="28867"/>
            </a:xfrm>
            <a:prstGeom prst="line">
              <a:avLst/>
            </a:prstGeom>
            <a:ln w="38100">
              <a:solidFill>
                <a:srgbClr val="C68D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A2ADB21-9517-402F-9AA8-327DB273DD38}"/>
                </a:ext>
              </a:extLst>
            </p:cNvPr>
            <p:cNvSpPr/>
            <p:nvPr/>
          </p:nvSpPr>
          <p:spPr>
            <a:xfrm rot="18899380" flipH="1">
              <a:off x="5423787" y="3495192"/>
              <a:ext cx="194449" cy="190627"/>
            </a:xfrm>
            <a:prstGeom prst="ellipse">
              <a:avLst/>
            </a:prstGeom>
            <a:solidFill>
              <a:srgbClr val="D0A15C"/>
            </a:solidFill>
            <a:ln>
              <a:solidFill>
                <a:srgbClr val="C68D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DE2FA5A-CAB0-4F6E-9ECB-0AA590582736}"/>
              </a:ext>
            </a:extLst>
          </p:cNvPr>
          <p:cNvSpPr/>
          <p:nvPr/>
        </p:nvSpPr>
        <p:spPr>
          <a:xfrm>
            <a:off x="4700053" y="5085522"/>
            <a:ext cx="3413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  <a:sym typeface="Webdings"/>
              </a:rPr>
              <a:t>শুষ্ক কোষের  বর্তনী।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8906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BA1B039-FE54-406A-BAE7-91E0293E9C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>
              <a:solidFill>
                <a:schemeClr val="tx1"/>
              </a:solidFill>
            </a:endParaRP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2DFF2D34-B325-49AD-BCD9-55B3590D86D6}"/>
              </a:ext>
            </a:extLst>
          </p:cNvPr>
          <p:cNvSpPr/>
          <p:nvPr/>
        </p:nvSpPr>
        <p:spPr>
          <a:xfrm>
            <a:off x="3143669" y="1235833"/>
            <a:ext cx="6600825" cy="1275406"/>
          </a:xfrm>
          <a:prstGeom prst="roundRect">
            <a:avLst>
              <a:gd name="adj" fmla="val 14342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  <a:sym typeface="Webdings"/>
              </a:rPr>
              <a:t>শুষ্ক কোষের একটি বর্তনী এবং শুষ্ককোষের সাহায্যে আলো জ্বালানো ।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172526-B0EF-4719-A19D-9379FEFDDAC5}"/>
              </a:ext>
            </a:extLst>
          </p:cNvPr>
          <p:cNvSpPr txBox="1"/>
          <p:nvPr/>
        </p:nvSpPr>
        <p:spPr>
          <a:xfrm>
            <a:off x="6777318" y="2944511"/>
            <a:ext cx="4004281" cy="2677656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পদ্ধতিঃ ১টি তামার তারের এক প্রান্ত শুষ্ক কোষের অ্যানোড ও অপর তামার তারটির ক্যাথাডের সাথে যুক্ত করি । চিত্রের মত করে বাল্বের সাথে তার দুটি সংযোগ দিই, তাহলে বাল্বটি জ্বলে উঠল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56499D-6D19-48C9-B5A4-CA2B6109C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425" y="2823487"/>
            <a:ext cx="4107656" cy="278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5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BA1B039-FE54-406A-BAE7-91E0293E9C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55C119-E38B-43BA-8FAA-5246BD848B94}"/>
              </a:ext>
            </a:extLst>
          </p:cNvPr>
          <p:cNvSpPr/>
          <p:nvPr/>
        </p:nvSpPr>
        <p:spPr>
          <a:xfrm>
            <a:off x="4234487" y="1015830"/>
            <a:ext cx="3041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u="sng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bn-IN" sz="5400" b="1" u="sng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ছক</a:t>
            </a:r>
            <a:endParaRPr lang="en-US" sz="5400" b="1" u="sng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55DDC0-5667-4542-BA79-892E8E28D3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839395"/>
              </p:ext>
            </p:extLst>
          </p:nvPr>
        </p:nvGraphicFramePr>
        <p:xfrm>
          <a:off x="2143594" y="2140064"/>
          <a:ext cx="7448906" cy="346857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229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2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7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5471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পরীক্ষা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পর্যবেক্ষণ</a:t>
                      </a:r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সিদ্ধান্ত</a:t>
                      </a:r>
                      <a:r>
                        <a:rPr lang="bn-IN" sz="36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3103">
                <a:tc>
                  <a:txBody>
                    <a:bodyPr/>
                    <a:lstStyle/>
                    <a:p>
                      <a:r>
                        <a:rPr lang="bn-IN" sz="28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১। কি ধরনের শক্তির রূপান্তর ঘটল? </a:t>
                      </a:r>
                    </a:p>
                  </a:txBody>
                  <a:tcPr marL="100584" marR="10058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২। 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৩। রাসায়নিক পদার্থের সঞ্চিত শক্তি রূপান্তরিত হয়ে আলোক শক্তি উৎপন্ন করছে।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4" descr="E:\Images\Gif\electric-circuit.gif">
            <a:extLst>
              <a:ext uri="{FF2B5EF4-FFF2-40B4-BE49-F238E27FC236}">
                <a16:creationId xmlns:a16="http://schemas.microsoft.com/office/drawing/2014/main" id="{D873A46B-195A-4D21-BA75-104C53FEC7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02" y="2954989"/>
            <a:ext cx="1888761" cy="15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84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BA1B039-FE54-406A-BAE7-91E0293E9C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4D91E1-6092-40A2-A794-6CD8D4130AB1}"/>
              </a:ext>
            </a:extLst>
          </p:cNvPr>
          <p:cNvSpPr/>
          <p:nvPr/>
        </p:nvSpPr>
        <p:spPr>
          <a:xfrm>
            <a:off x="4633675" y="984219"/>
            <a:ext cx="3757614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IN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12">
            <a:extLst>
              <a:ext uri="{FF2B5EF4-FFF2-40B4-BE49-F238E27FC236}">
                <a16:creationId xmlns:a16="http://schemas.microsoft.com/office/drawing/2014/main" id="{B3082FC5-CCAC-45AB-AABE-17B185AE1506}"/>
              </a:ext>
            </a:extLst>
          </p:cNvPr>
          <p:cNvSpPr/>
          <p:nvPr/>
        </p:nvSpPr>
        <p:spPr>
          <a:xfrm>
            <a:off x="6817804" y="2426047"/>
            <a:ext cx="4083721" cy="265325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ebdings"/>
              </a:rPr>
              <a:t>শুষ্ককোষের সাহায্যে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 ধরনের শক্তির রূপান্তর ঘটে তা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করে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ebdings"/>
              </a:rPr>
              <a:t> বর্ণনা করতে পারবে।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39D7AE2C-F18F-4540-B09D-82AE5777AF23}"/>
              </a:ext>
            </a:extLst>
          </p:cNvPr>
          <p:cNvSpPr/>
          <p:nvPr/>
        </p:nvSpPr>
        <p:spPr>
          <a:xfrm>
            <a:off x="2638426" y="2261436"/>
            <a:ext cx="3457574" cy="2786063"/>
          </a:xfrm>
          <a:prstGeom prst="roundRect">
            <a:avLst>
              <a:gd name="adj" fmla="val 14342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ebdings"/>
              </a:rPr>
              <a:t>শুষ্ক কোষের একটি বর্তনী আঁক এবং শুষ্ককোষের সাহায্যে আমরা যে কাজ করি তার একটি তালিকা প্রস্তুত কর।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3C7152-8870-4453-B677-E440B7FD0677}"/>
              </a:ext>
            </a:extLst>
          </p:cNvPr>
          <p:cNvSpPr txBox="1"/>
          <p:nvPr/>
        </p:nvSpPr>
        <p:spPr>
          <a:xfrm>
            <a:off x="3327795" y="1586280"/>
            <a:ext cx="1648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দল নং ০১</a:t>
            </a:r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D0C4FD-0CD3-4843-B19C-E46741B48F98}"/>
              </a:ext>
            </a:extLst>
          </p:cNvPr>
          <p:cNvSpPr txBox="1"/>
          <p:nvPr/>
        </p:nvSpPr>
        <p:spPr>
          <a:xfrm>
            <a:off x="8048230" y="1678794"/>
            <a:ext cx="1648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দল নং ০২ </a:t>
            </a:r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06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BA1B039-FE54-406A-BAE7-91E0293E9C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C8FB0B-1B4D-4C92-8B7B-DB2DD60A528C}"/>
              </a:ext>
            </a:extLst>
          </p:cNvPr>
          <p:cNvSpPr/>
          <p:nvPr/>
        </p:nvSpPr>
        <p:spPr>
          <a:xfrm>
            <a:off x="4505768" y="2359400"/>
            <a:ext cx="36481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ড্রাইসেল</a:t>
            </a:r>
          </a:p>
          <a:p>
            <a:r>
              <a:rPr lang="en-US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 </a:t>
            </a:r>
            <a:r>
              <a:rPr lang="bn-IN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bn-IN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তড়িৎ বিশ্লেষ্য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তড়িৎ বিশ্লেষণ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400" spc="-15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অ্যানোড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 </a:t>
            </a:r>
            <a:r>
              <a:rPr lang="bn-IN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বর্তনী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737330-80B5-47AE-A2BB-61E140A5DF67}"/>
              </a:ext>
            </a:extLst>
          </p:cNvPr>
          <p:cNvSpPr/>
          <p:nvPr/>
        </p:nvSpPr>
        <p:spPr>
          <a:xfrm>
            <a:off x="4505768" y="1020725"/>
            <a:ext cx="3110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গুরুত্বপূর্ণ শব্দঃ</a:t>
            </a:r>
          </a:p>
        </p:txBody>
      </p:sp>
    </p:spTree>
    <p:extLst>
      <p:ext uri="{BB962C8B-B14F-4D97-AF65-F5344CB8AC3E}">
        <p14:creationId xmlns:p14="http://schemas.microsoft.com/office/powerpoint/2010/main" val="360636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BA1B039-FE54-406A-BAE7-91E0293E9C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72D8C4-942A-4257-95B3-18840CAC2638}"/>
              </a:ext>
            </a:extLst>
          </p:cNvPr>
          <p:cNvSpPr txBox="1"/>
          <p:nvPr/>
        </p:nvSpPr>
        <p:spPr>
          <a:xfrm>
            <a:off x="4678258" y="1079266"/>
            <a:ext cx="2085975" cy="769441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ল্যায়ণ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0DFC82-449E-4144-A6C8-BBF389AAE9EA}"/>
              </a:ext>
            </a:extLst>
          </p:cNvPr>
          <p:cNvSpPr txBox="1"/>
          <p:nvPr/>
        </p:nvSpPr>
        <p:spPr>
          <a:xfrm>
            <a:off x="3549659" y="1940924"/>
            <a:ext cx="5620287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১) প্রশ্নঃ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ম্যাংগানিজ ডাইঅক্সাইড এর সংকেত কোনটি </a:t>
            </a:r>
            <a:r>
              <a:rPr lang="bn-IN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388B54-5913-4FC6-ACFB-9709F94545AA}"/>
              </a:ext>
            </a:extLst>
          </p:cNvPr>
          <p:cNvSpPr txBox="1"/>
          <p:nvPr/>
        </p:nvSpPr>
        <p:spPr>
          <a:xfrm>
            <a:off x="3549659" y="2519566"/>
            <a:ext cx="1574179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004A95-7BDC-4E5A-81D4-B303610CEAA3}"/>
              </a:ext>
            </a:extLst>
          </p:cNvPr>
          <p:cNvSpPr txBox="1"/>
          <p:nvPr/>
        </p:nvSpPr>
        <p:spPr>
          <a:xfrm>
            <a:off x="5349029" y="2539544"/>
            <a:ext cx="1558366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MnO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6BE04A-EB03-4B3A-829E-FCB531B2609A}"/>
              </a:ext>
            </a:extLst>
          </p:cNvPr>
          <p:cNvSpPr txBox="1"/>
          <p:nvPr/>
        </p:nvSpPr>
        <p:spPr>
          <a:xfrm>
            <a:off x="3549658" y="3073927"/>
            <a:ext cx="1574179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2D5698-4460-4756-BC11-396E397735E3}"/>
              </a:ext>
            </a:extLst>
          </p:cNvPr>
          <p:cNvSpPr txBox="1"/>
          <p:nvPr/>
        </p:nvSpPr>
        <p:spPr>
          <a:xfrm>
            <a:off x="5349030" y="3073928"/>
            <a:ext cx="1558365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EAB3FD-2D91-4B22-8F6D-FA12B3F66C88}"/>
              </a:ext>
            </a:extLst>
          </p:cNvPr>
          <p:cNvSpPr txBox="1"/>
          <p:nvPr/>
        </p:nvSpPr>
        <p:spPr>
          <a:xfrm>
            <a:off x="3549658" y="3671524"/>
            <a:ext cx="5620287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) প্রশ্নঃ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spc="-150" dirty="0">
                <a:latin typeface="NikoshBAN" pitchFamily="2" charset="0"/>
                <a:cs typeface="NikoshBAN" pitchFamily="2" charset="0"/>
              </a:rPr>
              <a:t>তড়িৎ  দ্বার কয়টি ও কি কি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40C0DB-1DC2-4373-A7F2-6B58AE5EDC38}"/>
              </a:ext>
            </a:extLst>
          </p:cNvPr>
          <p:cNvSpPr txBox="1"/>
          <p:nvPr/>
        </p:nvSpPr>
        <p:spPr>
          <a:xfrm>
            <a:off x="3552666" y="4219599"/>
            <a:ext cx="5620287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) প্রশ্নঃ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spc="-150" dirty="0">
                <a:latin typeface="NikoshBAN" pitchFamily="2" charset="0"/>
                <a:cs typeface="NikoshBAN" pitchFamily="2" charset="0"/>
              </a:rPr>
              <a:t>শুষ্ক কোষে অ্যানোড হিসাবে  কাজ করে কোনটি </a:t>
            </a:r>
            <a:r>
              <a:rPr lang="bn-IN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4527C9-4302-493C-8A97-8805ADBF47FD}"/>
              </a:ext>
            </a:extLst>
          </p:cNvPr>
          <p:cNvSpPr txBox="1"/>
          <p:nvPr/>
        </p:nvSpPr>
        <p:spPr>
          <a:xfrm rot="10800000" flipV="1">
            <a:off x="3549658" y="4765687"/>
            <a:ext cx="5620286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) প্রশ্নঃ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spc="-150" dirty="0">
                <a:latin typeface="NikoshBAN" pitchFamily="2" charset="0"/>
                <a:cs typeface="NikoshBAN" pitchFamily="2" charset="0"/>
              </a:rPr>
              <a:t>শুষ্ক কোষে  সিলিন্ডার আকৃতির চোঙটি কিসের তৈরি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ED5C80-CEC2-4379-BF9C-D1B9480F91B4}"/>
              </a:ext>
            </a:extLst>
          </p:cNvPr>
          <p:cNvSpPr txBox="1"/>
          <p:nvPr/>
        </p:nvSpPr>
        <p:spPr>
          <a:xfrm>
            <a:off x="6830931" y="2334899"/>
            <a:ext cx="591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ym typeface="Wingdings" panose="05000000000000000000" pitchFamily="2" charset="2"/>
              </a:rPr>
              <a:t>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968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BA1B039-FE54-406A-BAE7-91E0293E9C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6B5A27-53FF-40D9-BD06-037149DD2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87" y="914251"/>
            <a:ext cx="3681563" cy="2529591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16C8A8F-FE9B-431B-B51A-34CAD11AB15B}"/>
              </a:ext>
            </a:extLst>
          </p:cNvPr>
          <p:cNvSpPr/>
          <p:nvPr/>
        </p:nvSpPr>
        <p:spPr>
          <a:xfrm>
            <a:off x="5054185" y="1327258"/>
            <a:ext cx="3575823" cy="176023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prstTxWarp prst="textChevron">
              <a:avLst>
                <a:gd name="adj" fmla="val 30602"/>
              </a:avLst>
            </a:prstTxWarp>
            <a:spAutoFit/>
          </a:bodyPr>
          <a:lstStyle/>
          <a:p>
            <a:pPr algn="ctr"/>
            <a:r>
              <a:rPr lang="bn-IN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accent1"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accent1"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3B706F-F340-4601-A7C9-FB8402DB91C4}"/>
              </a:ext>
            </a:extLst>
          </p:cNvPr>
          <p:cNvSpPr/>
          <p:nvPr/>
        </p:nvSpPr>
        <p:spPr>
          <a:xfrm>
            <a:off x="2942662" y="4251878"/>
            <a:ext cx="7798867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  <a:sym typeface="Webdings"/>
              </a:rPr>
              <a:t>একটি পুরাতন ব্যাটারি ভেঙে এর মধ্যে কি কি আছে তার একটি তালিকা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Webdings"/>
              </a:rPr>
              <a:t>তৈরি করে আনবে।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77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BA1B039-FE54-406A-BAE7-91E0293E9C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992259-FC47-476D-B70C-5CFF4BC74B9A}"/>
              </a:ext>
            </a:extLst>
          </p:cNvPr>
          <p:cNvSpPr txBox="1"/>
          <p:nvPr/>
        </p:nvSpPr>
        <p:spPr>
          <a:xfrm>
            <a:off x="7311000" y="2421611"/>
            <a:ext cx="25288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শ্রেণিঃ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৮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>
              <a:buFont typeface="Arial" pitchFamily="34" charset="0"/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বিষয়ঃ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bn-BD" sz="3200" spc="5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Font typeface="Arial" pitchFamily="34" charset="0"/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সময়ঃ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মিনিট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algn="ctr">
              <a:buFont typeface="Arial" pitchFamily="34" charset="0"/>
              <a:buNone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তারিখ-১২/০৫/১৯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A1B501-6A8A-4BB0-826A-C2BDBA73F1E7}"/>
              </a:ext>
            </a:extLst>
          </p:cNvPr>
          <p:cNvSpPr txBox="1"/>
          <p:nvPr/>
        </p:nvSpPr>
        <p:spPr>
          <a:xfrm>
            <a:off x="2905406" y="2421611"/>
            <a:ext cx="4029075" cy="206210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হোসনে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দাসপাড়া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মান্দা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18">
            <a:extLst>
              <a:ext uri="{FF2B5EF4-FFF2-40B4-BE49-F238E27FC236}">
                <a16:creationId xmlns:a16="http://schemas.microsoft.com/office/drawing/2014/main" id="{4E65047A-B77A-4664-BB3C-BAEB8EEE24C9}"/>
              </a:ext>
            </a:extLst>
          </p:cNvPr>
          <p:cNvSpPr/>
          <p:nvPr/>
        </p:nvSpPr>
        <p:spPr>
          <a:xfrm>
            <a:off x="6879127" y="2421611"/>
            <a:ext cx="55354" cy="256588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87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BA1B039-FE54-406A-BAE7-91E0293E9C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C7F5F8-4765-4D86-B0E0-B5F8C25CE593}"/>
              </a:ext>
            </a:extLst>
          </p:cNvPr>
          <p:cNvSpPr txBox="1"/>
          <p:nvPr/>
        </p:nvSpPr>
        <p:spPr>
          <a:xfrm>
            <a:off x="4236621" y="2749764"/>
            <a:ext cx="23975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C493D1-89F1-4D3C-9C5A-D52130B12C86}"/>
              </a:ext>
            </a:extLst>
          </p:cNvPr>
          <p:cNvSpPr txBox="1"/>
          <p:nvPr/>
        </p:nvSpPr>
        <p:spPr>
          <a:xfrm>
            <a:off x="6756603" y="3765427"/>
            <a:ext cx="2528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60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BA1B039-FE54-406A-BAE7-91E0293E9C20}"/>
              </a:ext>
            </a:extLst>
          </p:cNvPr>
          <p:cNvSpPr/>
          <p:nvPr/>
        </p:nvSpPr>
        <p:spPr>
          <a:xfrm>
            <a:off x="0" y="11250"/>
            <a:ext cx="12192000" cy="6858000"/>
          </a:xfrm>
          <a:prstGeom prst="fram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6B0AB2-9F4A-4B85-AC42-43BADD7AB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98128" y="998045"/>
            <a:ext cx="2124654" cy="1979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235125-F430-41B3-BF56-CB4851C93E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61638" y="877270"/>
            <a:ext cx="1879326" cy="21208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4040D5-21F4-4A35-9C0E-7AE93BA198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044" y="1014017"/>
            <a:ext cx="1969828" cy="1810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C3C867-5133-44F8-B9FA-03E17EF3F2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2248">
            <a:off x="2603617" y="3593379"/>
            <a:ext cx="941934" cy="10836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A3C77F-C69D-4ED6-AEE7-6619958D8C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137" y="3337916"/>
            <a:ext cx="1361014" cy="142836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77DA053-6979-4C2C-8E1B-39A4AED68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2323">
            <a:off x="7578798" y="3489660"/>
            <a:ext cx="2112515" cy="1560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D47935-3899-4871-B39D-FAA6AF96B24F}"/>
              </a:ext>
            </a:extLst>
          </p:cNvPr>
          <p:cNvSpPr txBox="1"/>
          <p:nvPr/>
        </p:nvSpPr>
        <p:spPr>
          <a:xfrm>
            <a:off x="8319948" y="2761103"/>
            <a:ext cx="978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খেলনা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0B3436-EEC1-47F7-B5F9-C6378C919B1F}"/>
              </a:ext>
            </a:extLst>
          </p:cNvPr>
          <p:cNvSpPr txBox="1"/>
          <p:nvPr/>
        </p:nvSpPr>
        <p:spPr>
          <a:xfrm>
            <a:off x="5601302" y="2798391"/>
            <a:ext cx="683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টর্চ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62CC76-50EF-475E-BCE1-EE37D6234419}"/>
              </a:ext>
            </a:extLst>
          </p:cNvPr>
          <p:cNvSpPr txBox="1"/>
          <p:nvPr/>
        </p:nvSpPr>
        <p:spPr>
          <a:xfrm>
            <a:off x="2767798" y="2848187"/>
            <a:ext cx="978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খেলনা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241360-A364-4623-82D3-BD1BB25CB50B}"/>
              </a:ext>
            </a:extLst>
          </p:cNvPr>
          <p:cNvSpPr txBox="1"/>
          <p:nvPr/>
        </p:nvSpPr>
        <p:spPr>
          <a:xfrm>
            <a:off x="2385975" y="4624564"/>
            <a:ext cx="1571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ক্যালকুলেটর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C4F3C2-3334-4C82-88D9-2F0227B7C8E9}"/>
              </a:ext>
            </a:extLst>
          </p:cNvPr>
          <p:cNvSpPr txBox="1"/>
          <p:nvPr/>
        </p:nvSpPr>
        <p:spPr>
          <a:xfrm>
            <a:off x="5221226" y="4800011"/>
            <a:ext cx="683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BA0E20-0793-41A3-A5EF-F5A67D7BE572}"/>
              </a:ext>
            </a:extLst>
          </p:cNvPr>
          <p:cNvSpPr txBox="1"/>
          <p:nvPr/>
        </p:nvSpPr>
        <p:spPr>
          <a:xfrm rot="10800000" flipV="1">
            <a:off x="7675594" y="4736208"/>
            <a:ext cx="978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রিমোট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484337-791D-4F06-8688-2D899627C32E}"/>
              </a:ext>
            </a:extLst>
          </p:cNvPr>
          <p:cNvSpPr txBox="1"/>
          <p:nvPr/>
        </p:nvSpPr>
        <p:spPr>
          <a:xfrm>
            <a:off x="1343875" y="5299509"/>
            <a:ext cx="9198572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টর্চ, রিমোট, খেলনা ইত্যাদিতে যে ব্যাটারি ব্যবহার করি তাকে কি বলি ?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C46A5B-AD76-4498-9F61-07A7985A582A}"/>
              </a:ext>
            </a:extLst>
          </p:cNvPr>
          <p:cNvSpPr txBox="1"/>
          <p:nvPr/>
        </p:nvSpPr>
        <p:spPr>
          <a:xfrm>
            <a:off x="9614657" y="3596618"/>
            <a:ext cx="1361014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পেন্সিল ব্যাটারী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1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BA1B039-FE54-406A-BAE7-91E0293E9C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3F1BC9-1B7D-4827-8C32-870F3945C04A}"/>
              </a:ext>
            </a:extLst>
          </p:cNvPr>
          <p:cNvSpPr/>
          <p:nvPr/>
        </p:nvSpPr>
        <p:spPr>
          <a:xfrm>
            <a:off x="4067043" y="1421361"/>
            <a:ext cx="3548104" cy="115137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prstTxWarp prst="textChevron">
              <a:avLst>
                <a:gd name="adj" fmla="val 30602"/>
              </a:avLst>
            </a:prstTxWarp>
            <a:spAutoFit/>
          </a:bodyPr>
          <a:lstStyle/>
          <a:p>
            <a:pPr algn="ctr"/>
            <a:r>
              <a:rPr lang="bn-IN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accent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শুষ্ক কোষ</a:t>
            </a:r>
            <a:endParaRPr lang="bn-BD" sz="4400" b="1" dirty="0">
              <a:ln w="9525">
                <a:solidFill>
                  <a:schemeClr val="bg1"/>
                </a:solidFill>
                <a:prstDash val="solid"/>
              </a:ln>
              <a:effectLst>
                <a:glow rad="101600">
                  <a:schemeClr val="accent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E:\Images\Gif\battery_animation.gif">
            <a:extLst>
              <a:ext uri="{FF2B5EF4-FFF2-40B4-BE49-F238E27FC236}">
                <a16:creationId xmlns:a16="http://schemas.microsoft.com/office/drawing/2014/main" id="{EF5424D1-2106-428B-8818-0485612C0F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784" y="2853314"/>
            <a:ext cx="1408552" cy="115137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92F74E-C7B0-4156-8A83-CB0000219783}"/>
              </a:ext>
            </a:extLst>
          </p:cNvPr>
          <p:cNvSpPr txBox="1"/>
          <p:nvPr/>
        </p:nvSpPr>
        <p:spPr>
          <a:xfrm>
            <a:off x="3652838" y="4674380"/>
            <a:ext cx="414204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০৮,        পাঠঃ ১২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20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BA1B039-FE54-406A-BAE7-91E0293E9C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8FC9B0-6996-4E89-A6EF-BFB39E6490FC}"/>
              </a:ext>
            </a:extLst>
          </p:cNvPr>
          <p:cNvSpPr/>
          <p:nvPr/>
        </p:nvSpPr>
        <p:spPr>
          <a:xfrm>
            <a:off x="4506946" y="968700"/>
            <a:ext cx="2868213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7200" b="1" u="sng" cap="none" spc="0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7200" b="1" u="sng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FD6FF5-945B-4A57-932C-E0724BAD15C3}"/>
              </a:ext>
            </a:extLst>
          </p:cNvPr>
          <p:cNvSpPr txBox="1"/>
          <p:nvPr/>
        </p:nvSpPr>
        <p:spPr>
          <a:xfrm>
            <a:off x="1722600" y="2169029"/>
            <a:ext cx="971489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শিক্ষাথীরা-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</a:p>
          <a:p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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Webdings"/>
              </a:rPr>
              <a:t>ড্রাইসেল 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ebdings"/>
              </a:rPr>
              <a:t>ত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Webdings"/>
              </a:rPr>
              <a:t>ৈরি করতে কী কী লাগে তা </a:t>
            </a:r>
            <a:r>
              <a:rPr lang="bn-BD" sz="32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বলতে পারবে</a:t>
            </a:r>
            <a:r>
              <a:rPr lang="bn-IN" sz="32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;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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আমরা কি কি কাজে ব্যাটারী ব্যবহার করি তা বলতে পারবে;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>
                <a:latin typeface="NikoshBAN" pitchFamily="2" charset="0"/>
                <a:cs typeface="NikoshBAN" pitchFamily="2" charset="0"/>
                <a:sym typeface="Webdings"/>
              </a:rPr>
              <a:t>ড্রাইসেল কিভাবে তৈরী করা যায় তা বর্ণনা   </a:t>
            </a:r>
          </a:p>
          <a:p>
            <a:r>
              <a:rPr lang="bn-IN" sz="3200" kern="1100" dirty="0">
                <a:ln w="1905"/>
                <a:latin typeface="NikoshBAN" pitchFamily="2" charset="0"/>
                <a:ea typeface="NikoshBAN" pitchFamily="2" charset="0"/>
                <a:cs typeface="NikoshBAN" pitchFamily="2" charset="0"/>
                <a:sym typeface="Webdings"/>
              </a:rPr>
              <a:t>     </a:t>
            </a:r>
            <a:r>
              <a:rPr lang="bn-IN" sz="3200" kern="1100" dirty="0">
                <a:ln w="1905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করতে পারবে;</a:t>
            </a:r>
          </a:p>
          <a:p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</a:t>
            </a:r>
            <a:r>
              <a:rPr lang="bn-IN" sz="3200" kern="1100" dirty="0">
                <a:ln w="1905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শুষ্ককোষের একটি বর্তনী আকঁতে পারবে;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>
                <a:latin typeface="NikoshBAN" pitchFamily="2" charset="0"/>
                <a:cs typeface="NikoshBAN" pitchFamily="2" charset="0"/>
                <a:sym typeface="Webdings"/>
              </a:rPr>
              <a:t>শুষ্ক কোষ দিয়ে কি ধরনের শক্তির রূপান্তর ঘটে তা বর্ণনা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করতে</a:t>
            </a:r>
            <a:r>
              <a:rPr lang="bn-BD" sz="3200" kern="1100" dirty="0">
                <a:ln w="1905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পারবে</a:t>
            </a:r>
            <a:r>
              <a:rPr lang="en-US" sz="3200" kern="1100" dirty="0">
                <a:ln w="1905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।</a:t>
            </a:r>
            <a:endParaRPr lang="bn-IN" sz="3200" kern="1100" dirty="0">
              <a:ln w="1905"/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71515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BA1B039-FE54-406A-BAE7-91E0293E9C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C56007-6F5D-4103-8055-D5B1B617EE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387" y="1860634"/>
            <a:ext cx="3076575" cy="30432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9C5863-1B92-403A-9E03-5454DFE192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38" y="2201351"/>
            <a:ext cx="3128962" cy="27960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5500EA-501F-4077-A03C-E90E304E6054}"/>
              </a:ext>
            </a:extLst>
          </p:cNvPr>
          <p:cNvSpPr txBox="1"/>
          <p:nvPr/>
        </p:nvSpPr>
        <p:spPr>
          <a:xfrm>
            <a:off x="4374424" y="1148447"/>
            <a:ext cx="2821603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চিত্রে কি দেখছ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D79954-047E-4386-AB6E-3BA7AEA0BF1E}"/>
              </a:ext>
            </a:extLst>
          </p:cNvPr>
          <p:cNvSpPr txBox="1"/>
          <p:nvPr/>
        </p:nvSpPr>
        <p:spPr>
          <a:xfrm>
            <a:off x="6232629" y="5244467"/>
            <a:ext cx="1394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ব্যাটারী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28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BA1B039-FE54-406A-BAE7-91E0293E9C20}"/>
              </a:ext>
            </a:extLst>
          </p:cNvPr>
          <p:cNvSpPr/>
          <p:nvPr/>
        </p:nvSpPr>
        <p:spPr>
          <a:xfrm>
            <a:off x="-74463" y="0"/>
            <a:ext cx="12192000" cy="6858000"/>
          </a:xfrm>
          <a:prstGeom prst="fram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E0A372-ED88-43F5-99A7-EA54C186FD2E}"/>
              </a:ext>
            </a:extLst>
          </p:cNvPr>
          <p:cNvSpPr txBox="1"/>
          <p:nvPr/>
        </p:nvSpPr>
        <p:spPr>
          <a:xfrm>
            <a:off x="4070193" y="988644"/>
            <a:ext cx="4379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u="sng" dirty="0">
                <a:latin typeface="NikoshBAN" pitchFamily="2" charset="0"/>
                <a:cs typeface="NikoshBAN" pitchFamily="2" charset="0"/>
                <a:sym typeface="Webdings"/>
              </a:rPr>
              <a:t>ড্রাইসেল তৈরী করতে যা প্রয়োজন</a:t>
            </a:r>
            <a:endParaRPr lang="en-US" sz="32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3024F4D-E7CB-4306-A4BE-8AE978B501CE}"/>
              </a:ext>
            </a:extLst>
          </p:cNvPr>
          <p:cNvSpPr/>
          <p:nvPr/>
        </p:nvSpPr>
        <p:spPr>
          <a:xfrm>
            <a:off x="3023266" y="1702383"/>
            <a:ext cx="764699" cy="159657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 descr="E:\Images\Science\NH4Cl.jpg">
            <a:extLst>
              <a:ext uri="{FF2B5EF4-FFF2-40B4-BE49-F238E27FC236}">
                <a16:creationId xmlns:a16="http://schemas.microsoft.com/office/drawing/2014/main" id="{697858A4-1AD0-4931-B15A-5B70B0F81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629" y="1725770"/>
            <a:ext cx="1920564" cy="15965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756FEC2C-D133-46F0-B599-938832F9A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157" y="1849649"/>
            <a:ext cx="1497118" cy="12972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 descr="E:\Images\Science\MnO2.jpg">
            <a:extLst>
              <a:ext uri="{FF2B5EF4-FFF2-40B4-BE49-F238E27FC236}">
                <a16:creationId xmlns:a16="http://schemas.microsoft.com/office/drawing/2014/main" id="{AE885F0B-5F37-417C-B264-28BA2B65D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136" y="3832238"/>
            <a:ext cx="1518021" cy="13097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Images\Science\zinc1.jpg">
            <a:extLst>
              <a:ext uri="{FF2B5EF4-FFF2-40B4-BE49-F238E27FC236}">
                <a16:creationId xmlns:a16="http://schemas.microsoft.com/office/drawing/2014/main" id="{6913E10D-1A23-473B-8A93-941F275CA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136" y="3914530"/>
            <a:ext cx="1978057" cy="13685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E70823ED-3A44-4C73-8213-CD69A1AA5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157" y="3821411"/>
            <a:ext cx="1360609" cy="14945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7DA6AF2-9065-454A-879D-7A16D4309A47}"/>
              </a:ext>
            </a:extLst>
          </p:cNvPr>
          <p:cNvSpPr/>
          <p:nvPr/>
        </p:nvSpPr>
        <p:spPr>
          <a:xfrm>
            <a:off x="2793170" y="3281688"/>
            <a:ext cx="14045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  <a:sym typeface="Webdings"/>
              </a:rPr>
              <a:t>কার্বন দন্ড</a:t>
            </a:r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A0D5BB-8ED3-41A7-802E-34474E014DE4}"/>
              </a:ext>
            </a:extLst>
          </p:cNvPr>
          <p:cNvSpPr/>
          <p:nvPr/>
        </p:nvSpPr>
        <p:spPr>
          <a:xfrm>
            <a:off x="4491477" y="3329755"/>
            <a:ext cx="32090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অ্যামোনিয়াম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ক্লোরাইড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8FC2B7-0716-4632-84B3-4894823E988C}"/>
              </a:ext>
            </a:extLst>
          </p:cNvPr>
          <p:cNvSpPr/>
          <p:nvPr/>
        </p:nvSpPr>
        <p:spPr>
          <a:xfrm>
            <a:off x="7617737" y="3259457"/>
            <a:ext cx="18101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কয়লার গুড়া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5AE8F4-8B0B-45CF-B0A6-9086B1C1F7D1}"/>
              </a:ext>
            </a:extLst>
          </p:cNvPr>
          <p:cNvSpPr/>
          <p:nvPr/>
        </p:nvSpPr>
        <p:spPr>
          <a:xfrm>
            <a:off x="7700523" y="5330074"/>
            <a:ext cx="6815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দস্তা</a:t>
            </a:r>
            <a:endParaRPr lang="en-US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31E39F-FE17-44AD-B404-CF505A6345E3}"/>
              </a:ext>
            </a:extLst>
          </p:cNvPr>
          <p:cNvSpPr txBox="1"/>
          <p:nvPr/>
        </p:nvSpPr>
        <p:spPr>
          <a:xfrm>
            <a:off x="4982733" y="5283072"/>
            <a:ext cx="1038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  <a:sym typeface="Webdings"/>
              </a:rPr>
              <a:t> লেই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79DEB0-717C-4DDA-8EA5-81B894A2DD88}"/>
              </a:ext>
            </a:extLst>
          </p:cNvPr>
          <p:cNvSpPr/>
          <p:nvPr/>
        </p:nvSpPr>
        <p:spPr>
          <a:xfrm>
            <a:off x="1629586" y="5183203"/>
            <a:ext cx="32090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ম্যাংগানিজ ডাই অক্সাইড</a:t>
            </a:r>
            <a:r>
              <a:rPr lang="en-US" sz="3200" baseline="300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296596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BA1B039-FE54-406A-BAE7-91E0293E9C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03C069-F405-4E76-BA87-6BCD9B9B454B}"/>
              </a:ext>
            </a:extLst>
          </p:cNvPr>
          <p:cNvSpPr/>
          <p:nvPr/>
        </p:nvSpPr>
        <p:spPr>
          <a:xfrm>
            <a:off x="4846800" y="1381154"/>
            <a:ext cx="2498400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1DABBA27-A374-4936-B27C-D4500B410BD8}"/>
              </a:ext>
            </a:extLst>
          </p:cNvPr>
          <p:cNvSpPr/>
          <p:nvPr/>
        </p:nvSpPr>
        <p:spPr>
          <a:xfrm>
            <a:off x="2974598" y="2212151"/>
            <a:ext cx="7473546" cy="2963887"/>
          </a:xfrm>
          <a:prstGeom prst="roundRect">
            <a:avLst>
              <a:gd name="adj" fmla="val 14342"/>
            </a:avLst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প্রশ্নঃ</a:t>
            </a:r>
            <a:r>
              <a:rPr lang="bn-IN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200" dirty="0">
                <a:latin typeface="NikoshBAN" pitchFamily="2" charset="0"/>
                <a:cs typeface="NikoshBAN" pitchFamily="2" charset="0"/>
                <a:sym typeface="Webdings"/>
              </a:rPr>
              <a:t>ড্রাইসেল তৈরি করতে কি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Webdings"/>
              </a:rPr>
              <a:t> কি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ebdings"/>
              </a:rPr>
              <a:t>প্রয়োজন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২।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প্রশ্নঃকি কি কাজে আমরা ব্যাটারী ব্যবহার করি?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63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BA1B039-FE54-406A-BAE7-91E0293E9C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9CA573-9441-4C85-9664-56F6227EC846}"/>
              </a:ext>
            </a:extLst>
          </p:cNvPr>
          <p:cNvSpPr txBox="1"/>
          <p:nvPr/>
        </p:nvSpPr>
        <p:spPr>
          <a:xfrm>
            <a:off x="3260912" y="1696151"/>
            <a:ext cx="4146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 </a:t>
            </a:r>
            <a:r>
              <a:rPr lang="bn-IN" sz="2800" dirty="0">
                <a:latin typeface="NikoshBAN" pitchFamily="2" charset="0"/>
                <a:cs typeface="NikoshBAN" pitchFamily="2" charset="0"/>
                <a:sym typeface="Webdings"/>
              </a:rPr>
              <a:t>প্রথমে সিলিন্ডার আকৃতির দস্তার চোঙ নাও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ebdings"/>
              </a:rPr>
              <a:t>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7B65BB-9DA6-4E52-95A1-F5D0BF2729EF}"/>
              </a:ext>
            </a:extLst>
          </p:cNvPr>
          <p:cNvSpPr txBox="1"/>
          <p:nvPr/>
        </p:nvSpPr>
        <p:spPr>
          <a:xfrm>
            <a:off x="3256684" y="2713063"/>
            <a:ext cx="43041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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Cl,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কয়লার গুড়া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MnO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bn-IN" sz="2800" baseline="-25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bn-IN" sz="2800" dirty="0">
                <a:latin typeface="Times New Roman" pitchFamily="18" charset="0"/>
                <a:cs typeface="NikoshBAN" pitchFamily="2" charset="0"/>
              </a:rPr>
              <a:t>পানির মিশ্রিত লেই/পেস্টটি চোঙটির মধ্যে নিই ।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3BED40-8B14-4C76-9094-91578F75EFDF}"/>
              </a:ext>
            </a:extLst>
          </p:cNvPr>
          <p:cNvSpPr txBox="1"/>
          <p:nvPr/>
        </p:nvSpPr>
        <p:spPr>
          <a:xfrm>
            <a:off x="3278907" y="4126733"/>
            <a:ext cx="4657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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Webdings"/>
              </a:rPr>
              <a:t>তার মধ্যে কার্বন দন্ডটি এমনভাবে বসাও যাতে দন্ডটি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Webdings"/>
              </a:rPr>
              <a:t>দস্তার চোঙটিকে স্পর্শ না করে।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15CAE41-D772-4991-8F28-72FFDB9C514C}"/>
              </a:ext>
            </a:extLst>
          </p:cNvPr>
          <p:cNvGrpSpPr/>
          <p:nvPr/>
        </p:nvGrpSpPr>
        <p:grpSpPr>
          <a:xfrm>
            <a:off x="8713743" y="1202458"/>
            <a:ext cx="2206809" cy="4525828"/>
            <a:chOff x="8743723" y="1173783"/>
            <a:chExt cx="2206809" cy="4525828"/>
          </a:xfrm>
        </p:grpSpPr>
        <p:sp>
          <p:nvSpPr>
            <p:cNvPr id="4" name="Flowchart: Stored Data 25">
              <a:extLst>
                <a:ext uri="{FF2B5EF4-FFF2-40B4-BE49-F238E27FC236}">
                  <a16:creationId xmlns:a16="http://schemas.microsoft.com/office/drawing/2014/main" id="{2A4EF4AA-76FC-47F3-A287-1666A934A185}"/>
                </a:ext>
              </a:extLst>
            </p:cNvPr>
            <p:cNvSpPr/>
            <p:nvPr/>
          </p:nvSpPr>
          <p:spPr>
            <a:xfrm rot="16200000">
              <a:off x="8245575" y="2994654"/>
              <a:ext cx="3203105" cy="2206809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136"/>
                <a:gd name="connsiteX1" fmla="*/ 10000 w 10000"/>
                <a:gd name="connsiteY1" fmla="*/ 0 h 10136"/>
                <a:gd name="connsiteX2" fmla="*/ 8333 w 10000"/>
                <a:gd name="connsiteY2" fmla="*/ 5000 h 10136"/>
                <a:gd name="connsiteX3" fmla="*/ 10000 w 10000"/>
                <a:gd name="connsiteY3" fmla="*/ 10000 h 10136"/>
                <a:gd name="connsiteX4" fmla="*/ 1525 w 10000"/>
                <a:gd name="connsiteY4" fmla="*/ 10136 h 10136"/>
                <a:gd name="connsiteX5" fmla="*/ 0 w 10000"/>
                <a:gd name="connsiteY5" fmla="*/ 5000 h 10136"/>
                <a:gd name="connsiteX6" fmla="*/ 1667 w 10000"/>
                <a:gd name="connsiteY6" fmla="*/ 0 h 10136"/>
                <a:gd name="connsiteX0" fmla="*/ 1525 w 10000"/>
                <a:gd name="connsiteY0" fmla="*/ 0 h 10204"/>
                <a:gd name="connsiteX1" fmla="*/ 10000 w 10000"/>
                <a:gd name="connsiteY1" fmla="*/ 68 h 10204"/>
                <a:gd name="connsiteX2" fmla="*/ 8333 w 10000"/>
                <a:gd name="connsiteY2" fmla="*/ 5068 h 10204"/>
                <a:gd name="connsiteX3" fmla="*/ 10000 w 10000"/>
                <a:gd name="connsiteY3" fmla="*/ 10068 h 10204"/>
                <a:gd name="connsiteX4" fmla="*/ 1525 w 10000"/>
                <a:gd name="connsiteY4" fmla="*/ 10204 h 10204"/>
                <a:gd name="connsiteX5" fmla="*/ 0 w 10000"/>
                <a:gd name="connsiteY5" fmla="*/ 5068 h 10204"/>
                <a:gd name="connsiteX6" fmla="*/ 1525 w 10000"/>
                <a:gd name="connsiteY6" fmla="*/ 0 h 10204"/>
                <a:gd name="connsiteX0" fmla="*/ 1525 w 10000"/>
                <a:gd name="connsiteY0" fmla="*/ 0 h 10136"/>
                <a:gd name="connsiteX1" fmla="*/ 10000 w 10000"/>
                <a:gd name="connsiteY1" fmla="*/ 68 h 10136"/>
                <a:gd name="connsiteX2" fmla="*/ 8333 w 10000"/>
                <a:gd name="connsiteY2" fmla="*/ 5068 h 10136"/>
                <a:gd name="connsiteX3" fmla="*/ 10000 w 10000"/>
                <a:gd name="connsiteY3" fmla="*/ 10068 h 10136"/>
                <a:gd name="connsiteX4" fmla="*/ 1383 w 10000"/>
                <a:gd name="connsiteY4" fmla="*/ 10136 h 10136"/>
                <a:gd name="connsiteX5" fmla="*/ 0 w 10000"/>
                <a:gd name="connsiteY5" fmla="*/ 5068 h 10136"/>
                <a:gd name="connsiteX6" fmla="*/ 1525 w 10000"/>
                <a:gd name="connsiteY6" fmla="*/ 0 h 10136"/>
                <a:gd name="connsiteX0" fmla="*/ 1530 w 10005"/>
                <a:gd name="connsiteY0" fmla="*/ 0 h 10136"/>
                <a:gd name="connsiteX1" fmla="*/ 10005 w 10005"/>
                <a:gd name="connsiteY1" fmla="*/ 68 h 10136"/>
                <a:gd name="connsiteX2" fmla="*/ 8338 w 10005"/>
                <a:gd name="connsiteY2" fmla="*/ 5068 h 10136"/>
                <a:gd name="connsiteX3" fmla="*/ 10005 w 10005"/>
                <a:gd name="connsiteY3" fmla="*/ 10068 h 10136"/>
                <a:gd name="connsiteX4" fmla="*/ 1198 w 10005"/>
                <a:gd name="connsiteY4" fmla="*/ 10136 h 10136"/>
                <a:gd name="connsiteX5" fmla="*/ 5 w 10005"/>
                <a:gd name="connsiteY5" fmla="*/ 5068 h 10136"/>
                <a:gd name="connsiteX6" fmla="*/ 1530 w 10005"/>
                <a:gd name="connsiteY6" fmla="*/ 0 h 10136"/>
                <a:gd name="connsiteX0" fmla="*/ 1337 w 10002"/>
                <a:gd name="connsiteY0" fmla="*/ 0 h 10204"/>
                <a:gd name="connsiteX1" fmla="*/ 10002 w 10002"/>
                <a:gd name="connsiteY1" fmla="*/ 136 h 10204"/>
                <a:gd name="connsiteX2" fmla="*/ 8335 w 10002"/>
                <a:gd name="connsiteY2" fmla="*/ 5136 h 10204"/>
                <a:gd name="connsiteX3" fmla="*/ 10002 w 10002"/>
                <a:gd name="connsiteY3" fmla="*/ 10136 h 10204"/>
                <a:gd name="connsiteX4" fmla="*/ 1195 w 10002"/>
                <a:gd name="connsiteY4" fmla="*/ 10204 h 10204"/>
                <a:gd name="connsiteX5" fmla="*/ 2 w 10002"/>
                <a:gd name="connsiteY5" fmla="*/ 5136 h 10204"/>
                <a:gd name="connsiteX6" fmla="*/ 1337 w 10002"/>
                <a:gd name="connsiteY6" fmla="*/ 0 h 10204"/>
                <a:gd name="connsiteX0" fmla="*/ 1336 w 10001"/>
                <a:gd name="connsiteY0" fmla="*/ 0 h 10272"/>
                <a:gd name="connsiteX1" fmla="*/ 10001 w 10001"/>
                <a:gd name="connsiteY1" fmla="*/ 136 h 10272"/>
                <a:gd name="connsiteX2" fmla="*/ 8334 w 10001"/>
                <a:gd name="connsiteY2" fmla="*/ 5136 h 10272"/>
                <a:gd name="connsiteX3" fmla="*/ 10001 w 10001"/>
                <a:gd name="connsiteY3" fmla="*/ 10136 h 10272"/>
                <a:gd name="connsiteX4" fmla="*/ 1478 w 10001"/>
                <a:gd name="connsiteY4" fmla="*/ 10272 h 10272"/>
                <a:gd name="connsiteX5" fmla="*/ 1 w 10001"/>
                <a:gd name="connsiteY5" fmla="*/ 5136 h 10272"/>
                <a:gd name="connsiteX6" fmla="*/ 1336 w 10001"/>
                <a:gd name="connsiteY6" fmla="*/ 0 h 10272"/>
                <a:gd name="connsiteX0" fmla="*/ 1336 w 10001"/>
                <a:gd name="connsiteY0" fmla="*/ 0 h 10272"/>
                <a:gd name="connsiteX1" fmla="*/ 10001 w 10001"/>
                <a:gd name="connsiteY1" fmla="*/ 136 h 10272"/>
                <a:gd name="connsiteX2" fmla="*/ 8334 w 10001"/>
                <a:gd name="connsiteY2" fmla="*/ 5136 h 10272"/>
                <a:gd name="connsiteX3" fmla="*/ 10001 w 10001"/>
                <a:gd name="connsiteY3" fmla="*/ 10136 h 10272"/>
                <a:gd name="connsiteX4" fmla="*/ 1383 w 10001"/>
                <a:gd name="connsiteY4" fmla="*/ 10272 h 10272"/>
                <a:gd name="connsiteX5" fmla="*/ 1 w 10001"/>
                <a:gd name="connsiteY5" fmla="*/ 5136 h 10272"/>
                <a:gd name="connsiteX6" fmla="*/ 1336 w 10001"/>
                <a:gd name="connsiteY6" fmla="*/ 0 h 10272"/>
                <a:gd name="connsiteX0" fmla="*/ 1382 w 10000"/>
                <a:gd name="connsiteY0" fmla="*/ 68 h 10136"/>
                <a:gd name="connsiteX1" fmla="*/ 10000 w 10000"/>
                <a:gd name="connsiteY1" fmla="*/ 0 h 10136"/>
                <a:gd name="connsiteX2" fmla="*/ 8333 w 10000"/>
                <a:gd name="connsiteY2" fmla="*/ 5000 h 10136"/>
                <a:gd name="connsiteX3" fmla="*/ 10000 w 10000"/>
                <a:gd name="connsiteY3" fmla="*/ 10000 h 10136"/>
                <a:gd name="connsiteX4" fmla="*/ 1382 w 10000"/>
                <a:gd name="connsiteY4" fmla="*/ 10136 h 10136"/>
                <a:gd name="connsiteX5" fmla="*/ 0 w 10000"/>
                <a:gd name="connsiteY5" fmla="*/ 5000 h 10136"/>
                <a:gd name="connsiteX6" fmla="*/ 1382 w 10000"/>
                <a:gd name="connsiteY6" fmla="*/ 68 h 1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0136">
                  <a:moveTo>
                    <a:pt x="1382" y="68"/>
                  </a:moveTo>
                  <a:lnTo>
                    <a:pt x="10000" y="0"/>
                  </a:lnTo>
                  <a:cubicBezTo>
                    <a:pt x="9079" y="0"/>
                    <a:pt x="8333" y="2239"/>
                    <a:pt x="8333" y="5000"/>
                  </a:cubicBezTo>
                  <a:cubicBezTo>
                    <a:pt x="8333" y="7761"/>
                    <a:pt x="9079" y="10000"/>
                    <a:pt x="10000" y="10000"/>
                  </a:cubicBezTo>
                  <a:lnTo>
                    <a:pt x="1382" y="10136"/>
                  </a:lnTo>
                  <a:cubicBezTo>
                    <a:pt x="461" y="10136"/>
                    <a:pt x="0" y="6678"/>
                    <a:pt x="0" y="5000"/>
                  </a:cubicBezTo>
                  <a:cubicBezTo>
                    <a:pt x="0" y="3322"/>
                    <a:pt x="461" y="68"/>
                    <a:pt x="1382" y="6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an 9">
              <a:extLst>
                <a:ext uri="{FF2B5EF4-FFF2-40B4-BE49-F238E27FC236}">
                  <a16:creationId xmlns:a16="http://schemas.microsoft.com/office/drawing/2014/main" id="{A406C184-A041-41B7-A453-E1E635F3A43D}"/>
                </a:ext>
              </a:extLst>
            </p:cNvPr>
            <p:cNvSpPr/>
            <p:nvPr/>
          </p:nvSpPr>
          <p:spPr>
            <a:xfrm>
              <a:off x="8743723" y="1766483"/>
              <a:ext cx="2192517" cy="3933128"/>
            </a:xfrm>
            <a:prstGeom prst="can">
              <a:avLst>
                <a:gd name="adj" fmla="val 3998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an 11">
              <a:extLst>
                <a:ext uri="{FF2B5EF4-FFF2-40B4-BE49-F238E27FC236}">
                  <a16:creationId xmlns:a16="http://schemas.microsoft.com/office/drawing/2014/main" id="{B5C97937-9FA5-4CBD-9789-AD7D48B50CF4}"/>
                </a:ext>
              </a:extLst>
            </p:cNvPr>
            <p:cNvSpPr/>
            <p:nvPr/>
          </p:nvSpPr>
          <p:spPr>
            <a:xfrm>
              <a:off x="9573281" y="1173783"/>
              <a:ext cx="533400" cy="2895600"/>
            </a:xfrm>
            <a:prstGeom prst="can">
              <a:avLst>
                <a:gd name="adj" fmla="val 6434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7961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470</Words>
  <Application>Microsoft Office PowerPoint</Application>
  <PresentationFormat>Widescreen</PresentationFormat>
  <Paragraphs>88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hosneara mukti</dc:creator>
  <cp:lastModifiedBy>hosneara mukti</cp:lastModifiedBy>
  <cp:revision>19</cp:revision>
  <dcterms:created xsi:type="dcterms:W3CDTF">2019-05-12T01:45:45Z</dcterms:created>
  <dcterms:modified xsi:type="dcterms:W3CDTF">2019-05-12T10:09:31Z</dcterms:modified>
</cp:coreProperties>
</file>