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3" r:id="rId9"/>
    <p:sldId id="262" r:id="rId10"/>
    <p:sldId id="271" r:id="rId11"/>
    <p:sldId id="270" r:id="rId12"/>
    <p:sldId id="266" r:id="rId13"/>
    <p:sldId id="264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4FFAA-C3A6-4419-A064-7F9228B2D368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EE1D0-1CFA-43D0-AA28-EB367BA12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13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প্রদত্ত উপাত্ত দ্বারা মধকের</a:t>
            </a:r>
            <a:r>
              <a:rPr lang="bn-IN" baseline="0" dirty="0" smtClean="0"/>
              <a:t> সূত্র ব্যাখ্যা করা যেতে পারে।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2EFF9-CCAC-4EC8-B192-C4D73C9C567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47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প্রদত্ত উপাত্ত দ্বারা মধকের</a:t>
            </a:r>
            <a:r>
              <a:rPr lang="bn-IN" baseline="0" dirty="0" smtClean="0"/>
              <a:t> সূত্র ব্যাখ্যা করা যেতে পারে।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2EFF9-CCAC-4EC8-B192-C4D73C9C567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47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প্রদত্ত উপাত্ত দ্বারা মধকের</a:t>
            </a:r>
            <a:r>
              <a:rPr lang="bn-IN" baseline="0" dirty="0" smtClean="0"/>
              <a:t> সূত্র ব্যাখ্যা করা যেতে পারে।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2EFF9-CCAC-4EC8-B192-C4D73C9C567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28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audio" Target="../media/audio2.wav"/><Relationship Id="rId7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audio" Target="../media/audio3.wav"/><Relationship Id="rId9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304800"/>
            <a:ext cx="5257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691" y="1981200"/>
            <a:ext cx="7010400" cy="312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5375564"/>
            <a:ext cx="4991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7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/>
          <p:cNvSpPr/>
          <p:nvPr/>
        </p:nvSpPr>
        <p:spPr>
          <a:xfrm>
            <a:off x="609600" y="6553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508760" y="66294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438400" y="60960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390900" y="6172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181600" y="6210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305300" y="6210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096000" y="6553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010400" y="6553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886700" y="6172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১৩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5093277" y="332232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845877" y="331089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69577" y="331089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১৩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7760277" y="327660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435677" y="332232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2350077" y="33185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21277" y="33566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3264477" y="33185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4178877" y="33185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5055177" y="3671801"/>
            <a:ext cx="3505200" cy="34290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609600" y="3699510"/>
            <a:ext cx="3505200" cy="3429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99555" y="4229100"/>
            <a:ext cx="799719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মধ্যক  =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১০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8082" y="1676401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সর্বোচ্চ উপাত্ত = ১৫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5364" y="1676400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 নিম্ন উপাত্ত = ৬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9600" y="2514600"/>
            <a:ext cx="799719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উপাত্তগুলোকে মানের ক্রমানুসারে সাজিয়ে পাই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609600" y="4964701"/>
                <a:ext cx="7895013" cy="143609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১। উপাত্ত সংখ্যা বিজোড় হলে,</a:t>
                </a:r>
              </a:p>
              <a:p>
                <a:pPr algn="ctr"/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মধ্যক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2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bn-BD" sz="3200" dirty="0">
                            <a:latin typeface="NikoshBAN" pitchFamily="2" charset="0"/>
                            <a:cs typeface="NikoshBAN" pitchFamily="2" charset="0"/>
                          </a:rPr>
                          <m:t>উপাত্ত সংখ্যা</m:t>
                        </m:r>
                        <m:r>
                          <a:rPr lang="bn-IN" sz="3200" b="0" i="1" dirty="0" smtClean="0">
                            <a:latin typeface="Cambria Math"/>
                            <a:cs typeface="NikoshBAN" pitchFamily="2" charset="0"/>
                          </a:rPr>
                          <m:t> + </m:t>
                        </m:r>
                        <m:r>
                          <a:rPr lang="bn-IN" sz="3200" b="0" i="1" dirty="0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964701"/>
                <a:ext cx="7895013" cy="1436099"/>
              </a:xfrm>
              <a:prstGeom prst="rect">
                <a:avLst/>
              </a:prstGeom>
              <a:blipFill rotWithShape="1">
                <a:blip r:embed="rId3"/>
                <a:stretch>
                  <a:fillRect t="-4564" b="-4149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559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0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55" grpId="0" animBg="1"/>
      <p:bldP spid="46" grpId="0" animBg="1"/>
      <p:bldP spid="50" grpId="0" animBg="1"/>
      <p:bldP spid="51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/>
          <p:cNvSpPr/>
          <p:nvPr/>
        </p:nvSpPr>
        <p:spPr>
          <a:xfrm>
            <a:off x="381000" y="5029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219200" y="51054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057400" y="45720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895600" y="4648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572000" y="4686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733800" y="4686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410200" y="5029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248400" y="5029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086600" y="4648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8046" y="5791200"/>
            <a:ext cx="799719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মধ্যক  =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(৫+১২) 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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২ = ৮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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8082" y="1371601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সর্বোচ্চ উপাত্ত = ১৫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5364" y="1371600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 নিম্ন উপাত্ত = ৬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9600" y="2133600"/>
            <a:ext cx="799719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উপাত্তগুলোকে মানের ক্রমানুসারে সাজিয়ে পাই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7886700" y="5029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419100" y="28651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1257300" y="287274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2095500" y="281940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2933700" y="28270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4610100" y="28308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3771900" y="28308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7" name="Straight Arrow Connector 46"/>
          <p:cNvCxnSpPr>
            <a:endCxn id="53" idx="2"/>
          </p:cNvCxnSpPr>
          <p:nvPr/>
        </p:nvCxnSpPr>
        <p:spPr>
          <a:xfrm flipV="1">
            <a:off x="419100" y="3190875"/>
            <a:ext cx="3352800" cy="5444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448300" y="28651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286500" y="28651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7124700" y="28270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7924800" y="28651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3" name="Straight Arrow Connector 42"/>
          <p:cNvCxnSpPr>
            <a:stCxn id="54" idx="2"/>
          </p:cNvCxnSpPr>
          <p:nvPr/>
        </p:nvCxnSpPr>
        <p:spPr>
          <a:xfrm>
            <a:off x="5448300" y="3225165"/>
            <a:ext cx="3238500" cy="6023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609600" y="3729097"/>
            <a:ext cx="8035636" cy="2062103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২। উপাত্ত সংখ্যা জোড় হলে,</a:t>
            </a:r>
          </a:p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 মধ্যক = মধ্যম পদ দুটির গড়মান ।</a:t>
            </a:r>
          </a:p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অর্থাৎ, (উপাত্ত সংখ্যা/২)তম পদ ও (উপাত্ত সংখ্যা/২ + ১)তম</a:t>
            </a:r>
          </a:p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 পদের গড়মান হল মধ্যক।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8326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55" grpId="0" animBg="1"/>
      <p:bldP spid="46" grpId="0" animBg="1"/>
      <p:bldP spid="50" grpId="0" animBg="1"/>
      <p:bldP spid="51" grpId="0" animBg="1"/>
      <p:bldP spid="35" grpId="0" animBg="1"/>
      <p:bldP spid="42" grpId="0" animBg="1"/>
      <p:bldP spid="44" grpId="0" animBg="1"/>
      <p:bldP spid="45" grpId="0" animBg="1"/>
      <p:bldP spid="48" grpId="0" animBg="1"/>
      <p:bldP spid="49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7620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০৪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1828800"/>
            <a:ext cx="7315200" cy="1828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কয়েকজন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ছাত্রের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গনিতে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নম্বরের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 ৮৫,৮০,৯৫,৯০,৮৭,৯৫,৯০,৯৫,১০০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93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685800"/>
            <a:ext cx="3505200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7300" y="2609671"/>
            <a:ext cx="63246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১। ৯,১৬,১৪,২২,১৭,২০,১১,৭,১৯,১২,২১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উপাত্তসমূহের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7300" y="4114800"/>
            <a:ext cx="6972300" cy="175432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নিন্মলিখিত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উপাত্তসমূহের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১৪০০,২৫০০,১৫০০,৭০০,৬০০,৯০০,১০৫০,১১০০,৮০০,১২০০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79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0" y="304800"/>
            <a:ext cx="419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7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38400" y="457200"/>
            <a:ext cx="4114800" cy="1524000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0999" y="2133600"/>
            <a:ext cx="3933265" cy="434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সমীর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বিশ্বাস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কম্পি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বাঘারপাড়া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পাইলট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10200" y="2133600"/>
            <a:ext cx="3429000" cy="434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ষষ্ঠ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গনিত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৮ম</a:t>
            </a:r>
          </a:p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উপাত্ত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66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6" t="29843" r="13906" b="20000"/>
          <a:stretch/>
        </p:blipFill>
        <p:spPr>
          <a:xfrm>
            <a:off x="4198129" y="2750127"/>
            <a:ext cx="1002660" cy="1971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9800" r="5042" b="12800"/>
          <a:stretch/>
        </p:blipFill>
        <p:spPr>
          <a:xfrm>
            <a:off x="5200789" y="2474580"/>
            <a:ext cx="1329746" cy="22403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12276" r="17558" b="14258"/>
          <a:stretch/>
        </p:blipFill>
        <p:spPr>
          <a:xfrm>
            <a:off x="3074772" y="3124200"/>
            <a:ext cx="1102575" cy="15907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r="18800"/>
          <a:stretch/>
        </p:blipFill>
        <p:spPr>
          <a:xfrm>
            <a:off x="1754193" y="3594763"/>
            <a:ext cx="1293807" cy="11201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r="18800"/>
          <a:stretch/>
        </p:blipFill>
        <p:spPr>
          <a:xfrm>
            <a:off x="6481550" y="2057400"/>
            <a:ext cx="1293807" cy="26575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12276" r="17558" b="14258"/>
          <a:stretch/>
        </p:blipFill>
        <p:spPr>
          <a:xfrm>
            <a:off x="573825" y="3732574"/>
            <a:ext cx="1102575" cy="10078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1" t="9800" r="5042" b="12800"/>
          <a:stretch/>
        </p:blipFill>
        <p:spPr>
          <a:xfrm>
            <a:off x="7814254" y="1676400"/>
            <a:ext cx="1329746" cy="30165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6" t="29843" r="13906" b="20000"/>
          <a:stretch/>
        </p:blipFill>
        <p:spPr>
          <a:xfrm>
            <a:off x="1676400" y="5068011"/>
            <a:ext cx="890496" cy="17511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048000" y="5571515"/>
            <a:ext cx="5299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গ্লাসটি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3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243840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8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838200"/>
            <a:ext cx="342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25908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31818" y="2390093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;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1818" y="3505200"/>
            <a:ext cx="6802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92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828800"/>
            <a:ext cx="865229" cy="68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814" y="-44594"/>
            <a:ext cx="1529566" cy="2543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913318"/>
            <a:ext cx="1535565" cy="15991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992"/>
            <a:ext cx="1295400" cy="1286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65" y="533400"/>
            <a:ext cx="1905000" cy="19801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9" y="194180"/>
            <a:ext cx="1535565" cy="23193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64292" y="2594053"/>
            <a:ext cx="3674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ছবিগুলি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85" y="1828800"/>
            <a:ext cx="865229" cy="685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993"/>
            <a:ext cx="1295400" cy="1295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937130"/>
            <a:ext cx="1535565" cy="15852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945" y="194180"/>
            <a:ext cx="1535565" cy="23193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437" y="533399"/>
            <a:ext cx="1905000" cy="19270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72" y="-30739"/>
            <a:ext cx="1529566" cy="25431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8944" y="6063734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ছবিগুলি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সাজানো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90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4.44444E-6 L -0.13889 0.48333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4" y="24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33333E-6 3.7037E-7 L 0.07917 0.48218 " pathEditMode="relative" rAng="0" ptsTypes="AA">
                                      <p:cBhvr>
                                        <p:cTn id="7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" y="24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5E-6 -3.33333E-6 L -0.16719 0.48125 " pathEditMode="relative" rAng="0" ptsTypes="AA">
                                      <p:cBhvr>
                                        <p:cTn id="7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68" y="24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32135 0.4928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76" y="2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2222E-6 L 0.07586 0.4805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5" y="2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48148E-6 L 0.56527 0.4967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4" y="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/>
          <p:cNvSpPr/>
          <p:nvPr/>
        </p:nvSpPr>
        <p:spPr>
          <a:xfrm>
            <a:off x="609600" y="6553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508760" y="66294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2438400" y="60960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390900" y="6172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181600" y="6210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305300" y="62103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096000" y="6553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010400" y="6553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7886700" y="617220"/>
            <a:ext cx="800100" cy="720090"/>
          </a:xfrm>
          <a:prstGeom prst="ellipse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১৩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5093277" y="332232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845877" y="331089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969577" y="331089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১৩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7760277" y="327660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435677" y="332232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2350077" y="33185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21277" y="33566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3264477" y="33185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4178877" y="3318510"/>
            <a:ext cx="800100" cy="72009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5055177" y="3671801"/>
            <a:ext cx="3505200" cy="34290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609600" y="3699510"/>
            <a:ext cx="3505200" cy="3429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99555" y="4229100"/>
            <a:ext cx="799719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মধ্যক  =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১০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8082" y="1676401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সর্বোচ্চ উপাত্ত = ১৫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5364" y="1676400"/>
            <a:ext cx="280866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সর্ব নিম্ন উপাত্ত = ৬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9600" y="2514600"/>
            <a:ext cx="799719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উপাত্তগুলোকে মানের ক্রমানুসারে সাজিয়ে পাই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609600" y="4964701"/>
                <a:ext cx="7895013" cy="143609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১। উপাত্ত সংখ্যা বিজোড় হলে,</a:t>
                </a:r>
              </a:p>
              <a:p>
                <a:pPr algn="ctr"/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 মধ্যক </a:t>
                </a:r>
                <a:r>
                  <a:rPr lang="bn-BD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2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bn-BD" sz="3200" dirty="0">
                            <a:latin typeface="NikoshBAN" pitchFamily="2" charset="0"/>
                            <a:cs typeface="NikoshBAN" pitchFamily="2" charset="0"/>
                          </a:rPr>
                          <m:t>উপাত্ত সংখ্যা</m:t>
                        </m:r>
                        <m:r>
                          <a:rPr lang="bn-IN" sz="3200" b="0" i="1" dirty="0" smtClean="0">
                            <a:latin typeface="Cambria Math"/>
                            <a:cs typeface="NikoshBAN" pitchFamily="2" charset="0"/>
                          </a:rPr>
                          <m:t> + </m:t>
                        </m:r>
                        <m:r>
                          <a:rPr lang="bn-IN" sz="3200" b="0" i="1" dirty="0" smtClean="0">
                            <a:latin typeface="Cambria Math"/>
                            <a:cs typeface="NikoshBAN" pitchFamily="2" charset="0"/>
                          </a:rPr>
                          <m:t>১</m:t>
                        </m:r>
                      </m:num>
                      <m:den>
                        <m:r>
                          <a:rPr lang="bn-IN" sz="3200" b="0" i="1" smtClean="0">
                            <a:latin typeface="Cambria Math"/>
                            <a:cs typeface="NikoshBAN" pitchFamily="2" charset="0"/>
                          </a:rPr>
                          <m:t>২</m:t>
                        </m:r>
                      </m:den>
                    </m:f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964701"/>
                <a:ext cx="7895013" cy="1436099"/>
              </a:xfrm>
              <a:prstGeom prst="rect">
                <a:avLst/>
              </a:prstGeom>
              <a:blipFill rotWithShape="1">
                <a:blip r:embed="rId3"/>
                <a:stretch>
                  <a:fillRect t="-4564" b="-4149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193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0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55" grpId="0" animBg="1"/>
      <p:bldP spid="46" grpId="0" animBg="1"/>
      <p:bldP spid="50" grpId="0" animBg="1"/>
      <p:bldP spid="5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1425714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১৫,১৮,২০,২৪,২৫,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13716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৩০,৩২,৩৩,৩৫,৩৮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33800" y="1436131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২৭,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0" y="2209800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8782" y="28956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২৭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57300" y="3657600"/>
            <a:ext cx="4953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4953000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মানের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ক্রমনুসারে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সাজিয়ে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উপাত্তগুলোকে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দুইভাগে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94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55962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23,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0" y="955962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2৮,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9144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1৭,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000" y="955962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1৩,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928253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1৫,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9800" y="928253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3০,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2800" y="914399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2৬,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53400" y="928253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955962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2০,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16726" y="1828800"/>
            <a:ext cx="3955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নির্নয়ের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ধাপ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4267200"/>
            <a:ext cx="6781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উর্ধ্বক্রম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অনুসারে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সাজাই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১০,১৩,১৫,১৭,২০,২৩,২৬,২৮,৩০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048000" y="2413575"/>
            <a:ext cx="2149188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6800" y="3556575"/>
            <a:ext cx="6781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উর্ধ্বক্রম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অধক্রম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অনুসারে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সাজাতে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32164" y="5562600"/>
            <a:ext cx="6781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উর্ধ্বক্রম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অনুসারে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সাজাই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১০,১৩,১৫,১৭,২০,২৩,২৬,২৮,৩০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37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382</Words>
  <Application>Microsoft Office PowerPoint</Application>
  <PresentationFormat>On-screen Show (4:3)</PresentationFormat>
  <Paragraphs>127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SPCC</dc:creator>
  <cp:lastModifiedBy>USER</cp:lastModifiedBy>
  <cp:revision>105</cp:revision>
  <dcterms:created xsi:type="dcterms:W3CDTF">2006-08-16T00:00:00Z</dcterms:created>
  <dcterms:modified xsi:type="dcterms:W3CDTF">2019-05-19T12:29:17Z</dcterms:modified>
</cp:coreProperties>
</file>