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59" r:id="rId6"/>
    <p:sldId id="260" r:id="rId7"/>
    <p:sldId id="267" r:id="rId8"/>
    <p:sldId id="261" r:id="rId9"/>
    <p:sldId id="266" r:id="rId10"/>
    <p:sldId id="275" r:id="rId11"/>
    <p:sldId id="273" r:id="rId12"/>
    <p:sldId id="277" r:id="rId13"/>
    <p:sldId id="278" r:id="rId14"/>
    <p:sldId id="272" r:id="rId15"/>
    <p:sldId id="276" r:id="rId16"/>
    <p:sldId id="271" r:id="rId17"/>
    <p:sldId id="265" r:id="rId18"/>
    <p:sldId id="262" r:id="rId19"/>
    <p:sldId id="269" r:id="rId20"/>
    <p:sldId id="263" r:id="rId21"/>
    <p:sldId id="264" r:id="rId22"/>
    <p:sldId id="268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D937"/>
    <a:srgbClr val="008000"/>
    <a:srgbClr val="FF0066"/>
    <a:srgbClr val="CCFF66"/>
    <a:srgbClr val="9966FF"/>
    <a:srgbClr val="660066"/>
    <a:srgbClr val="D2E6D2"/>
    <a:srgbClr val="CCECCC"/>
    <a:srgbClr val="E5EECA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72AD6-3F94-4D02-8FED-A933C9C0BC27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A3282A-83C2-431A-BB4D-B28CF6F3A877}">
      <dgm:prSet/>
      <dgm:spPr/>
      <dgm:t>
        <a:bodyPr/>
        <a:lstStyle/>
        <a:p>
          <a:pPr rtl="0"/>
          <a:r>
            <a:rPr lang="bn-BD" b="1" dirty="0" smtClean="0"/>
            <a:t>সবাইকে শুভেচ্ছা</a:t>
          </a:r>
          <a:endParaRPr lang="en-US" dirty="0"/>
        </a:p>
      </dgm:t>
    </dgm:pt>
    <dgm:pt modelId="{14C2313E-C6C0-4D7F-9478-D89DF036A3EB}" type="parTrans" cxnId="{5DB092BD-95A6-48BD-92E9-F86746B85D5C}">
      <dgm:prSet/>
      <dgm:spPr/>
      <dgm:t>
        <a:bodyPr/>
        <a:lstStyle/>
        <a:p>
          <a:endParaRPr lang="en-US"/>
        </a:p>
      </dgm:t>
    </dgm:pt>
    <dgm:pt modelId="{C8C8C745-9CDB-473C-AE34-A80EB67469D9}" type="sibTrans" cxnId="{5DB092BD-95A6-48BD-92E9-F86746B85D5C}">
      <dgm:prSet/>
      <dgm:spPr/>
      <dgm:t>
        <a:bodyPr/>
        <a:lstStyle/>
        <a:p>
          <a:endParaRPr lang="en-US"/>
        </a:p>
      </dgm:t>
    </dgm:pt>
    <dgm:pt modelId="{7EFC1528-4ADD-4642-A868-CE8C4FA4BBE0}" type="pres">
      <dgm:prSet presAssocID="{04E72AD6-3F94-4D02-8FED-A933C9C0BC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100A7D-6452-498F-A633-86DE1D75FFD2}" type="pres">
      <dgm:prSet presAssocID="{C4A3282A-83C2-431A-BB4D-B28CF6F3A877}" presName="node" presStyleLbl="node1" presStyleIdx="0" presStyleCnt="1" custScaleX="529239" custScaleY="100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092BD-95A6-48BD-92E9-F86746B85D5C}" srcId="{04E72AD6-3F94-4D02-8FED-A933C9C0BC27}" destId="{C4A3282A-83C2-431A-BB4D-B28CF6F3A877}" srcOrd="0" destOrd="0" parTransId="{14C2313E-C6C0-4D7F-9478-D89DF036A3EB}" sibTransId="{C8C8C745-9CDB-473C-AE34-A80EB67469D9}"/>
    <dgm:cxn modelId="{DA289711-3F56-458F-BE31-CC72EB1449A7}" type="presOf" srcId="{C4A3282A-83C2-431A-BB4D-B28CF6F3A877}" destId="{03100A7D-6452-498F-A633-86DE1D75FFD2}" srcOrd="0" destOrd="0" presId="urn:microsoft.com/office/officeart/2005/8/layout/cycle2"/>
    <dgm:cxn modelId="{81AC6D0B-1534-4AB5-A685-BBD03839983A}" type="presOf" srcId="{04E72AD6-3F94-4D02-8FED-A933C9C0BC27}" destId="{7EFC1528-4ADD-4642-A868-CE8C4FA4BBE0}" srcOrd="0" destOrd="0" presId="urn:microsoft.com/office/officeart/2005/8/layout/cycle2"/>
    <dgm:cxn modelId="{E8DF5453-6BE2-434B-B805-920D683B1895}" type="presParOf" srcId="{7EFC1528-4ADD-4642-A868-CE8C4FA4BBE0}" destId="{03100A7D-6452-498F-A633-86DE1D75FF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00A7D-6452-498F-A633-86DE1D75FFD2}">
      <dsp:nvSpPr>
        <dsp:cNvPr id="0" name=""/>
        <dsp:cNvSpPr/>
      </dsp:nvSpPr>
      <dsp:spPr>
        <a:xfrm>
          <a:off x="609601" y="0"/>
          <a:ext cx="7772397" cy="1470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b="1" kern="1200" dirty="0" smtClean="0"/>
            <a:t>সবাইকে শুভেচ্ছা</a:t>
          </a:r>
          <a:endParaRPr lang="en-US" sz="5100" kern="1200" dirty="0"/>
        </a:p>
      </dsp:txBody>
      <dsp:txXfrm>
        <a:off x="1747842" y="215280"/>
        <a:ext cx="5495915" cy="1039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AE1A-D226-4CFD-ACBA-FC990E4B9FD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3F07E-C2BB-432F-BD69-ACD49152D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F07E-C2BB-432F-BD69-ACD49152D3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87767911"/>
              </p:ext>
            </p:extLst>
          </p:nvPr>
        </p:nvGraphicFramePr>
        <p:xfrm>
          <a:off x="152400" y="434975"/>
          <a:ext cx="89916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763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133600"/>
            <a:ext cx="3200400" cy="1143000"/>
          </a:xfr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বৃন্তের কাজ</a:t>
            </a:r>
            <a:endParaRPr lang="en-US" sz="6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3345" y="81879"/>
            <a:ext cx="3643745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পত্রমূল ও ফলককে যুক্ত করে।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2" r="38384"/>
          <a:stretch/>
        </p:blipFill>
        <p:spPr>
          <a:xfrm>
            <a:off x="213012" y="0"/>
            <a:ext cx="3686175" cy="2971800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763634" y="2202872"/>
            <a:ext cx="228600" cy="768927"/>
          </a:xfrm>
          <a:prstGeom prst="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952499" y="2088573"/>
            <a:ext cx="1219200" cy="228600"/>
          </a:xfrm>
          <a:prstGeom prst="lef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2200" y="1963230"/>
            <a:ext cx="762000" cy="707886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বৃন্ত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635" y="3016180"/>
            <a:ext cx="1274617" cy="707886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পত্রমূল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2423385" y="3016180"/>
            <a:ext cx="1097983" cy="108715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495800" y="3229652"/>
            <a:ext cx="3255818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পত্র ফলককে এমন ভাবে ধরে রাখে যাতে সূর্যের আলো বেশি </a:t>
            </a:r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পায়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4" t="48668" b="30325"/>
          <a:stretch/>
        </p:blipFill>
        <p:spPr>
          <a:xfrm>
            <a:off x="992234" y="4792668"/>
            <a:ext cx="2741566" cy="153193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063026" y="4006256"/>
            <a:ext cx="1280794" cy="1041329"/>
            <a:chOff x="2048813" y="4063219"/>
            <a:chExt cx="1280794" cy="1041329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2736800" y="4259269"/>
              <a:ext cx="6400" cy="53340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997081" y="4189456"/>
              <a:ext cx="174574" cy="84527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347525" y="4259269"/>
              <a:ext cx="234567" cy="38100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048813" y="4063219"/>
              <a:ext cx="374572" cy="53455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868417" y="4275583"/>
              <a:ext cx="9525" cy="67302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155033" y="4279170"/>
              <a:ext cx="174574" cy="82537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515992" y="4216778"/>
              <a:ext cx="178759" cy="437425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141420" y="4119644"/>
              <a:ext cx="374572" cy="53455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4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4 -0.17685 L 0.00834 -0.01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7083 -0.176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5" grpId="2" animBg="1"/>
      <p:bldP spid="15" grpId="3" animBg="1"/>
      <p:bldP spid="16" grpId="0" animBg="1"/>
      <p:bldP spid="17" grpId="0" animBg="1"/>
      <p:bldP spid="4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10" y="1603066"/>
            <a:ext cx="3534268" cy="4420217"/>
          </a:xfrm>
        </p:spPr>
      </p:pic>
      <p:sp>
        <p:nvSpPr>
          <p:cNvPr id="6" name="Oval 5"/>
          <p:cNvSpPr/>
          <p:nvPr/>
        </p:nvSpPr>
        <p:spPr>
          <a:xfrm flipH="1">
            <a:off x="5336418" y="5020971"/>
            <a:ext cx="45719" cy="1212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3649" y="4766829"/>
            <a:ext cx="45720" cy="1212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962399" y="4968152"/>
            <a:ext cx="320714" cy="766767"/>
            <a:chOff x="3962399" y="4968152"/>
            <a:chExt cx="320714" cy="766767"/>
          </a:xfrm>
        </p:grpSpPr>
        <p:sp>
          <p:nvSpPr>
            <p:cNvPr id="16" name="Oval 15"/>
            <p:cNvSpPr/>
            <p:nvPr/>
          </p:nvSpPr>
          <p:spPr>
            <a:xfrm>
              <a:off x="3962399" y="5109306"/>
              <a:ext cx="45720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 flipV="1">
              <a:off x="4184058" y="4968152"/>
              <a:ext cx="45720" cy="11343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4237393" y="5621487"/>
              <a:ext cx="45720" cy="1134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 flipH="1">
            <a:off x="4003262" y="5628848"/>
            <a:ext cx="45719" cy="113432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29776" y="630817"/>
            <a:ext cx="2064343" cy="5326637"/>
            <a:chOff x="4229776" y="630817"/>
            <a:chExt cx="2064343" cy="5326637"/>
          </a:xfrm>
        </p:grpSpPr>
        <p:sp>
          <p:nvSpPr>
            <p:cNvPr id="21" name="Oval 20"/>
            <p:cNvSpPr/>
            <p:nvPr/>
          </p:nvSpPr>
          <p:spPr>
            <a:xfrm flipV="1">
              <a:off x="5170171" y="1869066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4466674" y="584402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5170171" y="687533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5654038" y="181234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5273031" y="3507796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6248400" y="1841359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4229776" y="5299808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5562600" y="630817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42107" y="4669875"/>
            <a:ext cx="441239" cy="1369409"/>
            <a:chOff x="3742107" y="4669875"/>
            <a:chExt cx="441239" cy="1369409"/>
          </a:xfrm>
        </p:grpSpPr>
        <p:sp>
          <p:nvSpPr>
            <p:cNvPr id="5" name="Oval 4"/>
            <p:cNvSpPr/>
            <p:nvPr/>
          </p:nvSpPr>
          <p:spPr>
            <a:xfrm flipV="1">
              <a:off x="4021958" y="592585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3742107" y="5448319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3743496" y="5039161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4137627" y="4669875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4008119" y="544831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725573" y="1062948"/>
            <a:ext cx="1696151" cy="4755578"/>
            <a:chOff x="3542599" y="990600"/>
            <a:chExt cx="1696151" cy="4755578"/>
          </a:xfrm>
        </p:grpSpPr>
        <p:sp>
          <p:nvSpPr>
            <p:cNvPr id="17" name="Oval 16"/>
            <p:cNvSpPr/>
            <p:nvPr/>
          </p:nvSpPr>
          <p:spPr>
            <a:xfrm flipH="1">
              <a:off x="5110935" y="4766829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4104401" y="3094755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3720636" y="3094755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39622" y="1047316"/>
              <a:ext cx="59558" cy="11646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4489533" y="1163778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4933950" y="5334887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3542599" y="2083374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4127261" y="990600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5082540" y="4556443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4920781" y="5624950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4933950" y="5140055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4172980" y="191192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5193031" y="5302404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/>
          <p:cNvSpPr/>
          <p:nvPr/>
        </p:nvSpPr>
        <p:spPr>
          <a:xfrm flipV="1">
            <a:off x="4875062" y="5925851"/>
            <a:ext cx="45719" cy="11343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4598511" y="1500615"/>
            <a:ext cx="196668" cy="4733924"/>
            <a:chOff x="4643642" y="1467283"/>
            <a:chExt cx="196668" cy="4733924"/>
          </a:xfrm>
        </p:grpSpPr>
        <p:sp>
          <p:nvSpPr>
            <p:cNvPr id="8" name="Oval 7"/>
            <p:cNvSpPr/>
            <p:nvPr/>
          </p:nvSpPr>
          <p:spPr>
            <a:xfrm flipH="1">
              <a:off x="4771109" y="3734661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712220" y="5618891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4771110" y="4343402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4794591" y="214181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4643642" y="6087775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689361" y="5202845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4748250" y="4653396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V="1">
              <a:off x="4785513" y="2482559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4780664" y="3160557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V="1">
              <a:off x="4794591" y="1467283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3952491"/>
            <a:ext cx="2667000" cy="28623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মাটি থেকে </a:t>
            </a:r>
            <a:r>
              <a:rPr lang="bn-BD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গ্রহণকৃত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পানি ও খনিজ লবন ফলকে পরিবহন।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0191 -0.0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4966 -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-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301 L -3.33333E-6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0.00046 L 0.02327 -0.035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80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5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2" y="0"/>
            <a:ext cx="4967535" cy="6378090"/>
          </a:xfrm>
        </p:spPr>
      </p:pic>
      <p:sp>
        <p:nvSpPr>
          <p:cNvPr id="8" name="Flowchart: Connector 7"/>
          <p:cNvSpPr/>
          <p:nvPr/>
        </p:nvSpPr>
        <p:spPr>
          <a:xfrm flipV="1">
            <a:off x="4876800" y="3875811"/>
            <a:ext cx="76200" cy="1489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700993" y="720077"/>
            <a:ext cx="862446" cy="2741340"/>
            <a:chOff x="1752600" y="651288"/>
            <a:chExt cx="862446" cy="2741340"/>
          </a:xfrm>
        </p:grpSpPr>
        <p:sp>
          <p:nvSpPr>
            <p:cNvPr id="5" name="Oval 4"/>
            <p:cNvSpPr/>
            <p:nvPr/>
          </p:nvSpPr>
          <p:spPr>
            <a:xfrm>
              <a:off x="2133600" y="651288"/>
              <a:ext cx="160022" cy="65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 flipV="1">
              <a:off x="2293621" y="3053205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 flipV="1">
              <a:off x="1978083" y="3264488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 flipV="1">
              <a:off x="2057400" y="1880765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 flipV="1">
              <a:off x="1752600" y="2202884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 flipV="1">
              <a:off x="2137410" y="2159593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 flipV="1">
              <a:off x="2459182" y="781061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 flipV="1">
              <a:off x="2538846" y="935192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14700" y="684070"/>
            <a:ext cx="190500" cy="4875066"/>
            <a:chOff x="3314700" y="684070"/>
            <a:chExt cx="190500" cy="4875066"/>
          </a:xfrm>
        </p:grpSpPr>
        <p:sp>
          <p:nvSpPr>
            <p:cNvPr id="13" name="Flowchart: Connector 12"/>
            <p:cNvSpPr/>
            <p:nvPr/>
          </p:nvSpPr>
          <p:spPr>
            <a:xfrm flipV="1">
              <a:off x="3356264" y="4102679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 flipV="1">
              <a:off x="3352800" y="5017079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 flipV="1">
              <a:off x="3366655" y="281940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 flipV="1">
              <a:off x="3366655" y="204355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 flipV="1">
              <a:off x="3332019" y="462569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 flipV="1">
              <a:off x="3314700" y="541020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 flipV="1">
              <a:off x="3429000" y="1515343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 flipV="1">
              <a:off x="3366655" y="68407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53792" y="373210"/>
            <a:ext cx="855518" cy="3638551"/>
            <a:chOff x="4326082" y="386196"/>
            <a:chExt cx="855518" cy="3638551"/>
          </a:xfrm>
        </p:grpSpPr>
        <p:sp>
          <p:nvSpPr>
            <p:cNvPr id="7" name="Flowchart: Connector 6"/>
            <p:cNvSpPr/>
            <p:nvPr/>
          </p:nvSpPr>
          <p:spPr>
            <a:xfrm flipV="1">
              <a:off x="4582391" y="3875811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 flipV="1">
              <a:off x="4402282" y="347749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 flipV="1">
              <a:off x="4433455" y="16798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 flipV="1">
              <a:off x="4953000" y="16798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 flipV="1">
              <a:off x="4582391" y="190673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 flipV="1">
              <a:off x="5105400" y="18322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 flipV="1">
              <a:off x="4326082" y="46066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 flipV="1">
              <a:off x="4793673" y="38619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765965" y="4918288"/>
            <a:ext cx="4378035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কান্ড আর ফলকের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মধ্যে তৈরিকৃত </a:t>
            </a:r>
            <a:r>
              <a:rPr lang="bn-BD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পরিবহন।</a:t>
            </a:r>
            <a:endParaRPr lang="bn-BD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458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7084 -0.0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208 0.067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3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" t="-688" r="44721" b="37360"/>
          <a:stretch/>
        </p:blipFill>
        <p:spPr>
          <a:xfrm rot="18518919">
            <a:off x="433839" y="922207"/>
            <a:ext cx="4208280" cy="3841220"/>
          </a:xfrm>
        </p:spPr>
      </p:pic>
      <p:sp>
        <p:nvSpPr>
          <p:cNvPr id="3" name="TextBox 2"/>
          <p:cNvSpPr txBox="1"/>
          <p:nvPr/>
        </p:nvSpPr>
        <p:spPr>
          <a:xfrm>
            <a:off x="5181600" y="194645"/>
            <a:ext cx="18288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মধ্যশিরা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2304184" y="523692"/>
            <a:ext cx="2801216" cy="159051"/>
          </a:xfrm>
          <a:prstGeom prst="lef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61779" y="4996934"/>
            <a:ext cx="193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181600"/>
            <a:ext cx="2209800" cy="83099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পত্র ফলক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113954"/>
            <a:ext cx="3962400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বৃন্তশীর্ষ হতে পত্রফলকের অন্য প্রান্ত পর্যন্ত বিস্তৃত, মধ্যশিরা হতে শিরা-উপশিরা উৎপন্ন হয়।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59871" y="1371600"/>
            <a:ext cx="990600" cy="152400"/>
          </a:xfrm>
          <a:prstGeom prst="righ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flipH="1">
            <a:off x="2050471" y="2286000"/>
            <a:ext cx="3041073" cy="304800"/>
          </a:xfrm>
          <a:prstGeom prst="bent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1228543"/>
            <a:ext cx="838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175301"/>
            <a:ext cx="16764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উপশিরা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0503 0.5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444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3" grpId="0" animBg="1"/>
      <p:bldP spid="4" grpId="0"/>
      <p:bldP spid="12" grpId="0" animBg="1"/>
      <p:bldP spid="5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438400"/>
            <a:ext cx="5257800" cy="1143000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পাতার সাধারন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54" y="1489740"/>
            <a:ext cx="4876800" cy="4126322"/>
          </a:xfrm>
        </p:spPr>
      </p:pic>
      <p:sp>
        <p:nvSpPr>
          <p:cNvPr id="7" name="Rectangle 6"/>
          <p:cNvSpPr/>
          <p:nvPr/>
        </p:nvSpPr>
        <p:spPr>
          <a:xfrm>
            <a:off x="3299949" y="1752600"/>
            <a:ext cx="96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285999" y="76199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O</a:t>
            </a:r>
            <a:r>
              <a:rPr lang="en-US" sz="4400" baseline="-25000" dirty="0" smtClean="0">
                <a:solidFill>
                  <a:srgbClr val="FFC000"/>
                </a:solidFill>
              </a:rPr>
              <a:t>2</a:t>
            </a:r>
            <a:endParaRPr lang="en-US" sz="4400" baseline="-250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967663"/>
            <a:ext cx="5638800" cy="6858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পাতার শ্বাসকার্য পরিচালনা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1778400"/>
            <a:ext cx="96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4737477" y="76199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O</a:t>
            </a:r>
            <a:r>
              <a:rPr lang="en-US" sz="4400" baseline="-25000" dirty="0" smtClean="0">
                <a:solidFill>
                  <a:srgbClr val="FFC000"/>
                </a:solidFill>
              </a:rPr>
              <a:t>2</a:t>
            </a:r>
            <a:endParaRPr lang="en-US" sz="4400" baseline="-25000" dirty="0">
              <a:solidFill>
                <a:srgbClr val="FFC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86030" y="1977847"/>
            <a:ext cx="5344539" cy="3761419"/>
            <a:chOff x="2286030" y="1977847"/>
            <a:chExt cx="5344539" cy="3761419"/>
          </a:xfrm>
        </p:grpSpPr>
        <p:sp>
          <p:nvSpPr>
            <p:cNvPr id="15" name="Rectangle 14"/>
            <p:cNvSpPr/>
            <p:nvPr/>
          </p:nvSpPr>
          <p:spPr>
            <a:xfrm rot="16200000">
              <a:off x="2176835" y="4901698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2156347" y="2969301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6796211" y="19675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6871387" y="4144049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08751" y="2229977"/>
            <a:ext cx="817802" cy="2611581"/>
            <a:chOff x="1108751" y="2229977"/>
            <a:chExt cx="817802" cy="2611581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1167371" y="221971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1119010" y="4082376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63717" y="2891554"/>
            <a:ext cx="898143" cy="2678108"/>
            <a:chOff x="5563717" y="2891554"/>
            <a:chExt cx="898143" cy="2678108"/>
          </a:xfrm>
        </p:grpSpPr>
        <p:sp>
          <p:nvSpPr>
            <p:cNvPr id="17" name="Rectangle 16"/>
            <p:cNvSpPr/>
            <p:nvPr/>
          </p:nvSpPr>
          <p:spPr>
            <a:xfrm rot="5400000">
              <a:off x="5434034" y="3021237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5624291" y="4732094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84023" y="152400"/>
            <a:ext cx="2931377" cy="984885"/>
            <a:chOff x="5984023" y="152400"/>
            <a:chExt cx="2931377" cy="984885"/>
          </a:xfrm>
        </p:grpSpPr>
        <p:sp>
          <p:nvSpPr>
            <p:cNvPr id="21" name="Rectangle 20"/>
            <p:cNvSpPr/>
            <p:nvPr/>
          </p:nvSpPr>
          <p:spPr>
            <a:xfrm>
              <a:off x="5984023" y="152400"/>
              <a:ext cx="5751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CO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66738" y="61406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</a:rPr>
                <a:t>O</a:t>
              </a:r>
              <a:r>
                <a:rPr lang="en-US" sz="2400" baseline="-25000" dirty="0" smtClean="0">
                  <a:solidFill>
                    <a:srgbClr val="FFC000"/>
                  </a:solidFill>
                </a:rPr>
                <a:t>2</a:t>
              </a:r>
              <a:endParaRPr lang="en-US" sz="2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79093" y="614065"/>
              <a:ext cx="1398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অক্সিজেন</a:t>
              </a:r>
              <a:endParaRPr lang="en-US" sz="2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5401" y="172346"/>
              <a:ext cx="2269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কার্বনডাইঅক্সাইড</a:t>
              </a:r>
              <a:endParaRPr lang="en-US" sz="2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6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1007 -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08837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6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9462 -0.00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94" y="2232025"/>
            <a:ext cx="4762500" cy="3162300"/>
          </a:xfrm>
        </p:spPr>
      </p:pic>
      <p:sp>
        <p:nvSpPr>
          <p:cNvPr id="7" name="Sun 6"/>
          <p:cNvSpPr/>
          <p:nvPr/>
        </p:nvSpPr>
        <p:spPr>
          <a:xfrm>
            <a:off x="27709" y="304800"/>
            <a:ext cx="1066800" cy="91440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48143" y="1143000"/>
            <a:ext cx="2008909" cy="1905000"/>
            <a:chOff x="685800" y="914400"/>
            <a:chExt cx="2008909" cy="19050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914400" y="1295400"/>
              <a:ext cx="1780309" cy="1524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85800" y="1295400"/>
              <a:ext cx="1676400" cy="1524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149927" y="914400"/>
              <a:ext cx="1364673" cy="1143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94509" y="1229591"/>
              <a:ext cx="1600200" cy="134389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895600" y="1424923"/>
            <a:ext cx="91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63169" y="22860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O</a:t>
            </a:r>
            <a:r>
              <a:rPr lang="en-US" sz="3600" baseline="-25000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4543" y="5698957"/>
            <a:ext cx="4367648" cy="838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পাতার খাদ্য তৈরি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9287" y="1527464"/>
            <a:ext cx="91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4327" y="22745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O</a:t>
            </a:r>
            <a:r>
              <a:rPr lang="en-US" sz="3600" baseline="-25000" dirty="0">
                <a:solidFill>
                  <a:srgbClr val="FFC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12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9166 0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23" y="581086"/>
            <a:ext cx="3534269" cy="44202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563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016085" y="5315633"/>
            <a:ext cx="0" cy="94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17673" y="1034482"/>
            <a:ext cx="1210913" cy="5246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416858"/>
            <a:ext cx="1219200" cy="5246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23055" y="302215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4659" y="3261362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04092" y="844375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29556" y="3108266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96702" y="25908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10200" y="330708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29020" y="2745476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76032" y="3039688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86539" y="33528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19142" y="1904999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29649" y="1702277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13386" y="185928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82923" y="19050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972974" y="1736814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23979" y="890094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19734" y="133171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19141" y="102168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13115" y="10674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77984" y="1145602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flipV="1">
            <a:off x="3837301" y="2046965"/>
            <a:ext cx="66557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24315" y="104454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1741" y="5767990"/>
            <a:ext cx="6629400" cy="10900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অতিরিক্ত পানি বের করা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Flowchart: Connector 53"/>
          <p:cNvSpPr/>
          <p:nvPr/>
        </p:nvSpPr>
        <p:spPr>
          <a:xfrm>
            <a:off x="4362844" y="4790165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4607720" y="4418573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47556" y="1699872"/>
            <a:ext cx="119302" cy="3444813"/>
            <a:chOff x="4647556" y="1699872"/>
            <a:chExt cx="119302" cy="3444813"/>
          </a:xfrm>
        </p:grpSpPr>
        <p:sp>
          <p:nvSpPr>
            <p:cNvPr id="58" name="Flowchart: Connector 57"/>
            <p:cNvSpPr/>
            <p:nvPr/>
          </p:nvSpPr>
          <p:spPr>
            <a:xfrm>
              <a:off x="4657583" y="504843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4664594" y="404395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4665238" y="350520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4676075" y="296331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4676076" y="169987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4647556" y="2673947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4676076" y="220980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4995" y="1042135"/>
            <a:ext cx="1835157" cy="3941280"/>
            <a:chOff x="3624995" y="1042135"/>
            <a:chExt cx="1835157" cy="3941280"/>
          </a:xfrm>
        </p:grpSpPr>
        <p:sp>
          <p:nvSpPr>
            <p:cNvPr id="4" name="Flowchart: Connector 3"/>
            <p:cNvSpPr/>
            <p:nvPr/>
          </p:nvSpPr>
          <p:spPr>
            <a:xfrm>
              <a:off x="5369370" y="4056794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116579" y="463776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022697" y="384528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4914961" y="4389118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4977306" y="400488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323979" y="4497180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5005743" y="4887167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4094421" y="269735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4135251" y="104213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4191711" y="126018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3746519" y="181717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3624995" y="2114711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Connector 78"/>
          <p:cNvSpPr/>
          <p:nvPr/>
        </p:nvSpPr>
        <p:spPr>
          <a:xfrm>
            <a:off x="5687374" y="1072214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57274" y="977826"/>
            <a:ext cx="2062985" cy="4214982"/>
            <a:chOff x="3757274" y="977826"/>
            <a:chExt cx="2062985" cy="4214982"/>
          </a:xfrm>
        </p:grpSpPr>
        <p:sp>
          <p:nvSpPr>
            <p:cNvPr id="52" name="Flowchart: Connector 51"/>
            <p:cNvSpPr/>
            <p:nvPr/>
          </p:nvSpPr>
          <p:spPr>
            <a:xfrm>
              <a:off x="4189117" y="381980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4094421" y="4466697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4059195" y="489166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3882192" y="4559436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3872130" y="401245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3757274" y="423671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4398723" y="5096561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313386" y="998391"/>
              <a:ext cx="90782" cy="7098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4967748" y="977826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5714581" y="329198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5424948" y="3153985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5176643" y="304501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5729477" y="1834015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4986992" y="1808753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323979" y="1808753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0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05972 0.0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06337 -0.0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3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1371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2057400"/>
            <a:ext cx="7520940" cy="262307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পত্র ফলকের চিহ্নিত চিত্র অংকন কর।(সময় -১৫ মি)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angladesh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752599"/>
            <a:ext cx="7924800" cy="4853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447800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1828800"/>
            <a:ext cx="7520940" cy="4343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পাতার সাধারনত কয়টি অংশ?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বৃন্তের কাজ কি?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উপপত্র কোথায় থাকে?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শ্বাস কার্য পরিচালনার জন্য গাছ কী করে?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খাবার তৈরির সময় গাছ কী করে?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3429000" cy="1143000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 দেখ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229600" cy="495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পাতার সাধারনত ৩টি অংশ।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বৃন্ত বা বোঁটা পত্রমূল ও ফলকে যুক্ত করে।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কোন কোন উদ্ভিদের পত্র মূলের পাশে ছোট পত্রসদৃশ উপপত্র থাকে।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শ্বাস কার্য পরিচালনার জন্য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গাছ অক্সিজেন গ্রহন করে কার্বনডাইঅক্সাইড বের করে দেয়।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খাদ্য তৈরির সময় গাছ কার্বনডাইঅক্সাইড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গ্রহন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অক্সিজেন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বের করে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দেয়।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একটি জবা পাতার চিহ্নিত চিত্র অংকন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43600" cy="1295400"/>
          </a:xfrm>
          <a:solidFill>
            <a:srgbClr val="D2E6D2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"/>
          <a:stretch/>
        </p:blipFill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1934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5257800"/>
          </a:xfrm>
        </p:spPr>
        <p:txBody>
          <a:bodyPr>
            <a:normAutofit/>
          </a:bodyPr>
          <a:lstStyle/>
          <a:p>
            <a:pPr algn="l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IN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5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en-US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ফারুকু</a:t>
            </a:r>
            <a:r>
              <a:rPr lang="en-US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IN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ইসলাম</a:t>
            </a:r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b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প্রত্যাশী আর এ</a:t>
            </a:r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উচ্চ বিদ্যালয়</a:t>
            </a:r>
            <a:endParaRPr lang="en-US" sz="5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76200"/>
            <a:ext cx="1618488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2514600"/>
            <a:ext cx="1847089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191000" cy="1143000"/>
          </a:xfr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 শ্রেণী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1676400"/>
            <a:ext cx="7520940" cy="47244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চতুর্থ অধ্যায়</a:t>
            </a:r>
          </a:p>
          <a:p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উদ্ভিদের বাহ্যিক বৈশিষ্ঠ্য</a:t>
            </a:r>
          </a:p>
          <a:p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সময়-৫০ মিনিট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418"/>
            <a:ext cx="4804916" cy="3200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24" y="-49495"/>
            <a:ext cx="4458376" cy="318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247"/>
            <a:ext cx="4800598" cy="3724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3800">
            <a:off x="1430101" y="1196207"/>
            <a:ext cx="1658283" cy="1346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10" y="3133247"/>
            <a:ext cx="4400890" cy="37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0.02592 L -0.09618 0.10486 C -0.10486 0.12175 -0.10781 0.14398 -0.10399 0.16273 C -0.09896 0.18472 -0.08872 0.1993 -0.07431 0.20787 L -0.00504 0.24629 " pathEditMode="relative" rAng="4433195" ptsTypes="FffFF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343900" cy="1447800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পাতার বিভিন্ন অংশ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পাঠ-8)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1612"/>
            <a:ext cx="7924800" cy="373538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2694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066800"/>
          </a:xfr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4114800"/>
          </a:xfrm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পাতার প্রধান বৈশিষ্ঠ্য ব্যাখ্যা করতে পারবে।</a:t>
            </a:r>
          </a:p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পাতার বিভিন্ন অংশ চিহ্নিত করবে পারবে।</a:t>
            </a:r>
          </a:p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পাতার সাধারন কাজ ব্যাখ্যা করতে পারবে।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16420"/>
            <a:ext cx="6324600" cy="4343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556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4615934"/>
            <a:ext cx="12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5486" y="4265235"/>
            <a:ext cx="1264228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8519" y="5901154"/>
            <a:ext cx="6413355" cy="83099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চিত্রঃ একটি পাতার বিভিন্ন অংশ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4462046"/>
            <a:ext cx="838200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1" y="1029027"/>
            <a:ext cx="1600199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 কিনারা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1144" y="2755311"/>
            <a:ext cx="1205343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 পত্র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4455" y="2190750"/>
            <a:ext cx="1205345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 বৃন্ত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86600" y="9144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68414" y="554941"/>
            <a:ext cx="1171575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 শীর্ষ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31042" y="4178974"/>
            <a:ext cx="1279358" cy="873919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উপশিরা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73815" y="4462046"/>
            <a:ext cx="0" cy="948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1247625" y="5377934"/>
            <a:ext cx="1114575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 মূল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" y="3678957"/>
            <a:ext cx="1066801" cy="95410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কাক্ষিক মুকুল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29" name="Straight Connector 1028"/>
          <p:cNvCxnSpPr/>
          <p:nvPr/>
        </p:nvCxnSpPr>
        <p:spPr>
          <a:xfrm flipH="1" flipV="1">
            <a:off x="958714" y="4119578"/>
            <a:ext cx="815101" cy="48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635582" y="4029759"/>
            <a:ext cx="215808" cy="387927"/>
          </a:xfrm>
          <a:custGeom>
            <a:avLst/>
            <a:gdLst>
              <a:gd name="connsiteX0" fmla="*/ 27709 w 215808"/>
              <a:gd name="connsiteY0" fmla="*/ 304800 h 387927"/>
              <a:gd name="connsiteX1" fmla="*/ 13855 w 215808"/>
              <a:gd name="connsiteY1" fmla="*/ 138545 h 387927"/>
              <a:gd name="connsiteX2" fmla="*/ 0 w 215808"/>
              <a:gd name="connsiteY2" fmla="*/ 96981 h 387927"/>
              <a:gd name="connsiteX3" fmla="*/ 13855 w 215808"/>
              <a:gd name="connsiteY3" fmla="*/ 13854 h 387927"/>
              <a:gd name="connsiteX4" fmla="*/ 27709 w 215808"/>
              <a:gd name="connsiteY4" fmla="*/ 55418 h 387927"/>
              <a:gd name="connsiteX5" fmla="*/ 41564 w 215808"/>
              <a:gd name="connsiteY5" fmla="*/ 110836 h 387927"/>
              <a:gd name="connsiteX6" fmla="*/ 69273 w 215808"/>
              <a:gd name="connsiteY6" fmla="*/ 152400 h 387927"/>
              <a:gd name="connsiteX7" fmla="*/ 83127 w 215808"/>
              <a:gd name="connsiteY7" fmla="*/ 193963 h 387927"/>
              <a:gd name="connsiteX8" fmla="*/ 110836 w 215808"/>
              <a:gd name="connsiteY8" fmla="*/ 152400 h 387927"/>
              <a:gd name="connsiteX9" fmla="*/ 124691 w 215808"/>
              <a:gd name="connsiteY9" fmla="*/ 0 h 387927"/>
              <a:gd name="connsiteX10" fmla="*/ 166255 w 215808"/>
              <a:gd name="connsiteY10" fmla="*/ 193963 h 387927"/>
              <a:gd name="connsiteX11" fmla="*/ 193964 w 215808"/>
              <a:gd name="connsiteY11" fmla="*/ 207818 h 387927"/>
              <a:gd name="connsiteX12" fmla="*/ 110836 w 215808"/>
              <a:gd name="connsiteY12" fmla="*/ 318654 h 387927"/>
              <a:gd name="connsiteX13" fmla="*/ 83127 w 215808"/>
              <a:gd name="connsiteY13" fmla="*/ 387927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808" h="387927">
                <a:moveTo>
                  <a:pt x="27709" y="304800"/>
                </a:moveTo>
                <a:cubicBezTo>
                  <a:pt x="23091" y="249382"/>
                  <a:pt x="21205" y="193668"/>
                  <a:pt x="13855" y="138545"/>
                </a:cubicBezTo>
                <a:cubicBezTo>
                  <a:pt x="11925" y="124069"/>
                  <a:pt x="0" y="111585"/>
                  <a:pt x="0" y="96981"/>
                </a:cubicBezTo>
                <a:cubicBezTo>
                  <a:pt x="0" y="68890"/>
                  <a:pt x="9237" y="41563"/>
                  <a:pt x="13855" y="13854"/>
                </a:cubicBezTo>
                <a:cubicBezTo>
                  <a:pt x="18473" y="27709"/>
                  <a:pt x="23697" y="41376"/>
                  <a:pt x="27709" y="55418"/>
                </a:cubicBezTo>
                <a:cubicBezTo>
                  <a:pt x="32940" y="73727"/>
                  <a:pt x="34063" y="93334"/>
                  <a:pt x="41564" y="110836"/>
                </a:cubicBezTo>
                <a:cubicBezTo>
                  <a:pt x="48123" y="126141"/>
                  <a:pt x="60037" y="138545"/>
                  <a:pt x="69273" y="152400"/>
                </a:cubicBezTo>
                <a:cubicBezTo>
                  <a:pt x="73891" y="166254"/>
                  <a:pt x="68523" y="193963"/>
                  <a:pt x="83127" y="193963"/>
                </a:cubicBezTo>
                <a:cubicBezTo>
                  <a:pt x="99778" y="193963"/>
                  <a:pt x="107347" y="168681"/>
                  <a:pt x="110836" y="152400"/>
                </a:cubicBezTo>
                <a:cubicBezTo>
                  <a:pt x="121524" y="102523"/>
                  <a:pt x="120073" y="50800"/>
                  <a:pt x="124691" y="0"/>
                </a:cubicBezTo>
                <a:cubicBezTo>
                  <a:pt x="164174" y="118449"/>
                  <a:pt x="148777" y="54145"/>
                  <a:pt x="166255" y="193963"/>
                </a:cubicBezTo>
                <a:cubicBezTo>
                  <a:pt x="182990" y="177228"/>
                  <a:pt x="249783" y="96178"/>
                  <a:pt x="193964" y="207818"/>
                </a:cubicBezTo>
                <a:cubicBezTo>
                  <a:pt x="162631" y="270484"/>
                  <a:pt x="149805" y="279686"/>
                  <a:pt x="110836" y="318654"/>
                </a:cubicBezTo>
                <a:cubicBezTo>
                  <a:pt x="81062" y="378203"/>
                  <a:pt x="83127" y="353419"/>
                  <a:pt x="83127" y="387927"/>
                </a:cubicBezTo>
              </a:path>
            </a:pathLst>
          </a:custGeom>
          <a:solidFill>
            <a:srgbClr val="008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1027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2" r="63410"/>
          <a:stretch/>
        </p:blipFill>
        <p:spPr>
          <a:xfrm>
            <a:off x="10523" y="120352"/>
            <a:ext cx="2189018" cy="20077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62600" y="5486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 Arrow 15"/>
          <p:cNvSpPr/>
          <p:nvPr/>
        </p:nvSpPr>
        <p:spPr>
          <a:xfrm>
            <a:off x="609600" y="1340400"/>
            <a:ext cx="184104" cy="940467"/>
          </a:xfrm>
          <a:prstGeom prst="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1066487" y="1159730"/>
            <a:ext cx="1638300" cy="180671"/>
          </a:xfrm>
          <a:prstGeom prst="lef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59760" y="834566"/>
            <a:ext cx="160744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উপপত্র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174" y="2258553"/>
            <a:ext cx="1434262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পত্রমূল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3109" y="101923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903896"/>
            <a:ext cx="4724400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কান্ড ও শাখা-প্রশাখার গায়ে যুক্ত থাকে।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8833" y="280568"/>
            <a:ext cx="4010891" cy="212365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কোনো কোনো উদ্ভিদের পত্রমূলের পাশে পত্রসৃদশ্য অংশ।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 animBg="1"/>
      <p:bldP spid="31" grpId="0" animBg="1"/>
      <p:bldP spid="19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1814</TotalTime>
  <Words>285</Words>
  <Application>Microsoft Office PowerPoint</Application>
  <PresentationFormat>On-screen Show (4:3)</PresentationFormat>
  <Paragraphs>83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PowerPoint Presentation</vt:lpstr>
      <vt:lpstr>PowerPoint Presentation</vt:lpstr>
      <vt:lpstr>পরিচিতি মোহাম্মদ ফারুকুল ইসলাম সহকারি শিক্ষক প্রত্যাশী আর এ উচ্চ বিদ্যালয়</vt:lpstr>
      <vt:lpstr>ষষ্ঠ শ্রেণী</vt:lpstr>
      <vt:lpstr>PowerPoint Presentation</vt:lpstr>
      <vt:lpstr>একটি পাতার বিভিন্ন অংশ (পাঠ-8)</vt:lpstr>
      <vt:lpstr>পাঠ শেষে শিক্ষার্থীরা</vt:lpstr>
      <vt:lpstr>PowerPoint Presentation</vt:lpstr>
      <vt:lpstr>PowerPoint Presentation</vt:lpstr>
      <vt:lpstr>বৃন্তের কাজ</vt:lpstr>
      <vt:lpstr>PowerPoint Presentation</vt:lpstr>
      <vt:lpstr>PowerPoint Presentation</vt:lpstr>
      <vt:lpstr>PowerPoint Presentation</vt:lpstr>
      <vt:lpstr>PowerPoint Presentation</vt:lpstr>
      <vt:lpstr>পাতার সাধারন কাজ</vt:lpstr>
      <vt:lpstr>PowerPoint Presentation</vt:lpstr>
      <vt:lpstr>PowerPoint Presentation</vt:lpstr>
      <vt:lpstr>PowerPoint Presentation</vt:lpstr>
      <vt:lpstr>জোড়ায় কাজ</vt:lpstr>
      <vt:lpstr>মূল্যায়ন</vt:lpstr>
      <vt:lpstr>মিলিয়ে দেখ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TSS</dc:creator>
  <cp:lastModifiedBy>Windows User</cp:lastModifiedBy>
  <cp:revision>197</cp:revision>
  <dcterms:created xsi:type="dcterms:W3CDTF">2006-08-16T00:00:00Z</dcterms:created>
  <dcterms:modified xsi:type="dcterms:W3CDTF">2019-05-19T16:43:38Z</dcterms:modified>
</cp:coreProperties>
</file>