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9"/>
  </p:notesMasterIdLst>
  <p:sldIdLst>
    <p:sldId id="289" r:id="rId3"/>
    <p:sldId id="290" r:id="rId4"/>
    <p:sldId id="282" r:id="rId5"/>
    <p:sldId id="270" r:id="rId6"/>
    <p:sldId id="271" r:id="rId7"/>
    <p:sldId id="272" r:id="rId8"/>
    <p:sldId id="273" r:id="rId9"/>
    <p:sldId id="280" r:id="rId10"/>
    <p:sldId id="287" r:id="rId11"/>
    <p:sldId id="288" r:id="rId12"/>
    <p:sldId id="281" r:id="rId13"/>
    <p:sldId id="274" r:id="rId14"/>
    <p:sldId id="276" r:id="rId15"/>
    <p:sldId id="277" r:id="rId16"/>
    <p:sldId id="284" r:id="rId17"/>
    <p:sldId id="27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4" d="100"/>
          <a:sy n="44" d="100"/>
        </p:scale>
        <p:origin x="1914" y="13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AEDF21-E153-454F-841F-0C8AC404D71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A14E142-2077-4174-AD95-9B7CF5F5EAB5}" type="pres">
      <dgm:prSet presAssocID="{47AEDF21-E153-454F-841F-0C8AC404D71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</dgm:ptLst>
  <dgm:cxnLst>
    <dgm:cxn modelId="{69A45135-914E-4595-AA38-818761B1719A}" type="presOf" srcId="{47AEDF21-E153-454F-841F-0C8AC404D713}" destId="{AA14E142-2077-4174-AD95-9B7CF5F5EAB5}" srcOrd="0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2ED56-CEA0-4E17-B9BF-A50F92BB3987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E82F1-F625-450E-B097-904934E94B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827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2A7666-4D31-4B5F-A912-9D2327534DC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509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9E82F1-F625-450E-B097-904934E94B7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6443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E82F1-F625-450E-B097-904934E94B7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930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21927-D460-454A-8267-7A819E39D75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amin001974@gmail.com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8D73-1631-439D-8E24-0000271F9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914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25F02-902D-4727-855E-C9A02008D0A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amin001974@gmail.com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8D73-1631-439D-8E24-0000271F9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50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21FB8-CF5C-4ACA-915C-4D70513EEEB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amin001974@gmail.com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8D73-1631-439D-8E24-0000271F9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646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3BEC206-4492-45C6-843F-751B743962DE}" type="datetime1">
              <a:rPr lang="en-US" smtClean="0"/>
              <a:t>5/30/2019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>
                <a:solidFill>
                  <a:srgbClr val="EBDDC3"/>
                </a:solidFill>
              </a:rPr>
              <a:t>amin001974@gmail.com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EBDDC3"/>
                </a:solidFill>
              </a:rPr>
              <a:pPr/>
              <a:t>‹#›</a:t>
            </a:fld>
            <a:endParaRPr lang="en-US">
              <a:solidFill>
                <a:srgbClr val="EBDD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509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5726-9006-4F36-BC59-0DE7892050D8}" type="datetime1">
              <a:rPr lang="en-US" smtClean="0">
                <a:solidFill>
                  <a:srgbClr val="775F55"/>
                </a:solidFill>
              </a:rPr>
              <a:t>5/30/2019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775F55"/>
                </a:solidFill>
              </a:rPr>
              <a:t>amin001974@gmail.com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8230958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231A4-ABCC-4615-9BF6-C9B9C5093384}" type="datetime1">
              <a:rPr lang="en-US" smtClean="0">
                <a:solidFill>
                  <a:srgbClr val="775F55"/>
                </a:solidFill>
              </a:rPr>
              <a:t>5/30/2019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>
                <a:solidFill>
                  <a:srgbClr val="775F55"/>
                </a:solidFill>
              </a:rPr>
              <a:t>amin001974@gmail.com</a:t>
            </a:r>
          </a:p>
        </p:txBody>
      </p:sp>
    </p:spTree>
    <p:extLst>
      <p:ext uri="{BB962C8B-B14F-4D97-AF65-F5344CB8AC3E}">
        <p14:creationId xmlns:p14="http://schemas.microsoft.com/office/powerpoint/2010/main" val="22941939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2D51E43-EDCD-43A2-979C-2805DAFB4FA3}" type="datetime1">
              <a:rPr lang="en-US" smtClean="0">
                <a:solidFill>
                  <a:srgbClr val="775F55"/>
                </a:solidFill>
              </a:rPr>
              <a:t>5/30/2019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>
                <a:solidFill>
                  <a:srgbClr val="775F55"/>
                </a:solidFill>
              </a:rPr>
              <a:t>amin001974@gmail.com</a:t>
            </a:r>
          </a:p>
        </p:txBody>
      </p:sp>
    </p:spTree>
    <p:extLst>
      <p:ext uri="{BB962C8B-B14F-4D97-AF65-F5344CB8AC3E}">
        <p14:creationId xmlns:p14="http://schemas.microsoft.com/office/powerpoint/2010/main" val="42324334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AD06E9F-D69B-4ED4-8179-739242127FDE}" type="datetime1">
              <a:rPr lang="en-US" smtClean="0">
                <a:solidFill>
                  <a:srgbClr val="775F55"/>
                </a:solidFill>
              </a:rPr>
              <a:t>5/30/2019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>
                <a:solidFill>
                  <a:srgbClr val="775F55"/>
                </a:solidFill>
              </a:rPr>
              <a:t>amin001974@gmail.com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982283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BC6B2-B13A-46A3-9D6A-08794C71DED8}" type="datetime1">
              <a:rPr lang="en-US" smtClean="0">
                <a:solidFill>
                  <a:srgbClr val="775F55"/>
                </a:solidFill>
              </a:rPr>
              <a:t>5/30/2019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775F55"/>
                </a:solidFill>
              </a:rPr>
              <a:t>amin001974@gmail.com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7857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FC8D1-C961-4944-AD06-75B5AAD4A0CB}" type="datetime1">
              <a:rPr lang="en-US" smtClean="0">
                <a:solidFill>
                  <a:srgbClr val="775F55"/>
                </a:solidFill>
              </a:rPr>
              <a:t>5/30/2019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775F55"/>
                </a:solidFill>
              </a:rPr>
              <a:t>amin001974@gmail.com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775F55"/>
                </a:solidFill>
              </a:rPr>
              <a:pPr/>
              <a:t>‹#›</a:t>
            </a:fld>
            <a:endParaRPr lang="en-US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2775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D48D-0512-46BB-8AC7-8B35E4A69C6D}" type="datetime1">
              <a:rPr lang="en-US" smtClean="0">
                <a:solidFill>
                  <a:srgbClr val="775F55"/>
                </a:solidFill>
              </a:rPr>
              <a:t>5/30/2019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775F55"/>
                </a:solidFill>
              </a:rPr>
              <a:t>amin001974@gmail.com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01466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3149-D56B-4E8B-9FE9-4CDBA05CE66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amin001974@gmail.com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8D73-1631-439D-8E24-0000271F9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6944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0DC7844-6857-43C8-A2B1-4E88876FE9E9}" type="datetime1">
              <a:rPr lang="en-US" smtClean="0">
                <a:solidFill>
                  <a:srgbClr val="775F55"/>
                </a:solidFill>
              </a:rPr>
              <a:t>5/30/2019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>
                <a:solidFill>
                  <a:srgbClr val="775F55"/>
                </a:solidFill>
              </a:rPr>
              <a:t>amin001974@gmail.com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199184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3BDA-A626-4642-A41E-020DBF4E446E}" type="datetime1">
              <a:rPr lang="en-US" smtClean="0">
                <a:solidFill>
                  <a:srgbClr val="775F55"/>
                </a:solidFill>
              </a:rPr>
              <a:t>5/30/2019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775F55"/>
                </a:solidFill>
              </a:rPr>
              <a:t>amin001974@gmail.com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8563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54D9423-D6D7-41A9-B15F-24C9BB28A074}" type="datetime1">
              <a:rPr lang="en-US" smtClean="0">
                <a:solidFill>
                  <a:srgbClr val="775F55"/>
                </a:solidFill>
              </a:rPr>
              <a:t>5/30/2019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>
                <a:solidFill>
                  <a:srgbClr val="775F55"/>
                </a:solidFill>
              </a:rPr>
              <a:t>amin001974@gmail.com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4730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1C703-A8BB-438F-9CE3-01CD8625FE5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amin001974@gmail.com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8D73-1631-439D-8E24-0000271F9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94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BF888-A8AD-4B15-AB94-9865646C3D1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amin001974@gmail.com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8D73-1631-439D-8E24-0000271F9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549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141F4-BB8A-4C62-B81D-665C962B7DC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amin001974@gmail.com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8D73-1631-439D-8E24-0000271F9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822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8FA91-BCF5-4965-AE3B-036D7844178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amin001974@gmail.com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8D73-1631-439D-8E24-0000271F9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586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4E995-28D1-459C-843A-7E664D0BC2B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amin001974@gmail.com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8D73-1631-439D-8E24-0000271F9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391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6E1B7-2554-46CA-8D7E-8FC75FDDAC4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amin001974@gmail.com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8D73-1631-439D-8E24-0000271F9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417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88BA3-495A-45CC-82EB-17886D1D36A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amin001974@gmail.com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8D73-1631-439D-8E24-0000271F9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539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F5597-806A-429A-B10A-45F956CBC74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amin001974@gmail.com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28D73-1631-439D-8E24-0000271F9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245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B7F0DDD-25FE-4229-A628-FFA5C019E4C6}" type="datetime1">
              <a:rPr lang="en-US" smtClean="0">
                <a:solidFill>
                  <a:srgbClr val="775F55"/>
                </a:solidFill>
              </a:rPr>
              <a:t>5/30/2019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>
                <a:solidFill>
                  <a:srgbClr val="775F55"/>
                </a:solidFill>
              </a:rPr>
              <a:t>amin001974@gmail.com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957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648F2B5-3A13-4BAD-AA0A-FAA589B25254}"/>
              </a:ext>
            </a:extLst>
          </p:cNvPr>
          <p:cNvCxnSpPr/>
          <p:nvPr/>
        </p:nvCxnSpPr>
        <p:spPr>
          <a:xfrm>
            <a:off x="0" y="1900238"/>
            <a:ext cx="6962775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8C8BA69F-50BE-414E-96B2-938C3929FED1}"/>
              </a:ext>
            </a:extLst>
          </p:cNvPr>
          <p:cNvGrpSpPr/>
          <p:nvPr/>
        </p:nvGrpSpPr>
        <p:grpSpPr>
          <a:xfrm>
            <a:off x="-3460564" y="1790700"/>
            <a:ext cx="743837" cy="1799972"/>
            <a:chOff x="647699" y="2552936"/>
            <a:chExt cx="743837" cy="1799972"/>
          </a:xfrm>
        </p:grpSpPr>
        <p:sp>
          <p:nvSpPr>
            <p:cNvPr id="6" name="Circle: Hollow 5">
              <a:extLst>
                <a:ext uri="{FF2B5EF4-FFF2-40B4-BE49-F238E27FC236}">
                  <a16:creationId xmlns:a16="http://schemas.microsoft.com/office/drawing/2014/main" id="{5F494877-6BC5-4AAE-9CA0-928B505CC0EC}"/>
                </a:ext>
              </a:extLst>
            </p:cNvPr>
            <p:cNvSpPr/>
            <p:nvPr/>
          </p:nvSpPr>
          <p:spPr>
            <a:xfrm>
              <a:off x="936718" y="2552936"/>
              <a:ext cx="152400" cy="257175"/>
            </a:xfrm>
            <a:prstGeom prst="donu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48C5E94-DD4F-4189-AC85-41BA0F450367}"/>
                </a:ext>
              </a:extLst>
            </p:cNvPr>
            <p:cNvSpPr/>
            <p:nvPr/>
          </p:nvSpPr>
          <p:spPr>
            <a:xfrm>
              <a:off x="647699" y="3429000"/>
              <a:ext cx="743837" cy="923908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dirty="0" err="1">
                  <a:solidFill>
                    <a:srgbClr val="7030A0"/>
                  </a:solidFill>
                  <a:latin typeface="SutonnyOMJ" panose="01010600010101010101" pitchFamily="2" charset="0"/>
                  <a:cs typeface="SutonnyOMJ" panose="01010600010101010101" pitchFamily="2" charset="0"/>
                </a:rPr>
                <a:t>স্</a:t>
              </a:r>
              <a:r>
                <a:rPr lang="as-IN" sz="5400" dirty="0">
                  <a:solidFill>
                    <a:srgbClr val="7030A0"/>
                  </a:solidFill>
                  <a:latin typeface="SutonnyOMJ" panose="01010600010101010101" pitchFamily="2" charset="0"/>
                  <a:cs typeface="SutonnyOMJ" panose="01010600010101010101" pitchFamily="2" charset="0"/>
                </a:rPr>
                <a:t>ব</a:t>
              </a:r>
              <a:r>
                <a:rPr lang="en-US" sz="5400" dirty="0">
                  <a:solidFill>
                    <a:srgbClr val="7030A0"/>
                  </a:solidFill>
                  <a:latin typeface="SutonnyOMJ" panose="01010600010101010101" pitchFamily="2" charset="0"/>
                  <a:cs typeface="SutonnyOMJ" panose="01010600010101010101" pitchFamily="2" charset="0"/>
                </a:rPr>
                <a:t>া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7712441-8296-4222-A59F-00E9ED12463F}"/>
                </a:ext>
              </a:extLst>
            </p:cNvPr>
            <p:cNvCxnSpPr>
              <a:cxnSpLocks/>
              <a:stCxn id="6" idx="4"/>
              <a:endCxn id="9" idx="0"/>
            </p:cNvCxnSpPr>
            <p:nvPr/>
          </p:nvCxnSpPr>
          <p:spPr>
            <a:xfrm>
              <a:off x="1012918" y="2810111"/>
              <a:ext cx="6700" cy="6188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FB214B8-43DC-44BA-ADAD-208FF557D741}"/>
              </a:ext>
            </a:extLst>
          </p:cNvPr>
          <p:cNvGrpSpPr/>
          <p:nvPr/>
        </p:nvGrpSpPr>
        <p:grpSpPr>
          <a:xfrm>
            <a:off x="-2653926" y="1790700"/>
            <a:ext cx="743837" cy="1799972"/>
            <a:chOff x="647699" y="2552936"/>
            <a:chExt cx="743837" cy="1799972"/>
          </a:xfrm>
        </p:grpSpPr>
        <p:sp>
          <p:nvSpPr>
            <p:cNvPr id="29" name="Circle: Hollow 28">
              <a:extLst>
                <a:ext uri="{FF2B5EF4-FFF2-40B4-BE49-F238E27FC236}">
                  <a16:creationId xmlns:a16="http://schemas.microsoft.com/office/drawing/2014/main" id="{9EBF93F8-ED5A-49E5-BB42-7786AAEF9FA1}"/>
                </a:ext>
              </a:extLst>
            </p:cNvPr>
            <p:cNvSpPr/>
            <p:nvPr/>
          </p:nvSpPr>
          <p:spPr>
            <a:xfrm>
              <a:off x="936718" y="2552936"/>
              <a:ext cx="152400" cy="257175"/>
            </a:xfrm>
            <a:prstGeom prst="donu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AB494799-81DB-4CD9-933A-CB577F0BC09D}"/>
                </a:ext>
              </a:extLst>
            </p:cNvPr>
            <p:cNvSpPr/>
            <p:nvPr/>
          </p:nvSpPr>
          <p:spPr>
            <a:xfrm>
              <a:off x="647699" y="3429000"/>
              <a:ext cx="743837" cy="923908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dirty="0">
                  <a:solidFill>
                    <a:srgbClr val="00B050"/>
                  </a:solidFill>
                  <a:latin typeface="SutonnyOMJ" panose="01010600010101010101" pitchFamily="2" charset="0"/>
                  <a:cs typeface="SutonnyOMJ" panose="01010600010101010101" pitchFamily="2" charset="0"/>
                </a:rPr>
                <a:t>গ</a:t>
              </a: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CE8BFFB-C687-43B5-8C8D-8E284FA35B20}"/>
                </a:ext>
              </a:extLst>
            </p:cNvPr>
            <p:cNvCxnSpPr>
              <a:cxnSpLocks/>
              <a:stCxn id="29" idx="4"/>
              <a:endCxn id="30" idx="0"/>
            </p:cNvCxnSpPr>
            <p:nvPr/>
          </p:nvCxnSpPr>
          <p:spPr>
            <a:xfrm>
              <a:off x="1012918" y="2810111"/>
              <a:ext cx="6700" cy="6188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8EC5F918-49D0-4E75-94A8-F64D2DA40F70}"/>
              </a:ext>
            </a:extLst>
          </p:cNvPr>
          <p:cNvGrpSpPr/>
          <p:nvPr/>
        </p:nvGrpSpPr>
        <p:grpSpPr>
          <a:xfrm>
            <a:off x="-1867204" y="1790700"/>
            <a:ext cx="743837" cy="1799972"/>
            <a:chOff x="647699" y="2552936"/>
            <a:chExt cx="743837" cy="1799972"/>
          </a:xfrm>
        </p:grpSpPr>
        <p:sp>
          <p:nvSpPr>
            <p:cNvPr id="33" name="Circle: Hollow 32">
              <a:extLst>
                <a:ext uri="{FF2B5EF4-FFF2-40B4-BE49-F238E27FC236}">
                  <a16:creationId xmlns:a16="http://schemas.microsoft.com/office/drawing/2014/main" id="{1D3AA517-C1BA-48F6-BD73-2E39CB562AEF}"/>
                </a:ext>
              </a:extLst>
            </p:cNvPr>
            <p:cNvSpPr/>
            <p:nvPr/>
          </p:nvSpPr>
          <p:spPr>
            <a:xfrm>
              <a:off x="936718" y="2552936"/>
              <a:ext cx="152400" cy="257175"/>
            </a:xfrm>
            <a:prstGeom prst="donu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D6314B8-717C-4741-B2A1-20CE525EA785}"/>
                </a:ext>
              </a:extLst>
            </p:cNvPr>
            <p:cNvSpPr/>
            <p:nvPr/>
          </p:nvSpPr>
          <p:spPr>
            <a:xfrm>
              <a:off x="647699" y="3429000"/>
              <a:ext cx="743837" cy="923908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dirty="0">
                  <a:solidFill>
                    <a:srgbClr val="00B0F0"/>
                  </a:solidFill>
                  <a:latin typeface="SutonnyOMJ" panose="01010600010101010101" pitchFamily="2" charset="0"/>
                  <a:cs typeface="SutonnyOMJ" panose="01010600010101010101" pitchFamily="2" charset="0"/>
                </a:rPr>
                <a:t>ত</a:t>
              </a:r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5EC079E6-C13A-4772-9219-245895D9B057}"/>
                </a:ext>
              </a:extLst>
            </p:cNvPr>
            <p:cNvCxnSpPr>
              <a:cxnSpLocks/>
              <a:stCxn id="33" idx="4"/>
              <a:endCxn id="34" idx="0"/>
            </p:cNvCxnSpPr>
            <p:nvPr/>
          </p:nvCxnSpPr>
          <p:spPr>
            <a:xfrm>
              <a:off x="1012918" y="2810111"/>
              <a:ext cx="6700" cy="6188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911CA3AA-C467-4B96-BF66-E987A7571EEB}"/>
              </a:ext>
            </a:extLst>
          </p:cNvPr>
          <p:cNvGrpSpPr/>
          <p:nvPr/>
        </p:nvGrpSpPr>
        <p:grpSpPr>
          <a:xfrm>
            <a:off x="-1080482" y="1790700"/>
            <a:ext cx="743837" cy="1799972"/>
            <a:chOff x="647699" y="2552936"/>
            <a:chExt cx="743837" cy="1799972"/>
          </a:xfrm>
        </p:grpSpPr>
        <p:sp>
          <p:nvSpPr>
            <p:cNvPr id="37" name="Circle: Hollow 36">
              <a:extLst>
                <a:ext uri="{FF2B5EF4-FFF2-40B4-BE49-F238E27FC236}">
                  <a16:creationId xmlns:a16="http://schemas.microsoft.com/office/drawing/2014/main" id="{9CD96AA5-AC02-46C0-9836-619A2399E91E}"/>
                </a:ext>
              </a:extLst>
            </p:cNvPr>
            <p:cNvSpPr/>
            <p:nvPr/>
          </p:nvSpPr>
          <p:spPr>
            <a:xfrm>
              <a:off x="936718" y="2552936"/>
              <a:ext cx="152400" cy="257175"/>
            </a:xfrm>
            <a:prstGeom prst="donu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9928071-22CD-4915-983C-DF83C756277E}"/>
                </a:ext>
              </a:extLst>
            </p:cNvPr>
            <p:cNvSpPr/>
            <p:nvPr/>
          </p:nvSpPr>
          <p:spPr>
            <a:xfrm>
              <a:off x="647699" y="3429000"/>
              <a:ext cx="743837" cy="923908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dirty="0">
                  <a:solidFill>
                    <a:srgbClr val="FF0000"/>
                  </a:solidFill>
                  <a:latin typeface="SutonnyOMJ" panose="01010600010101010101" pitchFamily="2" charset="0"/>
                  <a:cs typeface="SutonnyOMJ" panose="01010600010101010101" pitchFamily="2" charset="0"/>
                </a:rPr>
                <a:t>ম</a:t>
              </a:r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897FB63E-C0E5-4C83-869B-BC42D1D322CE}"/>
                </a:ext>
              </a:extLst>
            </p:cNvPr>
            <p:cNvCxnSpPr>
              <a:cxnSpLocks/>
              <a:stCxn id="37" idx="4"/>
              <a:endCxn id="38" idx="0"/>
            </p:cNvCxnSpPr>
            <p:nvPr/>
          </p:nvCxnSpPr>
          <p:spPr>
            <a:xfrm>
              <a:off x="1012918" y="2810111"/>
              <a:ext cx="6700" cy="6188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E7A5C644-80BB-4A8A-8EAB-7EF4EED636DE}"/>
              </a:ext>
            </a:extLst>
          </p:cNvPr>
          <p:cNvSpPr/>
          <p:nvPr/>
        </p:nvSpPr>
        <p:spPr>
          <a:xfrm>
            <a:off x="153909" y="72428"/>
            <a:ext cx="4771176" cy="12222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utonnyOMJ" panose="01010600010101010101" pitchFamily="2" charset="0"/>
                <a:cs typeface="SutonnyOMJ" panose="01010600010101010101" pitchFamily="2" charset="0"/>
              </a:rPr>
              <a:t>সবাইকে</a:t>
            </a:r>
            <a:endParaRPr lang="en-US" sz="4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51" name="Footer Placeholder 50">
            <a:extLst>
              <a:ext uri="{FF2B5EF4-FFF2-40B4-BE49-F238E27FC236}">
                <a16:creationId xmlns:a16="http://schemas.microsoft.com/office/drawing/2014/main" id="{C5B78D4D-C193-479F-8D67-1376B55DC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amin001974@gmail.com</a:t>
            </a:r>
          </a:p>
        </p:txBody>
      </p:sp>
      <p:sp>
        <p:nvSpPr>
          <p:cNvPr id="52" name="Slide Number Placeholder 51">
            <a:extLst>
              <a:ext uri="{FF2B5EF4-FFF2-40B4-BE49-F238E27FC236}">
                <a16:creationId xmlns:a16="http://schemas.microsoft.com/office/drawing/2014/main" id="{01722847-01E7-4436-81E3-742A1CB07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8D73-1631-439D-8E24-0000271F9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3" name="Date Placeholder 52">
            <a:extLst>
              <a:ext uri="{FF2B5EF4-FFF2-40B4-BE49-F238E27FC236}">
                <a16:creationId xmlns:a16="http://schemas.microsoft.com/office/drawing/2014/main" id="{CD7A5489-2619-4585-B00E-0C3CAB6E9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F8505-D99F-463B-96E5-4D67446F607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59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0.00625 L 0.53541 -0.0090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88" y="-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11111E-6 L 0.56615 -0.0090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299" y="-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11111E-6 L 0.60868 -0.0062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434" y="-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11111E-6 L 0.66215 -0.0062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08" y="-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990600"/>
            <a:ext cx="4246075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3400" y="990600"/>
            <a:ext cx="4601424" cy="2828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5400" b="1" i="0" u="none" strike="noStrike" kern="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utonnyOMJ" panose="01010600010101010101" pitchFamily="2" charset="0"/>
                <a:cs typeface="SutonnyOMJ" panose="01010600010101010101" pitchFamily="2" charset="0"/>
              </a:rPr>
              <a:t>পূর্ণ অভ্যন্তরীণ প্রতিফলন</a:t>
            </a:r>
            <a:endParaRPr kumimoji="0" lang="en-US" sz="5400" b="1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2955" y="3886199"/>
            <a:ext cx="4829268" cy="2971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4800600" y="1219200"/>
            <a:ext cx="137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b="1" dirty="0">
                <a:solidFill>
                  <a:srgbClr val="7030A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হালকা মাধ্যমবায়ু</a:t>
            </a:r>
            <a:endParaRPr lang="en-US" b="1" dirty="0">
              <a:solidFill>
                <a:srgbClr val="7030A0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B85B944-28A3-4F49-B638-DD60DF29B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amin001974@gmail.com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4B13F53-4521-4430-9AF7-0F3EF1B74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8D73-1631-439D-8E24-0000271F9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16AA6B3A-1E85-4126-AB77-F1BAC836A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7173C-5E9F-4E7B-8C6F-4FC68341691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940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029" y="5884804"/>
            <a:ext cx="9144000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dirty="0">
                <a:latin typeface="SutonnyOMJ" panose="01010600010101010101" pitchFamily="2" charset="0"/>
                <a:cs typeface="SutonnyOMJ" panose="01010600010101010101" pitchFamily="2" charset="0"/>
              </a:rPr>
              <a:t>এখানে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bn-BD" sz="36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&lt;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AOB</a:t>
            </a:r>
            <a:r>
              <a:rPr lang="en-US" sz="3600" dirty="0">
                <a:latin typeface="SutonnyOMJ" panose="01010600010101010101" pitchFamily="2" charset="0"/>
                <a:cs typeface="SutonnyOMJ" panose="01010600010101010101" pitchFamily="2" charset="0"/>
              </a:rPr>
              <a:t>=</a:t>
            </a:r>
            <a:r>
              <a:rPr lang="bn-BD" sz="3600" dirty="0">
                <a:latin typeface="SutonnyOMJ" panose="01010600010101010101" pitchFamily="2" charset="0"/>
                <a:cs typeface="SutonnyOMJ" panose="01010600010101010101" pitchFamily="2" charset="0"/>
              </a:rPr>
              <a:t>পূর্ণ অভ্যন্তরীন প্রতিফলন </a:t>
            </a:r>
            <a:endParaRPr lang="en-US" sz="3600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59" y="61265"/>
            <a:ext cx="9065941" cy="551965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72874" y="3800703"/>
            <a:ext cx="4987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79261" y="2433175"/>
            <a:ext cx="3186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68836" y="3634449"/>
            <a:ext cx="4433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B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A0CF4A6-25AA-45B3-9906-E3C0C752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amin001974@gmail.com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75B42-26E2-4BCF-82BE-5902A9B70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8D73-1631-439D-8E24-0000271F9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1000A-6967-459E-ADD2-0B9DF86FE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340D6-F153-46E9-AE90-0EE4BA29CBE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28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491028153"/>
              </p:ext>
            </p:extLst>
          </p:nvPr>
        </p:nvGraphicFramePr>
        <p:xfrm>
          <a:off x="0" y="48532"/>
          <a:ext cx="9143999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-1" y="9987"/>
            <a:ext cx="9143999" cy="101566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>
                <a:solidFill>
                  <a:srgbClr val="00B05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আলোর প্রতিসরনের</a:t>
            </a:r>
            <a:r>
              <a:rPr lang="en-US" sz="6000" dirty="0">
                <a:solidFill>
                  <a:srgbClr val="00B05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bn-BD" sz="6000" dirty="0">
                <a:solidFill>
                  <a:srgbClr val="00B05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সূত্র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1" y="1246453"/>
            <a:ext cx="5363737" cy="23083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b="1" dirty="0">
                <a:solidFill>
                  <a:srgbClr val="7030A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১ম সূত্রঃ </a:t>
            </a:r>
            <a:r>
              <a:rPr lang="bn-BD" sz="3600" dirty="0">
                <a:solidFill>
                  <a:srgbClr val="7030A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আপতিত রশ্মি, প্রতিসৃত রশ্মি ও আপতন বিন্দুতে বিভেদতলের উপর  অঙ্কিত অভিলম্ব একই সমতলে অবস্থান করে। </a:t>
            </a:r>
            <a:endParaRPr lang="en-US" sz="3600" dirty="0">
              <a:solidFill>
                <a:srgbClr val="7030A0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893127"/>
            <a:ext cx="9143997" cy="212365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dirty="0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২য় সূত্রঃ </a:t>
            </a:r>
            <a:r>
              <a:rPr lang="bn-BD" sz="4400" dirty="0">
                <a:latin typeface="SutonnyOMJ" panose="01010600010101010101" pitchFamily="2" charset="0"/>
                <a:cs typeface="SutonnyOMJ" panose="01010600010101010101" pitchFamily="2" charset="0"/>
              </a:rPr>
              <a:t>একজোড়া নির্দিষ্ট এবং নির্দিষ্ট বর্ণের আলোক রশ্মির ক্ষেত্রে আপতন কোণের সাইন এবং প্রতিসরণ কনের সাইন এর আনুপাত সর্বদা ধ্রবক। </a:t>
            </a:r>
            <a:endParaRPr lang="en-US" sz="4400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1884" y="1723263"/>
            <a:ext cx="3280929" cy="1403821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360DE15-625E-4612-8C0E-A887CC4F5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amin001974@gmail.com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8E1F84C-9C15-44C2-91A2-8422AE79A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8D73-1631-439D-8E24-0000271F9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D61B8B67-7C85-43E1-8813-A96D05813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3B5D-C83B-4068-81C3-189D54D175B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440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 animBg="1"/>
      <p:bldP spid="4" grpId="0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892751"/>
            <a:ext cx="9144000" cy="121086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 dirty="0">
                <a:solidFill>
                  <a:srgbClr val="00206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     </a:t>
            </a:r>
            <a:r>
              <a:rPr lang="bn-BD" sz="8000" dirty="0">
                <a:solidFill>
                  <a:srgbClr val="00206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দলীয় কাজ</a:t>
            </a:r>
            <a:r>
              <a:rPr lang="en-US" sz="8000" dirty="0">
                <a:solidFill>
                  <a:srgbClr val="00206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     </a:t>
            </a:r>
            <a:r>
              <a:rPr lang="en-US" sz="3600" dirty="0">
                <a:solidFill>
                  <a:srgbClr val="00206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১০ </a:t>
            </a:r>
            <a:r>
              <a:rPr lang="en-US" sz="3600" dirty="0" err="1">
                <a:solidFill>
                  <a:srgbClr val="00206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মিনিট</a:t>
            </a:r>
            <a:r>
              <a:rPr lang="en-US" sz="3600" dirty="0">
                <a:solidFill>
                  <a:srgbClr val="00206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  </a:t>
            </a:r>
            <a:endParaRPr lang="en-US" sz="8000" dirty="0">
              <a:solidFill>
                <a:srgbClr val="002060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2398557"/>
            <a:ext cx="9144000" cy="3139321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6600" dirty="0">
                <a:solidFill>
                  <a:srgbClr val="7030A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পানি,বায়ু, কেরোসিন, কাঁচ এই মাধ্যমগুলোতে আলো পড়লে এর</a:t>
            </a:r>
            <a:r>
              <a:rPr lang="en-US" sz="6600" dirty="0">
                <a:solidFill>
                  <a:srgbClr val="7030A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bn-BD" sz="6600" dirty="0">
                <a:solidFill>
                  <a:srgbClr val="7030A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প্রতিসরণ কেমন হবে বর্ণনা কর।</a:t>
            </a:r>
            <a:endParaRPr lang="en-US" sz="6600" dirty="0">
              <a:solidFill>
                <a:srgbClr val="7030A0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B9D6A2-9CB0-46C3-86ED-8BD3890FF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amin001974@gmail.com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F9CFD4-2D7E-4282-A314-FF05BFAFB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8D73-1631-439D-8E24-0000271F9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2EFE3DB-F2BA-4A2C-A26D-D49C51881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D5651-4EE9-42B3-996C-9888E5E37FF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22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3999" cy="13092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7200" dirty="0" err="1">
                <a:solidFill>
                  <a:srgbClr val="00206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মূল্যায়ণ</a:t>
            </a:r>
            <a:endParaRPr lang="en-US" sz="4050" dirty="0">
              <a:solidFill>
                <a:srgbClr val="002060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1351508"/>
            <a:ext cx="9143999" cy="42473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bn-BD" sz="5400" dirty="0">
                <a:solidFill>
                  <a:srgbClr val="7030A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পূর্ণ অভ্যন্তরীণ প্রতিফলন কেন হয়? 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5400" dirty="0">
                <a:solidFill>
                  <a:srgbClr val="7030A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মরুভূমিতে খেজুর গাছকে উল্টা মনে হয় কেন?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5400" dirty="0">
                <a:solidFill>
                  <a:srgbClr val="7030A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একই মাধ্যমে কি প্রতিফলন ও প্রতিসরণ সম্ভব? উত্তরের স্বপক্ষে যুক্তি দাও।</a:t>
            </a:r>
            <a:endParaRPr lang="en-US" sz="5400" dirty="0">
              <a:solidFill>
                <a:srgbClr val="7030A0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BCF165-76A2-4D8F-B7E2-5A8DE3613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amin001974@gmail.com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97475C-5FAE-4338-99C2-D8300B004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8D73-1631-439D-8E24-0000271F9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BF1B54C-DDC9-4F9E-8D71-80D561515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EF528-BD89-4BB3-824E-F26DC5312E6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405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533400" y="127547"/>
            <a:ext cx="7924800" cy="5470366"/>
            <a:chOff x="3733800" y="-110841"/>
            <a:chExt cx="4495800" cy="3844642"/>
          </a:xfrm>
        </p:grpSpPr>
        <p:grpSp>
          <p:nvGrpSpPr>
            <p:cNvPr id="8" name="Group 7"/>
            <p:cNvGrpSpPr/>
            <p:nvPr/>
          </p:nvGrpSpPr>
          <p:grpSpPr>
            <a:xfrm>
              <a:off x="3733800" y="-110841"/>
              <a:ext cx="4495800" cy="3844642"/>
              <a:chOff x="4343400" y="-110841"/>
              <a:chExt cx="4495800" cy="3844642"/>
            </a:xfrm>
          </p:grpSpPr>
          <p:sp>
            <p:nvSpPr>
              <p:cNvPr id="3" name="Isosceles Triangle 2"/>
              <p:cNvSpPr/>
              <p:nvPr/>
            </p:nvSpPr>
            <p:spPr>
              <a:xfrm>
                <a:off x="4343400" y="-110841"/>
                <a:ext cx="4495800" cy="1533525"/>
              </a:xfrm>
              <a:prstGeom prst="triangle">
                <a:avLst/>
              </a:prstGeom>
              <a:blipFill>
                <a:blip r:embed="rId2"/>
                <a:tile tx="0" ty="0" sx="100000" sy="100000" flip="none" algn="tl"/>
              </a:blipFill>
              <a:ln>
                <a:noFill/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glow" dir="t">
                  <a:rot lat="0" lon="0" rev="4800000"/>
                </a:lightRig>
              </a:scene3d>
              <a:sp3d prstMaterial="matte">
                <a:bevelT w="127000" h="63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4565869" y="1422685"/>
                <a:ext cx="4206904" cy="2311116"/>
              </a:xfrm>
              <a:prstGeom prst="rect">
                <a:avLst/>
              </a:prstGeom>
              <a:blipFill>
                <a:blip r:embed="rId3"/>
                <a:tile tx="0" ty="0" sx="100000" sy="100000" flip="none" algn="tl"/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bn-BD" sz="5400" dirty="0">
                    <a:solidFill>
                      <a:srgbClr val="002060"/>
                    </a:solidFill>
                    <a:latin typeface="SutonnyOMJ" panose="01010600010101010101" pitchFamily="2" charset="0"/>
                    <a:cs typeface="SutonnyOMJ" panose="01010600010101010101" pitchFamily="2" charset="0"/>
                  </a:rPr>
                  <a:t>তোমার এলাকায় যারা মাছ  শিকার করে তারা দৃষ্টি ভ্রম সংক্রান্ত কি কি সমস্যার সম্মুখীন হয় তার একটি তালিকা  তৈরী কর।</a:t>
                </a:r>
                <a:endParaRPr lang="en-US" sz="5400" dirty="0">
                  <a:solidFill>
                    <a:srgbClr val="FF0000"/>
                  </a:solidFill>
                  <a:latin typeface="SutonnyOMJ" panose="01010600010101010101" pitchFamily="2" charset="0"/>
                  <a:cs typeface="SutonnyOMJ" panose="01010600010101010101" pitchFamily="2" charset="0"/>
                </a:endParaRP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4800600" y="495996"/>
              <a:ext cx="2362200" cy="926688"/>
            </a:xfrm>
            <a:prstGeom prst="rect">
              <a:avLst/>
            </a:prstGeom>
            <a:no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 dirty="0" err="1">
                  <a:solidFill>
                    <a:srgbClr val="C00000"/>
                  </a:solidFill>
                  <a:latin typeface="SutonnyOMJ" panose="01010600010101010101" pitchFamily="2" charset="0"/>
                  <a:cs typeface="SutonnyOMJ" panose="01010600010101010101" pitchFamily="2" charset="0"/>
                </a:rPr>
                <a:t>বাড়ীর</a:t>
              </a:r>
              <a:r>
                <a:rPr lang="en-US" sz="6600" dirty="0">
                  <a:solidFill>
                    <a:srgbClr val="C00000"/>
                  </a:solidFill>
                  <a:latin typeface="SutonnyOMJ" panose="01010600010101010101" pitchFamily="2" charset="0"/>
                  <a:cs typeface="SutonnyOMJ" panose="01010600010101010101" pitchFamily="2" charset="0"/>
                </a:rPr>
                <a:t> </a:t>
              </a:r>
              <a:r>
                <a:rPr lang="en-US" sz="6600" dirty="0" err="1">
                  <a:solidFill>
                    <a:srgbClr val="C00000"/>
                  </a:solidFill>
                  <a:latin typeface="SutonnyOMJ" panose="01010600010101010101" pitchFamily="2" charset="0"/>
                  <a:cs typeface="SutonnyOMJ" panose="01010600010101010101" pitchFamily="2" charset="0"/>
                </a:rPr>
                <a:t>কাজ</a:t>
              </a:r>
              <a:endParaRPr lang="en-US" sz="4000" dirty="0">
                <a:solidFill>
                  <a:prstClr val="black"/>
                </a:solidFill>
                <a:latin typeface="SutonnyOMJ" panose="01010600010101010101" pitchFamily="2" charset="0"/>
                <a:cs typeface="SutonnyOMJ" panose="01010600010101010101" pitchFamily="2" charset="0"/>
              </a:endParaRPr>
            </a:p>
          </p:txBody>
        </p: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523B8EC-B17E-4762-A86B-978E55D08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775F55"/>
                </a:solidFill>
              </a:rPr>
              <a:t>amin001974@gmail.com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0218D2-67C8-4694-AF33-DEA5C53E9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775F55"/>
                </a:solidFill>
              </a:rPr>
              <a:pPr/>
              <a:t>15</a:t>
            </a:fld>
            <a:endParaRPr lang="en-US">
              <a:solidFill>
                <a:srgbClr val="775F55"/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F638CE-55A5-40AF-A05E-74DABCB90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58CA6-7110-4F90-AEDA-6935BBA88BEE}" type="datetime1">
              <a:rPr lang="en-US" smtClean="0">
                <a:solidFill>
                  <a:srgbClr val="775F55"/>
                </a:solidFill>
              </a:rPr>
              <a:t>5/30/2019</a:t>
            </a:fld>
            <a:endParaRPr lang="en-US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292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2712427"/>
            <a:ext cx="9143998" cy="14773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9000" dirty="0" err="1">
                <a:solidFill>
                  <a:srgbClr val="C0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ধন্যবাদ</a:t>
            </a:r>
            <a:endParaRPr lang="en-US" sz="9000" dirty="0">
              <a:solidFill>
                <a:srgbClr val="C00000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311003" y="4701326"/>
            <a:ext cx="2314575" cy="230743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9" y="4354547"/>
            <a:ext cx="2314575" cy="230743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89FBF-1BE8-412C-907E-A74A4DA17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amin001974@gmail.com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D119AC-8154-41D7-AA98-5BC90C5BE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8D73-1631-439D-8E24-0000271F9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9956BE-15D3-43ED-B738-869671F70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BD53B-960B-450A-A33D-4822B147196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907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13873E-6 L -0.98819 -0.6406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410" y="-32046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23699E-6 L 0.99914 -0.70798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948" y="-353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Up Ribbon 8"/>
          <p:cNvSpPr/>
          <p:nvPr/>
        </p:nvSpPr>
        <p:spPr>
          <a:xfrm>
            <a:off x="-76200" y="1"/>
            <a:ext cx="9220200" cy="1345972"/>
          </a:xfrm>
          <a:prstGeom prst="ribbon2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948" y="32183"/>
            <a:ext cx="6485222" cy="1005840"/>
          </a:xfrm>
        </p:spPr>
        <p:txBody>
          <a:bodyPr>
            <a:normAutofit/>
          </a:bodyPr>
          <a:lstStyle/>
          <a:p>
            <a:r>
              <a:rPr lang="en-US" dirty="0"/>
              <a:t>		</a:t>
            </a:r>
            <a:r>
              <a:rPr lang="en-US" sz="4800" dirty="0" err="1">
                <a:solidFill>
                  <a:srgbClr val="00B05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শিক্ষক</a:t>
            </a:r>
            <a:r>
              <a:rPr lang="en-US" sz="4800" dirty="0">
                <a:solidFill>
                  <a:srgbClr val="00B05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dirty="0" err="1">
                <a:solidFill>
                  <a:srgbClr val="00B05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পরিচিতি</a:t>
            </a:r>
            <a:r>
              <a:rPr lang="en-US" sz="4800" dirty="0">
                <a:solidFill>
                  <a:srgbClr val="00B05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endParaRPr lang="en-US" sz="7300" dirty="0">
              <a:solidFill>
                <a:srgbClr val="00B050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478090"/>
            <a:ext cx="9220200" cy="206210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1001">
            <a:schemeClr val="dk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en-US" dirty="0"/>
              <a:t>		</a:t>
            </a:r>
            <a:r>
              <a:rPr lang="en-US" b="1" dirty="0"/>
              <a:t>  </a:t>
            </a:r>
            <a:r>
              <a:rPr lang="bn-BD" sz="3200" b="1" dirty="0">
                <a:latin typeface="SutonnyOMJ" panose="01010600010101010101" pitchFamily="2" charset="0"/>
                <a:cs typeface="SutonnyOMJ" panose="01010600010101010101" pitchFamily="2" charset="0"/>
              </a:rPr>
              <a:t>মোঃ </a:t>
            </a:r>
            <a:r>
              <a:rPr lang="en-US" sz="32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আমিনুল</a:t>
            </a:r>
            <a:r>
              <a:rPr lang="en-US" sz="32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ইসলাম</a:t>
            </a:r>
            <a:endParaRPr lang="en-US" sz="3200" b="1" dirty="0"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r>
              <a:rPr lang="en-US" sz="3200" b="1" dirty="0">
                <a:latin typeface="SutonnyOMJ" panose="01010600010101010101" pitchFamily="2" charset="0"/>
                <a:cs typeface="SutonnyOMJ" panose="01010600010101010101" pitchFamily="2" charset="0"/>
              </a:rPr>
              <a:t>		         </a:t>
            </a:r>
            <a:r>
              <a:rPr lang="en-US" sz="32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সহকারী</a:t>
            </a:r>
            <a:r>
              <a:rPr lang="en-US" sz="32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শিক্ষক</a:t>
            </a:r>
            <a:r>
              <a:rPr lang="bn-BD" sz="32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endParaRPr lang="en-US" sz="3200" b="1" dirty="0"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r>
              <a:rPr lang="en-US" sz="3200" b="1" dirty="0">
                <a:latin typeface="SutonnyOMJ" panose="01010600010101010101" pitchFamily="2" charset="0"/>
                <a:cs typeface="SutonnyOMJ" panose="01010600010101010101" pitchFamily="2" charset="0"/>
              </a:rPr>
              <a:t>	    </a:t>
            </a:r>
            <a:r>
              <a:rPr lang="en-US" sz="32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চাঁদপুর</a:t>
            </a:r>
            <a:r>
              <a:rPr lang="en-US" sz="32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আহমাদিয়া</a:t>
            </a:r>
            <a:r>
              <a:rPr lang="en-US" sz="32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ফাযিল</a:t>
            </a:r>
            <a:r>
              <a:rPr lang="en-US" sz="32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মাদরাসা</a:t>
            </a:r>
            <a:endParaRPr lang="en-US" sz="3200" b="1" dirty="0"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r>
              <a:rPr lang="en-US" sz="3200" b="1" dirty="0">
                <a:latin typeface="SutonnyOMJ" panose="01010600010101010101" pitchFamily="2" charset="0"/>
                <a:cs typeface="SutonnyOMJ" panose="01010600010101010101" pitchFamily="2" charset="0"/>
              </a:rPr>
              <a:t>		    </a:t>
            </a:r>
            <a:r>
              <a:rPr lang="bn-BD" sz="3200" b="1" dirty="0">
                <a:latin typeface="SutonnyOMJ" panose="01010600010101010101" pitchFamily="2" charset="0"/>
                <a:cs typeface="SutonnyOMJ" panose="01010600010101010101" pitchFamily="2" charset="0"/>
              </a:rPr>
              <a:t>চাঁদপুর সদর </a:t>
            </a:r>
            <a:r>
              <a:rPr lang="en-US" sz="3200" b="1" dirty="0">
                <a:latin typeface="SutonnyOMJ" panose="01010600010101010101" pitchFamily="2" charset="0"/>
                <a:cs typeface="SutonnyOMJ" panose="01010600010101010101" pitchFamily="2" charset="0"/>
              </a:rPr>
              <a:t>,</a:t>
            </a:r>
            <a:r>
              <a:rPr lang="en-US" sz="32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চাঁদপুর</a:t>
            </a:r>
            <a:endParaRPr lang="en-US" sz="3200" b="1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4F067-E79B-4972-BD99-55926D25C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amin001974@gmail.com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F95F7-7D63-440F-B163-8386640BE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8D73-1631-439D-8E24-0000271F9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D799A36D-A9CB-4FC5-8D6E-B05809EE9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C8E3C-306D-4F9D-B8C7-610C3D95E58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180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4545F51-3459-4E45-8FD5-B4409E06C359}"/>
              </a:ext>
            </a:extLst>
          </p:cNvPr>
          <p:cNvSpPr/>
          <p:nvPr/>
        </p:nvSpPr>
        <p:spPr>
          <a:xfrm>
            <a:off x="485775" y="228600"/>
            <a:ext cx="8258175" cy="6372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bn-BD" sz="6600" kern="0" dirty="0">
                <a:solidFill>
                  <a:prstClr val="black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পদার্থ বিজ্ঞান</a:t>
            </a:r>
          </a:p>
          <a:p>
            <a:pPr algn="ctr">
              <a:defRPr/>
            </a:pPr>
            <a:r>
              <a:rPr lang="bn-BD" sz="6600" kern="0" dirty="0">
                <a:solidFill>
                  <a:prstClr val="black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নবম শ্রেণি</a:t>
            </a:r>
          </a:p>
          <a:p>
            <a:pPr algn="ctr">
              <a:defRPr/>
            </a:pPr>
            <a:r>
              <a:rPr lang="bn-BD" sz="6600" kern="0" dirty="0">
                <a:solidFill>
                  <a:prstClr val="black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সময় : ৫০ মিনিট</a:t>
            </a:r>
            <a:endParaRPr lang="en-US" sz="6600" kern="0" dirty="0">
              <a:solidFill>
                <a:prstClr val="black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79159-E79D-4B19-8279-03AB0216A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amin001974@gmail.com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906956-77C2-4512-A356-7CC63B724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8D73-1631-439D-8E24-0000271F9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39DD56-FD29-4202-A1B8-AE67357BD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5FD8-7DC5-4452-B140-5923BF1C34C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092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4933951" cy="60007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950" y="0"/>
            <a:ext cx="4210050" cy="60007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6088559"/>
            <a:ext cx="9144000" cy="769441"/>
          </a:xfrm>
          <a:prstGeom prst="rect">
            <a:avLst/>
          </a:prstGeom>
          <a:noFill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dirty="0">
                <a:solidFill>
                  <a:schemeClr val="tx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চিত্র ২ টি লক্ষ্য কর </a:t>
            </a:r>
            <a:endParaRPr lang="en-US" sz="4400" dirty="0">
              <a:solidFill>
                <a:schemeClr val="tx1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F842F9-35FC-4936-B897-424F1C0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amin001974@gmail.com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F971CC-E808-4BBD-AC95-C664B7EFA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8D73-1631-439D-8E24-0000271F9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F0E58D-452A-4B23-AA31-C793539B0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53CC4-7216-4C4B-95D6-41CD6D4850F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730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02265"/>
            <a:ext cx="9143999" cy="15696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9600" dirty="0">
                <a:solidFill>
                  <a:srgbClr val="00B05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আলোর প্রতিসরণ</a:t>
            </a:r>
            <a:endParaRPr lang="en-US" sz="9600" dirty="0">
              <a:solidFill>
                <a:srgbClr val="00B050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" y="3075710"/>
            <a:ext cx="9144000" cy="1569660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9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utonnyOMJ" panose="01010600010101010101" pitchFamily="2" charset="0"/>
                <a:cs typeface="SutonnyOMJ" panose="01010600010101010101" pitchFamily="2" charset="0"/>
              </a:rPr>
              <a:t>নবম অধ্যায় </a:t>
            </a:r>
            <a:endParaRPr lang="en-US" sz="9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932995-0127-44AA-9FA2-58AC0D4CB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amin001974@gmail.com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68A969-E940-4F01-B3EA-47EB363FD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8D73-1631-439D-8E24-0000271F9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CA48693-A0EE-4B0D-B709-4F818431F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1C289-D813-4B9E-8420-D292EB612B0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12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3374" y="85650"/>
            <a:ext cx="8427717" cy="59246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bn-BD" sz="27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4400" dirty="0">
                <a:solidFill>
                  <a:srgbClr val="C0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এ পাঠ শেষে </a:t>
            </a:r>
            <a:r>
              <a:rPr lang="en-US" sz="4400" dirty="0" err="1">
                <a:solidFill>
                  <a:srgbClr val="C0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শিক্ষার্থ</a:t>
            </a:r>
            <a:r>
              <a:rPr lang="bn-BD" sz="4400" dirty="0">
                <a:solidFill>
                  <a:srgbClr val="C0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ীরা</a:t>
            </a:r>
            <a:r>
              <a:rPr lang="en-US" sz="4400" dirty="0">
                <a:solidFill>
                  <a:srgbClr val="C0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…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bn-BD" sz="4400" dirty="0">
                <a:solidFill>
                  <a:srgbClr val="7030A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আলোর প্রতিসরণ কী তা বলতে পারবে</a:t>
            </a:r>
            <a:r>
              <a:rPr lang="en-US" sz="4400" dirty="0">
                <a:solidFill>
                  <a:srgbClr val="7030A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;</a:t>
            </a:r>
            <a:endParaRPr lang="bn-BD" sz="4400" dirty="0">
              <a:solidFill>
                <a:srgbClr val="7030A0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bn-BD" sz="4400" dirty="0">
                <a:solidFill>
                  <a:srgbClr val="00B05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আলোর প্রতিসরণ কেন </a:t>
            </a:r>
            <a:r>
              <a:rPr lang="en-US" sz="4400" dirty="0" err="1">
                <a:solidFill>
                  <a:srgbClr val="00B05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হয়</a:t>
            </a:r>
            <a:r>
              <a:rPr lang="bn-BD" sz="4400" dirty="0">
                <a:solidFill>
                  <a:srgbClr val="00B05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তা ব্যখ্যা করতে পারবে</a:t>
            </a:r>
            <a:r>
              <a:rPr lang="en-US" sz="4400" dirty="0">
                <a:solidFill>
                  <a:srgbClr val="00B05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;</a:t>
            </a:r>
            <a:endParaRPr lang="bn-BD" sz="4400" dirty="0">
              <a:solidFill>
                <a:srgbClr val="00B050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bn-BD" sz="4400" dirty="0">
                <a:solidFill>
                  <a:srgbClr val="00206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দৈনন্দিন জীবনে আলোর প্রতিসরণের প্রভাব বর্ননা করতে পারবে</a:t>
            </a:r>
            <a:r>
              <a:rPr lang="en-US" sz="4400" dirty="0">
                <a:solidFill>
                  <a:srgbClr val="00206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;</a:t>
            </a:r>
            <a:endParaRPr lang="bn-BD" sz="4400" dirty="0">
              <a:solidFill>
                <a:srgbClr val="002060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bn-BD" sz="4400" dirty="0">
                <a:solidFill>
                  <a:srgbClr val="C0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দৃষ্টি ভ্রম কেন হয় এবং এর  থেকে উপায় বের করতে পারবে। </a:t>
            </a:r>
            <a:endParaRPr lang="bn-BD" sz="4400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F38922-359C-4015-853E-A23DDCE96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amin001974@gmail.com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C1E281-E2F7-4013-B112-E509B067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8D73-1631-439D-8E24-0000271F9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58F8C01-12EF-4238-9075-C895BB03C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6861-CEDA-443B-B432-09AC91FEE87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534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374" y="0"/>
            <a:ext cx="9071572" cy="529627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8000" y="5736644"/>
            <a:ext cx="89501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আলোক রশ্মির</a:t>
            </a:r>
            <a:r>
              <a:rPr lang="en-US" sz="5400" dirty="0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bn-BD" sz="5400" dirty="0">
                <a:solidFill>
                  <a:srgbClr val="FF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দিক পরিবর্তন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0D077AC-CD20-408C-BEE6-B9D3B4FAD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amin001974@gmail.com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89E8F9-3E15-4561-81AC-C00B5E93D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8D73-1631-439D-8E24-0000271F9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3E07B5D-A9CB-4431-94D3-551CA7FB0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4D7E-FC97-4C8E-8BC7-D86C0892315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010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71273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14513" y="1557338"/>
            <a:ext cx="7286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00524" y="231457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364829" y="3114675"/>
            <a:ext cx="571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64818" y="858262"/>
            <a:ext cx="5572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50529" y="481381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14988" y="4686300"/>
            <a:ext cx="5286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2944" y="5626724"/>
            <a:ext cx="78724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latin typeface="SutonnyOMJ" panose="01010600010101010101" pitchFamily="2" charset="0"/>
                <a:cs typeface="SutonnyOMJ" panose="01010600010101010101" pitchFamily="2" charset="0"/>
              </a:rPr>
              <a:t>এখানে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bn-BD" sz="3200" dirty="0">
                <a:latin typeface="SutonnyOMJ" panose="01010600010101010101" pitchFamily="2" charset="0"/>
                <a:cs typeface="SutonnyOMJ" panose="01010600010101010101" pitchFamily="2" charset="0"/>
              </a:rPr>
              <a:t> &lt;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AOB</a:t>
            </a:r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=</a:t>
            </a:r>
            <a:r>
              <a:rPr lang="bn-BD" sz="3200" dirty="0">
                <a:latin typeface="SutonnyOMJ" panose="01010600010101010101" pitchFamily="2" charset="0"/>
                <a:cs typeface="SutonnyOMJ" panose="01010600010101010101" pitchFamily="2" charset="0"/>
              </a:rPr>
              <a:t>আপতন কোণ, &lt;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COD</a:t>
            </a:r>
            <a:r>
              <a:rPr lang="bn-BD" sz="3200" dirty="0">
                <a:latin typeface="SutonnyOMJ" panose="01010600010101010101" pitchFamily="2" charset="0"/>
                <a:cs typeface="SutonnyOMJ" panose="01010600010101010101" pitchFamily="2" charset="0"/>
              </a:rPr>
              <a:t>= প্রতিসরণ কোণ </a:t>
            </a:r>
            <a:endParaRPr lang="en-US" sz="3200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" name="Equation" r:id="rId4" imgW="114120" imgH="215640" progId="Equation.3">
                  <p:embed/>
                </p:oleObj>
              </mc:Choice>
              <mc:Fallback>
                <p:oleObj name="Equation" r:id="rId4" imgW="1141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Equation" r:id="rId6" imgW="114120" imgH="215640" progId="Equation.3">
                  <p:embed/>
                </p:oleObj>
              </mc:Choice>
              <mc:Fallback>
                <p:oleObj name="Equation" r:id="rId6" imgW="114120" imgH="215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" name="Equation" r:id="rId7" imgW="114120" imgH="215640" progId="Equation.3">
                  <p:embed/>
                </p:oleObj>
              </mc:Choice>
              <mc:Fallback>
                <p:oleObj name="Equation" r:id="rId7" imgW="11412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FACC2E62-91AC-44D0-A6F4-37D8C40A1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amin001974@gmail.com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21BA002F-6B5B-4B2D-A523-CB722356E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8D73-1631-439D-8E24-0000271F9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BB837DE9-2EA6-451C-8D04-0BC109F3F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D8B5E-4B1E-4F7B-A307-0562BA5C87C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995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343" t="4673" r="4046"/>
          <a:stretch/>
        </p:blipFill>
        <p:spPr>
          <a:xfrm>
            <a:off x="0" y="175785"/>
            <a:ext cx="4916032" cy="642662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Rectangle 2"/>
          <p:cNvSpPr/>
          <p:nvPr/>
        </p:nvSpPr>
        <p:spPr>
          <a:xfrm>
            <a:off x="4472412" y="175785"/>
            <a:ext cx="4671588" cy="66822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dirty="0">
                <a:solidFill>
                  <a:srgbClr val="7030A0"/>
                </a:solidFill>
                <a:latin typeface="SutonnyOMJ" panose="01010600010101010101" pitchFamily="2" charset="0"/>
                <a:ea typeface="MS PMincho" panose="02020600040205080304" pitchFamily="18" charset="-128"/>
                <a:cs typeface="SutonnyOMJ" panose="01010600010101010101" pitchFamily="2" charset="0"/>
              </a:rPr>
              <a:t>পূর্ণ অভ্যন্তরীণ প্রতিফলন এর একটি বাস্তব উদাহরণ</a:t>
            </a:r>
            <a:endParaRPr lang="en-US" sz="6600" dirty="0">
              <a:solidFill>
                <a:srgbClr val="7030A0"/>
              </a:solidFill>
              <a:latin typeface="SutonnyOMJ" panose="01010600010101010101" pitchFamily="2" charset="0"/>
              <a:ea typeface="MS PMincho" panose="02020600040205080304" pitchFamily="18" charset="-128"/>
              <a:cs typeface="SutonnyOMJ" panose="01010600010101010101" pitchFamily="2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78C5D0-A34B-4466-82F9-FF784DF74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amin001974@gmail.com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20885B-9629-48C4-AA4D-E9C513650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8D73-1631-439D-8E24-0000271F9A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BEC7C36-4C73-4597-AEAE-E0C430997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E4E00-3DAA-41D0-A256-7EBBC8DFF4C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823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345</Words>
  <Application>Microsoft Office PowerPoint</Application>
  <PresentationFormat>On-screen Show (4:3)</PresentationFormat>
  <Paragraphs>99</Paragraphs>
  <Slides>16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Arial</vt:lpstr>
      <vt:lpstr>Calibri</vt:lpstr>
      <vt:lpstr>Calibri Light</vt:lpstr>
      <vt:lpstr>NikoshBAN</vt:lpstr>
      <vt:lpstr>SutonnyOMJ</vt:lpstr>
      <vt:lpstr>Times New Roman</vt:lpstr>
      <vt:lpstr>Tw Cen MT</vt:lpstr>
      <vt:lpstr>Wingdings</vt:lpstr>
      <vt:lpstr>Wingdings 2</vt:lpstr>
      <vt:lpstr>1_Office Theme</vt:lpstr>
      <vt:lpstr>Median</vt:lpstr>
      <vt:lpstr>Equation</vt:lpstr>
      <vt:lpstr>PowerPoint Presentation</vt:lpstr>
      <vt:lpstr>  শিক্ষক পরিচিতি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amin torab</cp:lastModifiedBy>
  <cp:revision>86</cp:revision>
  <dcterms:created xsi:type="dcterms:W3CDTF">2014-01-31T04:26:47Z</dcterms:created>
  <dcterms:modified xsi:type="dcterms:W3CDTF">2019-05-30T09:35:59Z</dcterms:modified>
</cp:coreProperties>
</file>