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4" r:id="rId19"/>
    <p:sldId id="273" r:id="rId20"/>
    <p:sldId id="279" r:id="rId21"/>
    <p:sldId id="278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D236"/>
    <a:srgbClr val="26E2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68" d="100"/>
          <a:sy n="68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16E5-0FB2-4383-B521-6D2F33999717}" type="datetimeFigureOut">
              <a:rPr lang="bn-BD" smtClean="0"/>
              <a:t>27-08-1440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2E86-D1BF-4746-81DE-74E4DE92ACE3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317229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16E5-0FB2-4383-B521-6D2F33999717}" type="datetimeFigureOut">
              <a:rPr lang="bn-BD" smtClean="0"/>
              <a:t>27-08-1440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2E86-D1BF-4746-81DE-74E4DE92ACE3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344028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16E5-0FB2-4383-B521-6D2F33999717}" type="datetimeFigureOut">
              <a:rPr lang="bn-BD" smtClean="0"/>
              <a:t>27-08-1440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2E86-D1BF-4746-81DE-74E4DE92ACE3}" type="slidenum">
              <a:rPr lang="bn-BD" smtClean="0"/>
              <a:t>‹#›</a:t>
            </a:fld>
            <a:endParaRPr lang="bn-BD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6275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16E5-0FB2-4383-B521-6D2F33999717}" type="datetimeFigureOut">
              <a:rPr lang="bn-BD" smtClean="0"/>
              <a:t>27-08-1440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2E86-D1BF-4746-81DE-74E4DE92ACE3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387385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16E5-0FB2-4383-B521-6D2F33999717}" type="datetimeFigureOut">
              <a:rPr lang="bn-BD" smtClean="0"/>
              <a:t>27-08-1440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2E86-D1BF-4746-81DE-74E4DE92ACE3}" type="slidenum">
              <a:rPr lang="bn-BD" smtClean="0"/>
              <a:t>‹#›</a:t>
            </a:fld>
            <a:endParaRPr lang="bn-BD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8081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16E5-0FB2-4383-B521-6D2F33999717}" type="datetimeFigureOut">
              <a:rPr lang="bn-BD" smtClean="0"/>
              <a:t>27-08-1440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2E86-D1BF-4746-81DE-74E4DE92ACE3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460143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16E5-0FB2-4383-B521-6D2F33999717}" type="datetimeFigureOut">
              <a:rPr lang="bn-BD" smtClean="0"/>
              <a:t>27-08-1440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2E86-D1BF-4746-81DE-74E4DE92ACE3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853546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16E5-0FB2-4383-B521-6D2F33999717}" type="datetimeFigureOut">
              <a:rPr lang="bn-BD" smtClean="0"/>
              <a:t>27-08-1440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2E86-D1BF-4746-81DE-74E4DE92ACE3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692629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16E5-0FB2-4383-B521-6D2F33999717}" type="datetimeFigureOut">
              <a:rPr lang="bn-BD" smtClean="0"/>
              <a:t>27-08-1440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2E86-D1BF-4746-81DE-74E4DE92ACE3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70835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16E5-0FB2-4383-B521-6D2F33999717}" type="datetimeFigureOut">
              <a:rPr lang="bn-BD" smtClean="0"/>
              <a:t>27-08-1440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2E86-D1BF-4746-81DE-74E4DE92ACE3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71013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16E5-0FB2-4383-B521-6D2F33999717}" type="datetimeFigureOut">
              <a:rPr lang="bn-BD" smtClean="0"/>
              <a:t>27-08-1440</a:t>
            </a:fld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2E86-D1BF-4746-81DE-74E4DE92ACE3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19408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16E5-0FB2-4383-B521-6D2F33999717}" type="datetimeFigureOut">
              <a:rPr lang="bn-BD" smtClean="0"/>
              <a:t>27-08-1440</a:t>
            </a:fld>
            <a:endParaRPr lang="bn-B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2E86-D1BF-4746-81DE-74E4DE92ACE3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079265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16E5-0FB2-4383-B521-6D2F33999717}" type="datetimeFigureOut">
              <a:rPr lang="bn-BD" smtClean="0"/>
              <a:t>27-08-1440</a:t>
            </a:fld>
            <a:endParaRPr lang="bn-B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2E86-D1BF-4746-81DE-74E4DE92ACE3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4250284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16E5-0FB2-4383-B521-6D2F33999717}" type="datetimeFigureOut">
              <a:rPr lang="bn-BD" smtClean="0"/>
              <a:t>27-08-1440</a:t>
            </a:fld>
            <a:endParaRPr lang="bn-B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2E86-D1BF-4746-81DE-74E4DE92ACE3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32675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16E5-0FB2-4383-B521-6D2F33999717}" type="datetimeFigureOut">
              <a:rPr lang="bn-BD" smtClean="0"/>
              <a:t>27-08-1440</a:t>
            </a:fld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2E86-D1BF-4746-81DE-74E4DE92ACE3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409496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16E5-0FB2-4383-B521-6D2F33999717}" type="datetimeFigureOut">
              <a:rPr lang="bn-BD" smtClean="0"/>
              <a:t>27-08-1440</a:t>
            </a:fld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2E86-D1BF-4746-81DE-74E4DE92ACE3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04278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416E5-0FB2-4383-B521-6D2F33999717}" type="datetimeFigureOut">
              <a:rPr lang="bn-BD" smtClean="0"/>
              <a:t>27-08-1440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EB92E86-D1BF-4746-81DE-74E4DE92ACE3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18159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F8A146-A30F-4245-ADD4-55F1CB022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8686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52D411-E2C0-4962-8976-CBB3A63ABA2C}"/>
              </a:ext>
            </a:extLst>
          </p:cNvPr>
          <p:cNvSpPr txBox="1"/>
          <p:nvPr/>
        </p:nvSpPr>
        <p:spPr>
          <a:xfrm>
            <a:off x="8398412" y="1828800"/>
            <a:ext cx="23211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bn-BD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12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1AA62E-4F3D-4C29-8014-9A4D3C0B0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35" y="1058632"/>
            <a:ext cx="3550024" cy="28083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FC2E48-4C05-4C48-9FA8-D64109DA9A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576" y="1114422"/>
            <a:ext cx="3500000" cy="28083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F21D64-9612-4079-9D8E-87F6E2A60AA2}"/>
              </a:ext>
            </a:extLst>
          </p:cNvPr>
          <p:cNvSpPr txBox="1"/>
          <p:nvPr/>
        </p:nvSpPr>
        <p:spPr>
          <a:xfrm>
            <a:off x="1217684" y="4297028"/>
            <a:ext cx="7841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শতেকের সাথে শতেক হস্ত মিলায়ে একত্রিত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61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1B4D6C-1A61-4A82-B8CC-BB9763B24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214" y="837499"/>
            <a:ext cx="3800914" cy="3192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39BE5C-4A10-448B-8A9F-D038835DF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114" y="868171"/>
            <a:ext cx="3886200" cy="3192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E38ABF-199E-4EAE-87DA-DF3431BE20BD}"/>
              </a:ext>
            </a:extLst>
          </p:cNvPr>
          <p:cNvSpPr txBox="1"/>
          <p:nvPr/>
        </p:nvSpPr>
        <p:spPr>
          <a:xfrm>
            <a:off x="1968596" y="4353895"/>
            <a:ext cx="6865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সব দেশে সব কালে কালে সবে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হয়েছে সমুন্নত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15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96F145-B5A0-4577-B51A-F903AAAFD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722" y="769845"/>
            <a:ext cx="3610535" cy="3046880"/>
          </a:xfrm>
          <a:prstGeom prst="snip2DiagRect">
            <a:avLst>
              <a:gd name="adj1" fmla="val 1633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B508D4-5AD8-4D12-88D5-D4C877DCC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241" y="769845"/>
            <a:ext cx="3550024" cy="3098426"/>
          </a:xfrm>
          <a:prstGeom prst="snip2DiagRect">
            <a:avLst>
              <a:gd name="adj1" fmla="val 1649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D6AA99-649F-469C-A8D9-A92EEE7788FC}"/>
              </a:ext>
            </a:extLst>
          </p:cNvPr>
          <p:cNvSpPr txBox="1"/>
          <p:nvPr/>
        </p:nvSpPr>
        <p:spPr>
          <a:xfrm>
            <a:off x="2864741" y="4016087"/>
            <a:ext cx="571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বিপুলা পৃথিবী, প্রসারিত পথ</a:t>
            </a: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যাত্রীরা সেই পথে ।</a:t>
            </a:r>
          </a:p>
        </p:txBody>
      </p:sp>
    </p:spTree>
    <p:extLst>
      <p:ext uri="{BB962C8B-B14F-4D97-AF65-F5344CB8AC3E}">
        <p14:creationId xmlns:p14="http://schemas.microsoft.com/office/powerpoint/2010/main" val="115475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8CAF73-474C-4ED7-917A-5001F6905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281" y="809190"/>
            <a:ext cx="3987800" cy="3327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920D1C-1F1A-4E34-BC90-BE4B6D644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081" y="809190"/>
            <a:ext cx="3747247" cy="3327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8718DE-2FFA-440E-806F-F844A1AC2F6D}"/>
              </a:ext>
            </a:extLst>
          </p:cNvPr>
          <p:cNvSpPr txBox="1"/>
          <p:nvPr/>
        </p:nvSpPr>
        <p:spPr>
          <a:xfrm>
            <a:off x="2662581" y="4196820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চলে কর্মের আহ্বানে কোন </a:t>
            </a: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অনন্ত কাল হতে।</a:t>
            </a:r>
          </a:p>
        </p:txBody>
      </p:sp>
    </p:spTree>
    <p:extLst>
      <p:ext uri="{BB962C8B-B14F-4D97-AF65-F5344CB8AC3E}">
        <p14:creationId xmlns:p14="http://schemas.microsoft.com/office/powerpoint/2010/main" val="273745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AA593D-0CBB-4299-B17F-71C17DA56489}"/>
              </a:ext>
            </a:extLst>
          </p:cNvPr>
          <p:cNvSpPr/>
          <p:nvPr/>
        </p:nvSpPr>
        <p:spPr>
          <a:xfrm>
            <a:off x="4149969" y="1129793"/>
            <a:ext cx="413590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6000" b="1" u="sng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6000" b="1" u="sng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EB38B3-1C7B-4BF2-9F32-733F885D9E24}"/>
              </a:ext>
            </a:extLst>
          </p:cNvPr>
          <p:cNvSpPr txBox="1"/>
          <p:nvPr/>
        </p:nvSpPr>
        <p:spPr>
          <a:xfrm>
            <a:off x="1350499" y="3323774"/>
            <a:ext cx="883451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সকল মানুষের মধ্যে সম্প্রীতি ও সহমর্মিতা বোধ সৃষ্টি করতে করণীয় কী তা পাঁচটি বাক্যে লিখ 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5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6425A5-C87E-4689-AC55-B01D9EFB6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026" y="1000815"/>
            <a:ext cx="3626942" cy="30359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FE6D15-DD36-49CA-A1F5-643048128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00815"/>
            <a:ext cx="3248987" cy="30359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F1CF9E-5FAD-4FD6-A54A-64767F0A7E77}"/>
              </a:ext>
            </a:extLst>
          </p:cNvPr>
          <p:cNvSpPr txBox="1"/>
          <p:nvPr/>
        </p:nvSpPr>
        <p:spPr>
          <a:xfrm>
            <a:off x="2904699" y="4171484"/>
            <a:ext cx="571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মানব জীবন শ্রেষ্ঠ, কঠোর</a:t>
            </a: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কর্মে সে মহীয়ান, </a:t>
            </a:r>
          </a:p>
        </p:txBody>
      </p:sp>
    </p:spTree>
    <p:extLst>
      <p:ext uri="{BB962C8B-B14F-4D97-AF65-F5344CB8AC3E}">
        <p14:creationId xmlns:p14="http://schemas.microsoft.com/office/powerpoint/2010/main" val="146907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6582EE-1501-4A63-B45E-91A25ECBA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852" y="998929"/>
            <a:ext cx="3738282" cy="29314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522E2A-55F8-47E9-967D-F3F82B8E0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306" y="969244"/>
            <a:ext cx="3334871" cy="29524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28619F-6194-478F-BA84-9669B5940D12}"/>
              </a:ext>
            </a:extLst>
          </p:cNvPr>
          <p:cNvSpPr txBox="1"/>
          <p:nvPr/>
        </p:nvSpPr>
        <p:spPr>
          <a:xfrm>
            <a:off x="1683843" y="4412521"/>
            <a:ext cx="571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সংগ্রামে আর সাহসে প্রজ্ঞা</a:t>
            </a: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আলোকে দীপ্তিমান ।</a:t>
            </a:r>
          </a:p>
        </p:txBody>
      </p:sp>
    </p:spTree>
    <p:extLst>
      <p:ext uri="{BB962C8B-B14F-4D97-AF65-F5344CB8AC3E}">
        <p14:creationId xmlns:p14="http://schemas.microsoft.com/office/powerpoint/2010/main" val="26823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A7201C-46D7-49F3-AAA2-0CA8583F2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86" y="779930"/>
            <a:ext cx="3657600" cy="31421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AD6E3A-CE98-437B-B60A-39C9868D3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344" y="779930"/>
            <a:ext cx="3469342" cy="31421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F85A9E-76B9-43E5-8C32-879E6B6E5F0F}"/>
              </a:ext>
            </a:extLst>
          </p:cNvPr>
          <p:cNvSpPr txBox="1"/>
          <p:nvPr/>
        </p:nvSpPr>
        <p:spPr>
          <a:xfrm>
            <a:off x="2273691" y="4200240"/>
            <a:ext cx="571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পায়ের তলার মাটিতে, আকাশে,</a:t>
            </a: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সমুখে, সিন্ধু জলে</a:t>
            </a:r>
          </a:p>
        </p:txBody>
      </p:sp>
    </p:spTree>
    <p:extLst>
      <p:ext uri="{BB962C8B-B14F-4D97-AF65-F5344CB8AC3E}">
        <p14:creationId xmlns:p14="http://schemas.microsoft.com/office/powerpoint/2010/main" val="262422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CD0D23-5999-4BC6-A683-2F65FB4C9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43754" y="876508"/>
            <a:ext cx="3553789" cy="3061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6517F5-0B8A-4CAA-A2B8-F35CAABB9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7543" y="793377"/>
            <a:ext cx="3536577" cy="3061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5797D2-E23E-4777-A39F-D8B0CF613EDD}"/>
              </a:ext>
            </a:extLst>
          </p:cNvPr>
          <p:cNvSpPr txBox="1"/>
          <p:nvPr/>
        </p:nvSpPr>
        <p:spPr>
          <a:xfrm>
            <a:off x="3128470" y="4021085"/>
            <a:ext cx="571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বিজয় কেতন উড়ায়ে মানুষ</a:t>
            </a: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চলিয়াছে দলে দলে ।</a:t>
            </a:r>
          </a:p>
        </p:txBody>
      </p:sp>
    </p:spTree>
    <p:extLst>
      <p:ext uri="{BB962C8B-B14F-4D97-AF65-F5344CB8AC3E}">
        <p14:creationId xmlns:p14="http://schemas.microsoft.com/office/powerpoint/2010/main" val="420876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44058F-9627-4736-B953-866A5CD0424A}"/>
              </a:ext>
            </a:extLst>
          </p:cNvPr>
          <p:cNvSpPr/>
          <p:nvPr/>
        </p:nvSpPr>
        <p:spPr>
          <a:xfrm>
            <a:off x="4593824" y="1481486"/>
            <a:ext cx="30043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u="sng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6000" b="1" u="sng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C5978A-71D7-440A-8CB2-484C43789851}"/>
              </a:ext>
            </a:extLst>
          </p:cNvPr>
          <p:cNvSpPr txBox="1"/>
          <p:nvPr/>
        </p:nvSpPr>
        <p:spPr>
          <a:xfrm>
            <a:off x="1452659" y="4053075"/>
            <a:ext cx="92866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প্রশ্নঃসম্প্রদায়গত সম্প্রীতি বৃদ্ধির লক্ষ্যে কী কী উদ্যোগ গ্রহণ করা যেতে পারে- তার একটি তালিকা প্রস্তুত করে বর্ণনা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73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48488E-0AB2-45E0-BC3C-CCE5BD303E54}"/>
              </a:ext>
            </a:extLst>
          </p:cNvPr>
          <p:cNvSpPr txBox="1"/>
          <p:nvPr/>
        </p:nvSpPr>
        <p:spPr>
          <a:xfrm>
            <a:off x="6504349" y="1808563"/>
            <a:ext cx="33886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৭ম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১ম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৪৫মিনিট 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০২/০৫/২০১৯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FD8DF-E449-4D37-BFA7-DBADC266F4D6}"/>
              </a:ext>
            </a:extLst>
          </p:cNvPr>
          <p:cNvSpPr txBox="1"/>
          <p:nvPr/>
        </p:nvSpPr>
        <p:spPr>
          <a:xfrm>
            <a:off x="1462170" y="1808563"/>
            <a:ext cx="36617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হোসনে আরা খাতুন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দাসপাড়া উচ্চ বিদ্যালয় 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মান্দা, নওগাঁ</a:t>
            </a:r>
          </a:p>
          <a:p>
            <a:pPr algn="ctr"/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D08359C-70DD-43EC-A73C-50A4128B0520}"/>
              </a:ext>
            </a:extLst>
          </p:cNvPr>
          <p:cNvGrpSpPr/>
          <p:nvPr/>
        </p:nvGrpSpPr>
        <p:grpSpPr>
          <a:xfrm>
            <a:off x="5713493" y="1434905"/>
            <a:ext cx="426943" cy="3094891"/>
            <a:chOff x="4684620" y="2492586"/>
            <a:chExt cx="426943" cy="2420471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" name="Rounded Rectangle 7">
              <a:extLst>
                <a:ext uri="{FF2B5EF4-FFF2-40B4-BE49-F238E27FC236}">
                  <a16:creationId xmlns:a16="http://schemas.microsoft.com/office/drawing/2014/main" id="{A954CB68-78FB-4FE7-AB6E-DF23DE92EF73}"/>
                </a:ext>
              </a:extLst>
            </p:cNvPr>
            <p:cNvSpPr/>
            <p:nvPr/>
          </p:nvSpPr>
          <p:spPr>
            <a:xfrm>
              <a:off x="4817408" y="2492586"/>
              <a:ext cx="161365" cy="242047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8">
              <a:extLst>
                <a:ext uri="{FF2B5EF4-FFF2-40B4-BE49-F238E27FC236}">
                  <a16:creationId xmlns:a16="http://schemas.microsoft.com/office/drawing/2014/main" id="{C3DC613D-01A4-43AD-B3D5-2FA24C52D288}"/>
                </a:ext>
              </a:extLst>
            </p:cNvPr>
            <p:cNvSpPr/>
            <p:nvPr/>
          </p:nvSpPr>
          <p:spPr>
            <a:xfrm>
              <a:off x="5017434" y="2784820"/>
              <a:ext cx="94129" cy="183600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10">
              <a:extLst>
                <a:ext uri="{FF2B5EF4-FFF2-40B4-BE49-F238E27FC236}">
                  <a16:creationId xmlns:a16="http://schemas.microsoft.com/office/drawing/2014/main" id="{7BDD1DAE-DA5B-4C89-AAD6-464097A6AB36}"/>
                </a:ext>
              </a:extLst>
            </p:cNvPr>
            <p:cNvSpPr/>
            <p:nvPr/>
          </p:nvSpPr>
          <p:spPr>
            <a:xfrm>
              <a:off x="4684620" y="2784819"/>
              <a:ext cx="94129" cy="183600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603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ECC7D6-4CED-4A62-89AF-24593952D691}"/>
              </a:ext>
            </a:extLst>
          </p:cNvPr>
          <p:cNvSpPr txBox="1"/>
          <p:nvPr/>
        </p:nvSpPr>
        <p:spPr>
          <a:xfrm>
            <a:off x="4882763" y="625254"/>
            <a:ext cx="2164976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F204D2-D3CA-4EDA-B8E3-40C23E32C4AC}"/>
              </a:ext>
            </a:extLst>
          </p:cNvPr>
          <p:cNvSpPr txBox="1"/>
          <p:nvPr/>
        </p:nvSpPr>
        <p:spPr>
          <a:xfrm>
            <a:off x="3092548" y="2110434"/>
            <a:ext cx="5952565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১) প্রশ্নঃ কালে কালে মানুষ কীভাবে সমুন্নত হয়েছে?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A0587A-A293-4D27-AD56-EDDB54C41355}"/>
              </a:ext>
            </a:extLst>
          </p:cNvPr>
          <p:cNvSpPr txBox="1"/>
          <p:nvPr/>
        </p:nvSpPr>
        <p:spPr>
          <a:xfrm>
            <a:off x="2489897" y="2623022"/>
            <a:ext cx="654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ym typeface="Wingdings" panose="05000000000000000000" pitchFamily="2" charset="2"/>
              </a:rPr>
              <a:t></a:t>
            </a:r>
            <a:endParaRPr lang="en-US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7652E8-4128-4816-A988-75CEEE5C1279}"/>
              </a:ext>
            </a:extLst>
          </p:cNvPr>
          <p:cNvSpPr txBox="1"/>
          <p:nvPr/>
        </p:nvSpPr>
        <p:spPr>
          <a:xfrm>
            <a:off x="3100754" y="2782554"/>
            <a:ext cx="2297206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ক) সম্মিলিত প্রয়াসে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9F20D7-765B-48C4-B9BA-8691A8B0FEB2}"/>
              </a:ext>
            </a:extLst>
          </p:cNvPr>
          <p:cNvSpPr txBox="1"/>
          <p:nvPr/>
        </p:nvSpPr>
        <p:spPr>
          <a:xfrm>
            <a:off x="3055465" y="3519269"/>
            <a:ext cx="2297206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গ) সভ্যতার বিকাশে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87116-4E79-476D-995C-38DC41FFE31C}"/>
              </a:ext>
            </a:extLst>
          </p:cNvPr>
          <p:cNvSpPr txBox="1"/>
          <p:nvPr/>
        </p:nvSpPr>
        <p:spPr>
          <a:xfrm>
            <a:off x="5965250" y="3534884"/>
            <a:ext cx="2339789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ঘ) অর্থনৈতিক বিকাশে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565A3C-C8D7-401C-864F-482B16CFA81C}"/>
              </a:ext>
            </a:extLst>
          </p:cNvPr>
          <p:cNvSpPr txBox="1"/>
          <p:nvPr/>
        </p:nvSpPr>
        <p:spPr>
          <a:xfrm>
            <a:off x="5965251" y="2807689"/>
            <a:ext cx="2339788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খ) একক প্রয়াসে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1C949C-B2F5-4F31-A81B-7F4EB606712B}"/>
              </a:ext>
            </a:extLst>
          </p:cNvPr>
          <p:cNvSpPr txBox="1"/>
          <p:nvPr/>
        </p:nvSpPr>
        <p:spPr>
          <a:xfrm>
            <a:off x="3060896" y="4200995"/>
            <a:ext cx="6754906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২) প্রশ্নঃ সাম্য কবিতায় কোনটির মাধ্যমে জীবন মহীয়ান হয়?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DDD700-BAA2-48D1-A59F-A5A1126AA32C}"/>
              </a:ext>
            </a:extLst>
          </p:cNvPr>
          <p:cNvSpPr txBox="1"/>
          <p:nvPr/>
        </p:nvSpPr>
        <p:spPr>
          <a:xfrm>
            <a:off x="3055465" y="4900366"/>
            <a:ext cx="6754906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৩) প্রশ্নঃ সংগ্রামে সাহসে প্রজ্ঞা দ্বারা কি বীঝানো হয়েছে?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38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FDAA5C-08DF-4583-A255-21FC60ADA4A5}"/>
              </a:ext>
            </a:extLst>
          </p:cNvPr>
          <p:cNvSpPr/>
          <p:nvPr/>
        </p:nvSpPr>
        <p:spPr>
          <a:xfrm>
            <a:off x="4492363" y="487153"/>
            <a:ext cx="28777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60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C87D36-9B5B-4F1A-8883-2F0107C6A0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4"/>
          <a:stretch/>
        </p:blipFill>
        <p:spPr>
          <a:xfrm>
            <a:off x="2890290" y="1603718"/>
            <a:ext cx="5705070" cy="32777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F684AA-125F-444B-9368-F0CC6769BF57}"/>
              </a:ext>
            </a:extLst>
          </p:cNvPr>
          <p:cNvSpPr txBox="1"/>
          <p:nvPr/>
        </p:nvSpPr>
        <p:spPr>
          <a:xfrm>
            <a:off x="2890290" y="5083294"/>
            <a:ext cx="570507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সাম্য কবিতার মূলভাব লিখে আনবে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75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D65E56-2786-4E72-922E-59EF5E4F48CD}"/>
              </a:ext>
            </a:extLst>
          </p:cNvPr>
          <p:cNvSpPr txBox="1"/>
          <p:nvPr/>
        </p:nvSpPr>
        <p:spPr>
          <a:xfrm>
            <a:off x="3833515" y="4880454"/>
            <a:ext cx="4229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161BFE-3964-480E-8703-6C0E58B2B2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0" b="9509"/>
          <a:stretch/>
        </p:blipFill>
        <p:spPr>
          <a:xfrm>
            <a:off x="3446688" y="1371166"/>
            <a:ext cx="5373755" cy="32476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49BD07-7A27-442C-9CED-B1A6202C15BA}"/>
              </a:ext>
            </a:extLst>
          </p:cNvPr>
          <p:cNvSpPr txBox="1"/>
          <p:nvPr/>
        </p:nvSpPr>
        <p:spPr>
          <a:xfrm>
            <a:off x="4220344" y="601725"/>
            <a:ext cx="3455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আজ এখানেই শেষ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09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E09FD4-7E86-447A-AFB2-6E9089E7A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608" y="823993"/>
            <a:ext cx="5474264" cy="3631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0CFDF8-5987-4B0E-8357-719716769038}"/>
              </a:ext>
            </a:extLst>
          </p:cNvPr>
          <p:cNvSpPr txBox="1"/>
          <p:nvPr/>
        </p:nvSpPr>
        <p:spPr>
          <a:xfrm>
            <a:off x="2352596" y="4599215"/>
            <a:ext cx="685734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সকলকে নিয়ে যখন কোন কাজ করা হয়, তখন তাকে আমরা কি বলতে পারি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05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7E1CD9-2F60-40F1-B2A9-6698E67A1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619" y="712694"/>
            <a:ext cx="7839635" cy="5432611"/>
          </a:xfrm>
          <a:prstGeom prst="roundRect">
            <a:avLst>
              <a:gd name="adj" fmla="val 2186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B6B852-61A0-48F7-BB65-8A587FEEC420}"/>
              </a:ext>
            </a:extLst>
          </p:cNvPr>
          <p:cNvSpPr txBox="1"/>
          <p:nvPr/>
        </p:nvSpPr>
        <p:spPr>
          <a:xfrm>
            <a:off x="4440736" y="5437419"/>
            <a:ext cx="4356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A2D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লিখেছেনঃ  সুফিয়া কামাল </a:t>
            </a:r>
            <a:endParaRPr lang="en-US" sz="4000" b="1" dirty="0">
              <a:solidFill>
                <a:srgbClr val="A2D2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BD881B-C37D-4A66-945F-D5CD7AEBE169}"/>
              </a:ext>
            </a:extLst>
          </p:cNvPr>
          <p:cNvSpPr txBox="1"/>
          <p:nvPr/>
        </p:nvSpPr>
        <p:spPr>
          <a:xfrm>
            <a:off x="4181516" y="2321003"/>
            <a:ext cx="28776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dirty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সাম্য </a:t>
            </a:r>
            <a:endParaRPr lang="en-US" sz="13800" b="1" dirty="0"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1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DACEF0-C495-447E-A628-5BCE563A6116}"/>
              </a:ext>
            </a:extLst>
          </p:cNvPr>
          <p:cNvSpPr txBox="1"/>
          <p:nvPr/>
        </p:nvSpPr>
        <p:spPr>
          <a:xfrm>
            <a:off x="1250578" y="1788458"/>
            <a:ext cx="87093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শিক্ষার্থীরা------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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কবি পরিচিতি বলতে পারবে;  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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নতুন কিছু শব্দের অর্থ বলতে পারবে;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ধর্ম-বর্ণ-গোত্র-শ্রেণি ভেদে সকল মানুষের মধ্যে 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    সম্প্রীতি ও সহমর্মিতা বোধ সৃষ্টি করতে পারবে;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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কবিতার মূলভাব বর্ণনা করতে পারবে।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DFC34D-D38E-4B5C-8BC0-2BAB4F2C485F}"/>
              </a:ext>
            </a:extLst>
          </p:cNvPr>
          <p:cNvSpPr txBox="1"/>
          <p:nvPr/>
        </p:nvSpPr>
        <p:spPr>
          <a:xfrm>
            <a:off x="3092823" y="376518"/>
            <a:ext cx="2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u="sng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5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11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DD6A23-E590-4026-9A5D-97D098BB89F0}"/>
              </a:ext>
            </a:extLst>
          </p:cNvPr>
          <p:cNvSpPr txBox="1"/>
          <p:nvPr/>
        </p:nvSpPr>
        <p:spPr>
          <a:xfrm>
            <a:off x="4340396" y="892724"/>
            <a:ext cx="417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এসো, কবি পরিচিতি জেনে নিই 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4D3C52-0924-4B32-910E-9A7E772EF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08137" y="1838200"/>
            <a:ext cx="2134608" cy="2124221"/>
          </a:xfrm>
          <a:prstGeom prst="ellipse">
            <a:avLst/>
          </a:prstGeom>
          <a:ln w="28575" cap="rnd">
            <a:solidFill>
              <a:srgbClr val="FF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Flowchart: Stored Data 3">
            <a:extLst>
              <a:ext uri="{FF2B5EF4-FFF2-40B4-BE49-F238E27FC236}">
                <a16:creationId xmlns:a16="http://schemas.microsoft.com/office/drawing/2014/main" id="{5F81D656-F193-4CA6-8F3A-D85AB7FB1FFC}"/>
              </a:ext>
            </a:extLst>
          </p:cNvPr>
          <p:cNvSpPr/>
          <p:nvPr/>
        </p:nvSpPr>
        <p:spPr>
          <a:xfrm flipH="1">
            <a:off x="3675441" y="1828801"/>
            <a:ext cx="6143808" cy="2124221"/>
          </a:xfrm>
          <a:prstGeom prst="flowChartOnlineStorage">
            <a:avLst/>
          </a:prstGeom>
          <a:solidFill>
            <a:schemeClr val="bg2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শিশু-কিশোর পাঠকদের একটি প্রিয় নাম-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সুফিয়া কামাল। 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926D91-2EFF-49E6-A0C8-E9874B0E77D9}"/>
              </a:ext>
            </a:extLst>
          </p:cNvPr>
          <p:cNvSpPr txBox="1"/>
          <p:nvPr/>
        </p:nvSpPr>
        <p:spPr>
          <a:xfrm>
            <a:off x="2268671" y="4395616"/>
            <a:ext cx="7367697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সুফিয়া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১৯১১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বরিশালে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করেন।উল্লেখযোগ্য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কাব্য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গ্রন্থ-সা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ঁজের মায়া,মায়া কাজল,কেয়ার কাঁটা ।তিনি ১৯৯৯ সালে মৃত্যুবরণ করেন।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58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524B10EE-9A7B-450B-AD5D-80909BA787BA}"/>
              </a:ext>
            </a:extLst>
          </p:cNvPr>
          <p:cNvSpPr/>
          <p:nvPr/>
        </p:nvSpPr>
        <p:spPr>
          <a:xfrm>
            <a:off x="2616888" y="199837"/>
            <a:ext cx="6443663" cy="762000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u="sng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bn-IN" sz="3200" u="sng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নিই</a:t>
            </a:r>
            <a:endParaRPr lang="en-US" sz="32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27030D-8557-4C25-B177-544D9DBE3BF8}"/>
              </a:ext>
            </a:extLst>
          </p:cNvPr>
          <p:cNvSpPr txBox="1"/>
          <p:nvPr/>
        </p:nvSpPr>
        <p:spPr>
          <a:xfrm>
            <a:off x="3840195" y="1432451"/>
            <a:ext cx="110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শতেক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E691A6-C460-42A5-AC88-37F5ED7D50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048"/>
          <a:stretch/>
        </p:blipFill>
        <p:spPr>
          <a:xfrm>
            <a:off x="5532097" y="1336551"/>
            <a:ext cx="1601464" cy="995955"/>
          </a:xfrm>
          <a:prstGeom prst="roundRect">
            <a:avLst>
              <a:gd name="adj" fmla="val 991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063D0C-2185-4665-8AEE-EC3C36007521}"/>
              </a:ext>
            </a:extLst>
          </p:cNvPr>
          <p:cNvSpPr txBox="1"/>
          <p:nvPr/>
        </p:nvSpPr>
        <p:spPr>
          <a:xfrm>
            <a:off x="7442467" y="1494657"/>
            <a:ext cx="1246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একশত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F1399F-0A67-4658-9C0A-9B0B3D60843C}"/>
              </a:ext>
            </a:extLst>
          </p:cNvPr>
          <p:cNvSpPr txBox="1"/>
          <p:nvPr/>
        </p:nvSpPr>
        <p:spPr>
          <a:xfrm>
            <a:off x="3726455" y="2581777"/>
            <a:ext cx="1222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সংগ্রাম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23C5CE-1817-4CD8-9828-34983D22C6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097" y="2562942"/>
            <a:ext cx="1554108" cy="929560"/>
          </a:xfrm>
          <a:prstGeom prst="roundRect">
            <a:avLst>
              <a:gd name="adj" fmla="val 1088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CD7DC6-8583-41F7-AFEF-013EFA275EC0}"/>
              </a:ext>
            </a:extLst>
          </p:cNvPr>
          <p:cNvSpPr txBox="1"/>
          <p:nvPr/>
        </p:nvSpPr>
        <p:spPr>
          <a:xfrm>
            <a:off x="7463471" y="2698973"/>
            <a:ext cx="1246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লড়াই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4E1B38-610E-4C0A-9497-581EEA55902D}"/>
              </a:ext>
            </a:extLst>
          </p:cNvPr>
          <p:cNvSpPr txBox="1"/>
          <p:nvPr/>
        </p:nvSpPr>
        <p:spPr>
          <a:xfrm>
            <a:off x="3628792" y="3810950"/>
            <a:ext cx="1417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দীপ্তিমান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BB8881-6EE9-454F-9455-3A7488BA01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569" y="3703176"/>
            <a:ext cx="1650759" cy="996225"/>
          </a:xfrm>
          <a:prstGeom prst="roundRect">
            <a:avLst>
              <a:gd name="adj" fmla="val 856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B12823-EF60-4332-96FD-0E91AE1351CF}"/>
              </a:ext>
            </a:extLst>
          </p:cNvPr>
          <p:cNvSpPr txBox="1"/>
          <p:nvPr/>
        </p:nvSpPr>
        <p:spPr>
          <a:xfrm>
            <a:off x="7523141" y="3878124"/>
            <a:ext cx="1168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উজ্জ্বল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A45ECF-D9EB-479E-8884-D0B5065309B2}"/>
              </a:ext>
            </a:extLst>
          </p:cNvPr>
          <p:cNvSpPr txBox="1"/>
          <p:nvPr/>
        </p:nvSpPr>
        <p:spPr>
          <a:xfrm>
            <a:off x="3783324" y="5179795"/>
            <a:ext cx="110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কেতন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AB2BE12-9951-44A6-B9F0-BCD3DB3FCD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" r="7757"/>
          <a:stretch/>
        </p:blipFill>
        <p:spPr>
          <a:xfrm>
            <a:off x="5574569" y="4910075"/>
            <a:ext cx="1650759" cy="1072827"/>
          </a:xfrm>
          <a:prstGeom prst="roundRect">
            <a:avLst>
              <a:gd name="adj" fmla="val 104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345E58B-F8E1-4B4C-94BD-1FF9246DFB4E}"/>
              </a:ext>
            </a:extLst>
          </p:cNvPr>
          <p:cNvSpPr txBox="1"/>
          <p:nvPr/>
        </p:nvSpPr>
        <p:spPr>
          <a:xfrm>
            <a:off x="7505213" y="5064060"/>
            <a:ext cx="1204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96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  <p:bldP spid="9" grpId="0"/>
      <p:bldP spid="11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A98250-DDEE-4CF4-BFA9-956263A520DF}"/>
              </a:ext>
            </a:extLst>
          </p:cNvPr>
          <p:cNvSpPr txBox="1"/>
          <p:nvPr/>
        </p:nvSpPr>
        <p:spPr>
          <a:xfrm>
            <a:off x="2188960" y="3555609"/>
            <a:ext cx="8474350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১) প্রশ্নঃ শতেক অর্থ কি ?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২) প্রশ্নঃ বিপুল অর্থ কি ?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৩) প্রশ্নঃ সুফিয়া কামাল কত সালে জন্ম গ্রহণ করেন?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E0CEA7-2A00-4F3E-9C61-1E80F0C348F6}"/>
              </a:ext>
            </a:extLst>
          </p:cNvPr>
          <p:cNvSpPr/>
          <p:nvPr/>
        </p:nvSpPr>
        <p:spPr>
          <a:xfrm>
            <a:off x="4460401" y="1228268"/>
            <a:ext cx="304763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6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6600" b="1" u="sng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6600" b="1" u="sng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83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E896E1-2E55-4A41-B233-0D55A1B97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78" y="1299086"/>
            <a:ext cx="7822837" cy="425982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19554A-9F5D-4BA7-813C-91361413377B}"/>
              </a:ext>
            </a:extLst>
          </p:cNvPr>
          <p:cNvSpPr txBox="1"/>
          <p:nvPr/>
        </p:nvSpPr>
        <p:spPr>
          <a:xfrm>
            <a:off x="1922378" y="375756"/>
            <a:ext cx="7822837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সরব পাঠ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9D079C-BE3C-4BAA-82A3-42B45442B06E}"/>
              </a:ext>
            </a:extLst>
          </p:cNvPr>
          <p:cNvSpPr txBox="1"/>
          <p:nvPr/>
        </p:nvSpPr>
        <p:spPr>
          <a:xfrm>
            <a:off x="1922378" y="5558914"/>
            <a:ext cx="7822837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 - ৯৪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38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</TotalTime>
  <Words>339</Words>
  <Application>Microsoft Office PowerPoint</Application>
  <PresentationFormat>Widescreen</PresentationFormat>
  <Paragraphs>70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NikoshBAN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hosneara mukti</dc:creator>
  <cp:lastModifiedBy>hosneara mukti</cp:lastModifiedBy>
  <cp:revision>16</cp:revision>
  <dcterms:created xsi:type="dcterms:W3CDTF">2019-04-27T13:51:40Z</dcterms:created>
  <dcterms:modified xsi:type="dcterms:W3CDTF">2019-05-02T11:42:15Z</dcterms:modified>
</cp:coreProperties>
</file>