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sldIdLst>
    <p:sldId id="258" r:id="rId2"/>
    <p:sldId id="257" r:id="rId3"/>
    <p:sldId id="259" r:id="rId4"/>
    <p:sldId id="260" r:id="rId5"/>
    <p:sldId id="261" r:id="rId6"/>
    <p:sldId id="256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mGrC+A+Vm1HNEaHQXchPA==" hashData="6CprLev6XDDuPJy5RCNzkmB1F5NkIr+McPzOgmPAvlkrR5YJHgp+4c2G3As6r7JX1COxbVEHDyk046uQ2NPQa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BD446-2CB8-4C45-B93B-39722AD77DFB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C939E-43D6-49F3-9B85-217D275D77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8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020B9-5A06-46BB-A36C-58D1202EB9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54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020B9-5A06-46BB-A36C-58D1202EB9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6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C939E-43D6-49F3-9B85-217D275D773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292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C939E-43D6-49F3-9B85-217D275D773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0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22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6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4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6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0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4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73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5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33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3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E9D27-DA33-48AA-8523-8679266A50A1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8E47-A96C-4A8F-8F89-6A768DC912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9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8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35840" y="191478"/>
            <a:ext cx="6405921" cy="92333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sunset" dir="t"/>
            </a:scene3d>
            <a:sp3d extrusionH="107950" prstMaterial="metal">
              <a:bevelT w="101600" h="101600" prst="convex"/>
              <a:bevelB w="101600" h="101600" prst="convex"/>
            </a:sp3d>
          </a:bodyPr>
          <a:lstStyle/>
          <a:p>
            <a:pPr algn="ctr"/>
            <a:r>
              <a:rPr lang="en-US" sz="5400" b="1" dirty="0" err="1" smtClean="0">
                <a:ln w="5715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তারকিবের</a:t>
            </a:r>
            <a:r>
              <a:rPr lang="en-US" sz="5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২য় </a:t>
            </a:r>
            <a:r>
              <a:rPr lang="en-US" sz="5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নিয়োম</a:t>
            </a:r>
            <a:r>
              <a:rPr lang="en-US" sz="5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শিখি</a:t>
            </a:r>
            <a:r>
              <a:rPr lang="en-US" sz="5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3142" y="1273629"/>
            <a:ext cx="8632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NikoshBAN" panose="02000000000000000000" pitchFamily="2" charset="0"/>
              </a:rPr>
              <a:t>مبتدا(مفرد)+ خبر( +</a:t>
            </a:r>
            <a:r>
              <a:rPr lang="ar-SA" sz="4000" dirty="0">
                <a:latin typeface="NikoshBAN" panose="02000000000000000000" pitchFamily="2" charset="0"/>
              </a:rPr>
              <a:t>مضاف+ مضاف </a:t>
            </a:r>
            <a:r>
              <a:rPr lang="ar-SA" sz="4000" dirty="0" smtClean="0">
                <a:latin typeface="NikoshBAN" panose="02000000000000000000" pitchFamily="2" charset="0"/>
              </a:rPr>
              <a:t>اليه)</a:t>
            </a:r>
            <a:endParaRPr lang="en-US" sz="4000" dirty="0">
              <a:latin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286" y="2231886"/>
            <a:ext cx="1173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ar-SA" sz="3600" dirty="0" smtClean="0">
                <a:latin typeface="NikoshBAN" panose="02000000000000000000" pitchFamily="2" charset="0"/>
              </a:rPr>
              <a:t>مبتدا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টি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dirty="0">
                <a:latin typeface="NikoshBAN" panose="02000000000000000000" pitchFamily="2" charset="0"/>
              </a:rPr>
              <a:t>مفرد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এবং</a:t>
            </a:r>
            <a:r>
              <a:rPr lang="ar-SA" sz="3600" dirty="0">
                <a:latin typeface="NikoshBAN" panose="02000000000000000000" pitchFamily="2" charset="0"/>
              </a:rPr>
              <a:t>خبر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টি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dirty="0">
                <a:latin typeface="NikoshBAN" panose="02000000000000000000" pitchFamily="2" charset="0"/>
              </a:rPr>
              <a:t>مضاف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ও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dirty="0">
                <a:latin typeface="NikoshBAN" panose="02000000000000000000" pitchFamily="2" charset="0"/>
              </a:rPr>
              <a:t>مضاف </a:t>
            </a:r>
            <a:r>
              <a:rPr lang="ar-SA" sz="3600" dirty="0" smtClean="0">
                <a:latin typeface="NikoshBAN" panose="02000000000000000000" pitchFamily="2" charset="0"/>
              </a:rPr>
              <a:t>اليه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যোগে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গঠিত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جملة إسمية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97829" y="3037114"/>
            <a:ext cx="283028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القران كلام الله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99361" y="3811928"/>
            <a:ext cx="130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مبتدا  </a:t>
            </a:r>
            <a:endParaRPr lang="en-US" sz="36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394628" y="3464092"/>
            <a:ext cx="62250" cy="61073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355293" y="3552517"/>
            <a:ext cx="165841" cy="69276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574972" y="3435984"/>
            <a:ext cx="370114" cy="55740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51705" y="4501785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  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>
            <a:off x="4923130" y="3988779"/>
            <a:ext cx="12266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>
                <a:latin typeface="NikoshBAN" panose="02000000000000000000" pitchFamily="2" charset="0"/>
              </a:rPr>
              <a:t>مضاف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3977618" y="510948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خبر  </a:t>
            </a:r>
            <a:endParaRPr lang="en-US" sz="36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057791" y="4308945"/>
            <a:ext cx="458148" cy="101416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07723" y="6199439"/>
            <a:ext cx="2340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جملة اسمية  </a:t>
            </a:r>
            <a:endParaRPr lang="en-US" sz="36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726981" y="5558796"/>
            <a:ext cx="1085991" cy="73636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234934" y="4268794"/>
            <a:ext cx="717569" cy="1620377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155983" y="4034835"/>
            <a:ext cx="1701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>
                <a:latin typeface="NikoshBAN" panose="02000000000000000000" pitchFamily="2" charset="0"/>
              </a:rPr>
              <a:t>مضاف اليه</a:t>
            </a:r>
            <a:endParaRPr lang="en-US" sz="2800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646300" y="4468345"/>
            <a:ext cx="672039" cy="84098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 animBg="1"/>
      <p:bldP spid="8" grpId="0"/>
      <p:bldP spid="18" grpId="0"/>
      <p:bldP spid="26" grpId="0"/>
      <p:bldP spid="29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80339" y="1592247"/>
            <a:ext cx="1170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 لله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6375177" y="1509155"/>
            <a:ext cx="1769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 بيت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7768729" y="1509155"/>
            <a:ext cx="2863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المسجد</a:t>
            </a:r>
            <a:endParaRPr lang="en-US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9194577" y="2946070"/>
            <a:ext cx="1769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 بيت</a:t>
            </a:r>
            <a:endParaRPr lang="en-US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6976787" y="3029160"/>
            <a:ext cx="2670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المسجد</a:t>
            </a:r>
            <a:endParaRPr lang="en-US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6010336" y="3029161"/>
            <a:ext cx="1170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7200" dirty="0" smtClean="0"/>
              <a:t> لله</a:t>
            </a:r>
            <a:endParaRPr lang="en-US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5197491"/>
            <a:ext cx="10940142" cy="144655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যদি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তারকিব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সঠিক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ভাবে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সুদ্ধ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ভাবে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23300" y="358815"/>
            <a:ext cx="3657600" cy="70788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যুম্লা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55597" y="1960888"/>
            <a:ext cx="2024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সুদ্ধ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43150" y="3375856"/>
            <a:ext cx="2024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অসুদ্ধ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7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3" grpId="0" animBg="1"/>
      <p:bldP spid="5" grpId="0" animBg="1"/>
      <p:bldP spid="2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24280" y="300335"/>
            <a:ext cx="2523448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sunset" dir="t">
              <a:rot lat="0" lon="0" rev="5400000"/>
            </a:lightRig>
          </a:scene3d>
          <a:sp3d extrusionH="120650" contourW="101600" prstMaterial="metal">
            <a:bevelT prst="convex"/>
            <a:bevelB h="133350" prst="convex"/>
            <a:extrusionClr>
              <a:schemeClr val="accent2"/>
            </a:extrusionClr>
            <a:contourClr>
              <a:schemeClr val="accent2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b="1" dirty="0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b="1" cap="none" spc="0" dirty="0">
              <a:ln w="38100">
                <a:prstDash val="sysDash"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24280" y="1611086"/>
            <a:ext cx="2228377" cy="646331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তারকিব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করো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80856" y="2547257"/>
            <a:ext cx="45284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000" dirty="0" smtClean="0"/>
              <a:t>(الف) العلم نورٌ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3627118" y="4378680"/>
            <a:ext cx="53122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000" dirty="0" smtClean="0"/>
              <a:t>(ب) لبمسجد بيت الله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1143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4397827" y="11049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5-Point Star 2"/>
          <p:cNvSpPr/>
          <p:nvPr/>
        </p:nvSpPr>
        <p:spPr>
          <a:xfrm>
            <a:off x="6052455" y="2465615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6052454" y="11049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4517572" y="2465615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517572" y="38481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547257" y="38481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465616" y="2476501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465616" y="11049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9514110" y="2764971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9503225" y="10668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6068785" y="382633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7652655" y="38481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7652656" y="25527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7500256" y="1066800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9503224" y="4087586"/>
            <a:ext cx="1306285" cy="1143000"/>
          </a:xfrm>
          <a:prstGeom prst="star5">
            <a:avLst>
              <a:gd name="adj" fmla="val 20821"/>
              <a:gd name="hf" fmla="val 105146"/>
              <a:gd name="vf" fmla="val 110557"/>
            </a:avLst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14412" y="10120"/>
            <a:ext cx="5836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তাঁরা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।‍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5984" y="5102680"/>
            <a:ext cx="7048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‍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সুন্দর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‍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সাজান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410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5475" y="72674"/>
            <a:ext cx="310694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sunset" dir="t">
              <a:rot lat="0" lon="0" rev="5400000"/>
            </a:lightRig>
          </a:scene3d>
          <a:sp3d extrusionH="120650" contourW="101600" prstMaterial="metal">
            <a:bevelT prst="convex"/>
            <a:bevelB h="133350" prst="convex"/>
            <a:extrusionClr>
              <a:schemeClr val="accent2"/>
            </a:extrusionClr>
            <a:contourClr>
              <a:schemeClr val="accent2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তৃতীয়</a:t>
            </a:r>
            <a:r>
              <a:rPr lang="en-US" sz="5400" b="1" dirty="0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নিয়োম</a:t>
            </a:r>
            <a:endParaRPr lang="en-US" sz="5400" b="1" cap="none" spc="0" dirty="0">
              <a:ln w="38100">
                <a:prstDash val="sysDash"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400" y="1122245"/>
            <a:ext cx="5497286" cy="707886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NikoshBAN" panose="02000000000000000000" pitchFamily="2" charset="0"/>
              </a:rPr>
              <a:t>فعل+ فاعل = جملة فعلية</a:t>
            </a:r>
            <a:endParaRPr lang="en-US" sz="4000" dirty="0">
              <a:latin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9714" y="1956372"/>
            <a:ext cx="9176657" cy="646331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NikoshBAN" panose="02000000000000000000" pitchFamily="2" charset="0"/>
              </a:rPr>
              <a:t> فعل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ক্রিয়া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ar-SA" sz="3600" dirty="0" smtClean="0">
                <a:latin typeface="NikoshBAN" panose="02000000000000000000" pitchFamily="2" charset="0"/>
              </a:rPr>
              <a:t>فاعل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তথা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কর্তা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যোগে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جملة فعلية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গঠিত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5441" y="2664442"/>
            <a:ext cx="6953798" cy="707886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এখন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তারকিব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--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037" y="2668482"/>
            <a:ext cx="283028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قَامَ رَشِدٌ   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585759" y="3077082"/>
            <a:ext cx="6603" cy="84876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237633" y="3079241"/>
            <a:ext cx="321504" cy="97318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938059" y="4319856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  </a:t>
            </a:r>
            <a:endParaRPr lang="en-US" sz="3600" dirty="0"/>
          </a:p>
        </p:txBody>
      </p:sp>
      <p:sp>
        <p:nvSpPr>
          <p:cNvPr id="13" name="Rectangle 12"/>
          <p:cNvSpPr/>
          <p:nvPr/>
        </p:nvSpPr>
        <p:spPr>
          <a:xfrm>
            <a:off x="9509484" y="3806850"/>
            <a:ext cx="723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 smtClean="0">
                <a:latin typeface="NikoshBAN" panose="02000000000000000000" pitchFamily="2" charset="0"/>
              </a:rPr>
              <a:t>فعل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8375608" y="5329896"/>
            <a:ext cx="2206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>
                <a:latin typeface="Arial" panose="020B0604020202020204" pitchFamily="34" charset="0"/>
              </a:rPr>
              <a:t>جملة فعلية</a:t>
            </a:r>
            <a:endParaRPr lang="ar-SA" sz="3600" dirty="0" smtClean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316686" y="4453181"/>
            <a:ext cx="711880" cy="94544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394077" y="6017510"/>
            <a:ext cx="2340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  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7700100" y="4071911"/>
            <a:ext cx="117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 smtClean="0">
                <a:latin typeface="NikoshBAN" panose="02000000000000000000" pitchFamily="2" charset="0"/>
              </a:rPr>
              <a:t>فاعل</a:t>
            </a:r>
            <a:endParaRPr lang="en-US" sz="28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9028566" y="4286416"/>
            <a:ext cx="876128" cy="114980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02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3" grpId="0"/>
      <p:bldP spid="14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1656" y="191478"/>
            <a:ext cx="288572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sunset" dir="t">
              <a:rot lat="0" lon="0" rev="5400000"/>
            </a:lightRig>
          </a:scene3d>
          <a:sp3d extrusionH="120650" contourW="101600" prstMaterial="metal">
            <a:bevelT prst="convex"/>
            <a:bevelB h="133350" prst="convex"/>
            <a:extrusionClr>
              <a:schemeClr val="accent2"/>
            </a:extrusionClr>
            <a:contourClr>
              <a:schemeClr val="accent2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চতুর্থ</a:t>
            </a:r>
            <a:r>
              <a:rPr lang="en-US" sz="5400" b="1" dirty="0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38100">
                  <a:prstDash val="sysDash"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নিয়োম</a:t>
            </a:r>
            <a:endParaRPr lang="en-US" sz="5400" b="1" cap="none" spc="0" dirty="0">
              <a:ln w="38100">
                <a:prstDash val="sysDash"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199" y="1372617"/>
            <a:ext cx="6890657" cy="707886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NikoshBAN" panose="02000000000000000000" pitchFamily="2" charset="0"/>
              </a:rPr>
              <a:t>فعل+ فاعل+جار+مجرور = جملة فعلية</a:t>
            </a:r>
            <a:endParaRPr lang="en-US" sz="4000" dirty="0">
              <a:latin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2771" y="2338312"/>
            <a:ext cx="11397342" cy="1200329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NikoshBAN" panose="02000000000000000000" pitchFamily="2" charset="0"/>
              </a:rPr>
              <a:t> فعل }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ক্রিয়া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ar-SA" sz="3600" dirty="0" smtClean="0">
                <a:latin typeface="NikoshBAN" panose="02000000000000000000" pitchFamily="2" charset="0"/>
              </a:rPr>
              <a:t>فاعل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তথা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কর্তা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مجرور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ও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حرف جار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যোগে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جملة فعلية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গঠিত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41656" y="3918857"/>
            <a:ext cx="3298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يذهب زيد إلى السوق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527" y="4407345"/>
            <a:ext cx="0" cy="538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463827" y="4778829"/>
            <a:ext cx="881744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فعل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503391" y="4437849"/>
            <a:ext cx="953810" cy="4266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82285" y="4374003"/>
            <a:ext cx="429695" cy="3714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004239" y="4418231"/>
            <a:ext cx="446023" cy="44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85974" y="4931229"/>
            <a:ext cx="881744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فاعل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40617" y="4922948"/>
            <a:ext cx="1663341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حرالجر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40050" y="4864545"/>
            <a:ext cx="1663341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مجرور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503391" y="5569671"/>
            <a:ext cx="953810" cy="4266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9" idx="0"/>
          </p:cNvCxnSpPr>
          <p:nvPr/>
        </p:nvCxnSpPr>
        <p:spPr>
          <a:xfrm>
            <a:off x="2454229" y="5569279"/>
            <a:ext cx="831671" cy="42027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54229" y="5989556"/>
            <a:ext cx="1663341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متعلق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6101442" y="5643989"/>
            <a:ext cx="25404" cy="52534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005231" y="6117701"/>
            <a:ext cx="2121615" cy="516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177353" y="5510876"/>
            <a:ext cx="1687383" cy="6326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20429" y="6117701"/>
            <a:ext cx="1983885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جملة فعلية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41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10" grpId="0" animBg="1"/>
      <p:bldP spid="19" grpId="0" animBg="1"/>
      <p:bldP spid="22" grpId="0" animBg="1"/>
      <p:bldP spid="25" grpId="0" animBg="1"/>
      <p:bldP spid="29" grpId="0" animBg="1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42" y="191478"/>
            <a:ext cx="2816797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জোড়ায়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কাজ</a:t>
            </a:r>
            <a:endParaRPr lang="en-US" sz="54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02542" y="1262742"/>
            <a:ext cx="2667001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400" dirty="0" smtClean="0">
                <a:latin typeface="NikoshBAN" panose="02000000000000000000" pitchFamily="2" charset="0"/>
              </a:rPr>
              <a:t> تركيب </a:t>
            </a:r>
            <a:r>
              <a:rPr lang="en-US" sz="4400" dirty="0" err="1" smtClean="0">
                <a:latin typeface="NikoshBAN" panose="02000000000000000000" pitchFamily="2" charset="0"/>
              </a:rPr>
              <a:t>করো</a:t>
            </a:r>
            <a:endParaRPr lang="en-US" sz="4400" dirty="0">
              <a:latin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1597" y="2677886"/>
            <a:ext cx="4971403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(الف) ينامُ خَالِدٌ على السّريْرِ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5282" y="4070943"/>
            <a:ext cx="5864031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(ب) يذهب خالد الى المدرسسة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5026" y="2220686"/>
            <a:ext cx="4971403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(الف) الله رزافٌ     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98441" y="343878"/>
            <a:ext cx="2476960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sunset" dir="t">
              <a:rot lat="0" lon="0" rev="5400000"/>
            </a:lightRig>
          </a:scene3d>
          <a:sp3d extrusionH="120650" contourW="101600" prstMaterial="metal">
            <a:bevelT prst="convex"/>
            <a:bevelB h="133350" prst="convex"/>
            <a:extrusionClr>
              <a:schemeClr val="accent2"/>
            </a:extrusionClr>
            <a:contourClr>
              <a:schemeClr val="accent2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8100">
                  <a:prstDash val="sysDash"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5400" b="1" cap="none" spc="0" dirty="0" smtClean="0">
                <a:ln w="38100">
                  <a:prstDash val="sysDash"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cap="none" spc="0" dirty="0" err="1" smtClean="0">
                <a:ln w="38100">
                  <a:prstDash val="sysDash"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b="1" cap="none" spc="0" dirty="0">
              <a:ln w="38100">
                <a:prstDash val="sysDash"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42457" y="3882050"/>
            <a:ext cx="6770914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(ب) يسسكن سعيد فىى القرية     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1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9256" y="3363686"/>
            <a:ext cx="5312230" cy="769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(الف) يكتب سعيد بالقم   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9257" y="4495800"/>
            <a:ext cx="5715000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S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(ب) الكعبة قبلةالمسلمين   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55489" y="354764"/>
            <a:ext cx="2664512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/>
              </a:rPr>
              <a:t>বাড়ির</a:t>
            </a:r>
            <a:r>
              <a:rPr lang="en-US" sz="5400" b="1" dirty="0" smtClean="0">
                <a:ln/>
              </a:rPr>
              <a:t> </a:t>
            </a:r>
            <a:r>
              <a:rPr lang="en-US" sz="5400" b="1" dirty="0" err="1" smtClean="0">
                <a:ln/>
              </a:rPr>
              <a:t>কাজ</a:t>
            </a:r>
            <a:endParaRPr lang="en-US" sz="5400" b="1" cap="none" spc="0" dirty="0">
              <a:ln/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54414" y="1640767"/>
            <a:ext cx="4666662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/>
              </a:rPr>
              <a:t>তারকিব</a:t>
            </a:r>
            <a:r>
              <a:rPr lang="en-US" sz="5400" b="1" dirty="0" smtClean="0">
                <a:ln/>
              </a:rPr>
              <a:t> </a:t>
            </a:r>
            <a:r>
              <a:rPr lang="en-US" sz="5400" b="1" dirty="0" err="1" smtClean="0">
                <a:ln/>
              </a:rPr>
              <a:t>করে</a:t>
            </a:r>
            <a:r>
              <a:rPr lang="en-US" sz="5400" b="1" dirty="0" smtClean="0">
                <a:ln/>
              </a:rPr>
              <a:t> </a:t>
            </a:r>
            <a:r>
              <a:rPr lang="en-US" sz="5400" b="1" dirty="0" err="1" smtClean="0">
                <a:ln/>
              </a:rPr>
              <a:t>আনবে</a:t>
            </a:r>
            <a:endParaRPr lang="en-US" sz="5400" b="1" cap="none" spc="0" dirty="0">
              <a:ln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545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5703" y="1975926"/>
            <a:ext cx="6061276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IN" sz="19900" b="1" dirty="0" smtClean="0">
                <a:ln/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9900" b="1" cap="none" spc="0" dirty="0">
              <a:ln/>
              <a:solidFill>
                <a:schemeClr val="accent2">
                  <a:lumMod val="50000"/>
                </a:schemeClr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57" y="5762625"/>
            <a:ext cx="10553700" cy="10953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565576" y="2824844"/>
            <a:ext cx="6770916" cy="129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76504" y="2737758"/>
            <a:ext cx="6770916" cy="1295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29" y="248563"/>
            <a:ext cx="10695214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490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47799" y="1853852"/>
            <a:ext cx="9470572" cy="50167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unset" dir="t"/>
            </a:scene3d>
            <a:sp3d extrusionH="57150" prstMaterial="metal">
              <a:bevelT w="101600" h="12700" prst="angle"/>
              <a:bevelB w="38100" h="381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حضرت علي  </a:t>
            </a:r>
          </a:p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كأنو هربور حأجي علي أقص دأخل مدرس</a:t>
            </a:r>
          </a:p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خري خلي</a:t>
            </a:r>
          </a:p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زنيده</a:t>
            </a:r>
          </a:p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مبيل—٠١٩١٦٤٩٨٥٠٢</a:t>
            </a:r>
          </a:p>
          <a:p>
            <a:pPr algn="r"/>
            <a:r>
              <a:rPr lang="en-US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Email– 19hazratali@gmail.com</a:t>
            </a:r>
            <a:endParaRPr lang="ar-SA" sz="4000" b="1" dirty="0">
              <a:ln w="3810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ar-SA" sz="4000" b="1" dirty="0">
                <a:ln w="3810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US" sz="4000" b="1" cap="none" spc="0" dirty="0">
              <a:ln w="3810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74" y="-186122"/>
            <a:ext cx="11536493" cy="10953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08077" y="909253"/>
            <a:ext cx="30877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IQ" sz="5400" b="1" dirty="0" smtClean="0">
                <a:ln/>
                <a:solidFill>
                  <a:schemeClr val="tx1"/>
                </a:solidFill>
              </a:rPr>
              <a:t>تعريف المعلم</a:t>
            </a:r>
            <a:endParaRPr lang="en-US" sz="5400" b="1" cap="none" spc="0" dirty="0">
              <a:ln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2380" y="769435"/>
            <a:ext cx="1292464" cy="61011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96" y="769434"/>
            <a:ext cx="1292464" cy="60038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1" y="5762625"/>
            <a:ext cx="11438496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4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865" y="153553"/>
            <a:ext cx="5556739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ctr"/>
            <a:r>
              <a:rPr lang="ar-IQ" sz="54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تعريف الدّرس</a:t>
            </a:r>
            <a:endParaRPr lang="en-US" sz="5400" b="1" cap="none" spc="50" dirty="0">
              <a:ln w="285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865" y="2674416"/>
            <a:ext cx="7005711" cy="286232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r"/>
            <a:r>
              <a:rPr lang="ar-IQ" sz="60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قواعداللغة العربية.</a:t>
            </a:r>
          </a:p>
          <a:p>
            <a:pPr algn="r"/>
            <a:r>
              <a:rPr lang="ar-IQ" sz="6000" b="1" cap="none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ar-DZ" sz="6000" b="1" dirty="0">
                <a:ln>
                  <a:solidFill>
                    <a:schemeClr val="tx1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الداخل</a:t>
            </a:r>
            <a:r>
              <a:rPr lang="ar-DZ" sz="60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ar-IQ" sz="6000" b="1" cap="none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الصّف: سبعة.</a:t>
            </a:r>
            <a:r>
              <a:rPr lang="ar-DZ" sz="6000" dirty="0" smtClean="0">
                <a:ln>
                  <a:solidFill>
                    <a:schemeClr val="tx1"/>
                  </a:solidFill>
                </a:ln>
              </a:rPr>
              <a:t> </a:t>
            </a:r>
            <a:endParaRPr lang="ar-IQ" sz="6000" b="1" cap="none" spc="50" dirty="0" smtClean="0">
              <a:ln>
                <a:solidFill>
                  <a:schemeClr val="tx1"/>
                </a:solidFill>
              </a:ln>
              <a:solidFill>
                <a:schemeClr val="accent2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r"/>
            <a:r>
              <a:rPr lang="ar-IQ" sz="60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علم النّحو.</a:t>
            </a:r>
            <a:endParaRPr lang="en-US" sz="6000" b="1" cap="none" spc="50" dirty="0">
              <a:ln w="28575" cmpd="sng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84050" y="347448"/>
            <a:ext cx="4205304" cy="92333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ctr"/>
            <a:r>
              <a:rPr lang="ar-IQ" sz="5400" b="1" spc="50" dirty="0" smtClean="0">
                <a:ln w="57150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يوم الدّرس</a:t>
            </a:r>
            <a:endParaRPr lang="en-US" sz="5400" b="1" cap="none" spc="50" dirty="0">
              <a:ln w="57150" cmpd="sng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07290" y="2674416"/>
            <a:ext cx="4429564" cy="2862322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ctr"/>
            <a:endParaRPr lang="ar-IQ" sz="6000" b="1" spc="50" dirty="0" smtClean="0">
              <a:ln w="28575" cmpd="sng">
                <a:solidFill>
                  <a:schemeClr val="accent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تعربف الا</a:t>
            </a:r>
            <a:r>
              <a:rPr lang="ar-SA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تركيب</a:t>
            </a:r>
            <a:endParaRPr lang="ar-IQ" sz="6000" b="1" spc="50" dirty="0" smtClean="0">
              <a:ln w="28575" cmpd="sng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552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4209" y="281353"/>
            <a:ext cx="4135901" cy="101566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pattFill prst="pct75">
                  <a:fgClr>
                    <a:schemeClr val="tx1"/>
                  </a:fgClr>
                  <a:bgClr>
                    <a:schemeClr val="bg1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</a:t>
            </a:r>
            <a:r>
              <a:rPr lang="en-US" sz="6000" b="1" smtClean="0">
                <a:pattFill prst="pct75">
                  <a:fgClr>
                    <a:schemeClr val="tx1"/>
                  </a:fgClr>
                  <a:bgClr>
                    <a:schemeClr val="bg1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খণ</a:t>
            </a:r>
            <a:r>
              <a:rPr lang="bn-IN" sz="6000" b="1" smtClean="0">
                <a:pattFill prst="pct75">
                  <a:fgClr>
                    <a:schemeClr val="tx1"/>
                  </a:fgClr>
                  <a:bgClr>
                    <a:schemeClr val="bg1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</a:t>
            </a:r>
            <a:endParaRPr lang="en-US" sz="6000" b="1" dirty="0">
              <a:pattFill prst="pct75">
                <a:fgClr>
                  <a:schemeClr val="tx1"/>
                </a:fgClr>
                <a:bgClr>
                  <a:schemeClr val="bg1"/>
                </a:bgClr>
              </a:patt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351692" y="1786597"/>
            <a:ext cx="11577711" cy="984738"/>
          </a:xfrm>
          <a:prstGeom prst="flowChartTerminator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</a:t>
            </a:r>
            <a:r>
              <a:rPr lang="ar-SA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تركيب</a:t>
            </a:r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শব্দের অর্থ বলতে পারবে।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504092" y="2923735"/>
            <a:ext cx="11577711" cy="984738"/>
          </a:xfrm>
          <a:prstGeom prst="flowChartTerminator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</a:t>
            </a:r>
            <a:r>
              <a:rPr lang="ar-SA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تركيب</a:t>
            </a:r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 পরিচয় দিতে  পারবে।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51692" y="4285957"/>
            <a:ext cx="11577711" cy="984738"/>
          </a:xfrm>
          <a:prstGeom prst="flowChartTerminator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ar-IQ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لتركيب</a:t>
            </a:r>
            <a:r>
              <a:rPr lang="ar-IQ" sz="6000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spc="50" dirty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spc="50" dirty="0" err="1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এর</a:t>
            </a:r>
            <a:r>
              <a:rPr lang="en-US" sz="6000" spc="50" dirty="0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spc="50" dirty="0" err="1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নিয়োম</a:t>
            </a:r>
            <a:r>
              <a:rPr lang="en-US" sz="6000" spc="50" dirty="0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spc="50" dirty="0" err="1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শিখতে</a:t>
            </a:r>
            <a:r>
              <a:rPr lang="en-US" sz="6000" spc="50" dirty="0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পারবে।</a:t>
            </a:r>
            <a:endParaRPr lang="en-US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203981" y="5535637"/>
            <a:ext cx="11577711" cy="984738"/>
          </a:xfrm>
          <a:prstGeom prst="flowChartTerminator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</a:t>
            </a:r>
            <a:r>
              <a:rPr lang="ar-SA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تركيب</a:t>
            </a:r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bn-IN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bn-IN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পারবে।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21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4207" y="521901"/>
            <a:ext cx="10473764" cy="193899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ctr"/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تعربف الا</a:t>
            </a:r>
            <a:r>
              <a:rPr lang="ar-SA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تركيب</a:t>
            </a:r>
            <a:endParaRPr lang="ar-IQ" sz="6000" b="1" spc="50" dirty="0" smtClean="0">
              <a:ln w="28575" cmpd="sng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6000" b="1" spc="50" dirty="0" err="1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তারকিবের</a:t>
            </a:r>
            <a:r>
              <a:rPr lang="en-US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6000" b="1" spc="50" dirty="0" err="1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পরিচয়</a:t>
            </a:r>
            <a:r>
              <a:rPr lang="ar-IQ" sz="60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062" y="3181082"/>
            <a:ext cx="11809927" cy="1200329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3600" dirty="0" smtClean="0">
                <a:latin typeface="NikoshBAN" panose="02000000000000000000" pitchFamily="2" charset="0"/>
              </a:rPr>
              <a:t>تركيب  </a:t>
            </a:r>
            <a:r>
              <a:rPr lang="en-US" sz="3600" dirty="0" smtClean="0">
                <a:latin typeface="NikoshBAN" panose="02000000000000000000" pitchFamily="2" charset="0"/>
              </a:rPr>
              <a:t> (</a:t>
            </a:r>
            <a:r>
              <a:rPr lang="en-US" sz="3600" dirty="0" err="1" smtClean="0">
                <a:latin typeface="NikoshBAN" panose="02000000000000000000" pitchFamily="2" charset="0"/>
              </a:rPr>
              <a:t>পদ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বিশ্লেষণ</a:t>
            </a:r>
            <a:r>
              <a:rPr lang="en-US" sz="3600" dirty="0" smtClean="0">
                <a:latin typeface="NikoshBAN" panose="02000000000000000000" pitchFamily="2" charset="0"/>
              </a:rPr>
              <a:t>) </a:t>
            </a:r>
            <a:r>
              <a:rPr lang="en-US" sz="3600" dirty="0" err="1" smtClean="0">
                <a:latin typeface="NikoshBAN" panose="02000000000000000000" pitchFamily="2" charset="0"/>
              </a:rPr>
              <a:t>শব্দটি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বাবে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ar-SA" sz="3600" dirty="0" smtClean="0">
                <a:latin typeface="NikoshBAN" panose="02000000000000000000" pitchFamily="2" charset="0"/>
              </a:rPr>
              <a:t> 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تفعيل</a:t>
            </a:r>
            <a:r>
              <a:rPr lang="en-US" sz="3600" dirty="0" smtClean="0">
                <a:latin typeface="NikoshBAN" panose="02000000000000000000" pitchFamily="2" charset="0"/>
              </a:rPr>
              <a:t>– </a:t>
            </a:r>
            <a:r>
              <a:rPr lang="en-US" sz="3600" dirty="0" err="1" smtClean="0">
                <a:latin typeface="NikoshBAN" panose="02000000000000000000" pitchFamily="2" charset="0"/>
              </a:rPr>
              <a:t>এর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মাসদার</a:t>
            </a:r>
            <a:r>
              <a:rPr lang="en-US" sz="3600" dirty="0" smtClean="0">
                <a:latin typeface="NikoshBAN" panose="02000000000000000000" pitchFamily="2" charset="0"/>
              </a:rPr>
              <a:t>, </a:t>
            </a:r>
            <a:r>
              <a:rPr lang="en-US" sz="3600" dirty="0" err="1" smtClean="0">
                <a:latin typeface="NikoshBAN" panose="02000000000000000000" pitchFamily="2" charset="0"/>
              </a:rPr>
              <a:t>মূল</a:t>
            </a:r>
            <a:r>
              <a:rPr lang="ar-SA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অক্ষর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ar-SA" sz="3600" dirty="0" smtClean="0">
                <a:latin typeface="NikoshBAN" panose="02000000000000000000" pitchFamily="2" charset="0"/>
              </a:rPr>
              <a:t>ر ـ ك ـ ب  </a:t>
            </a:r>
            <a:r>
              <a:rPr lang="en-US" sz="3600" dirty="0" smtClean="0">
                <a:latin typeface="NikoshBAN" panose="02000000000000000000" pitchFamily="2" charset="0"/>
              </a:rPr>
              <a:t>  </a:t>
            </a:r>
            <a:r>
              <a:rPr lang="en-US" sz="3600" dirty="0" err="1" smtClean="0">
                <a:latin typeface="NikoshBAN" panose="02000000000000000000" pitchFamily="2" charset="0"/>
              </a:rPr>
              <a:t>এর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আভিধানিক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অর্থ</a:t>
            </a:r>
            <a:r>
              <a:rPr lang="en-US" sz="3600" dirty="0" smtClean="0">
                <a:latin typeface="NikoshBAN" panose="02000000000000000000" pitchFamily="2" charset="0"/>
              </a:rPr>
              <a:t> – </a:t>
            </a:r>
            <a:r>
              <a:rPr lang="en-US" sz="3600" dirty="0" err="1" smtClean="0">
                <a:latin typeface="NikoshBAN" panose="02000000000000000000" pitchFamily="2" charset="0"/>
              </a:rPr>
              <a:t>সংযুক্ত</a:t>
            </a:r>
            <a:r>
              <a:rPr lang="en-US" sz="3600" dirty="0" smtClean="0">
                <a:latin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</a:rPr>
              <a:t>করা</a:t>
            </a:r>
            <a:r>
              <a:rPr lang="en-US" sz="3600" dirty="0" smtClean="0">
                <a:latin typeface="NikoshBAN" panose="02000000000000000000" pitchFamily="2" charset="0"/>
              </a:rPr>
              <a:t>, </a:t>
            </a:r>
            <a:r>
              <a:rPr lang="en-US" sz="3600" dirty="0" err="1" smtClean="0">
                <a:latin typeface="NikoshBAN" panose="02000000000000000000" pitchFamily="2" charset="0"/>
              </a:rPr>
              <a:t>মিলানো</a:t>
            </a:r>
            <a:r>
              <a:rPr lang="en-US" sz="3600" dirty="0" smtClean="0">
                <a:latin typeface="NikoshBAN" panose="02000000000000000000" pitchFamily="2" charset="0"/>
              </a:rPr>
              <a:t>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1886" y="4778829"/>
            <a:ext cx="11027228" cy="1938992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পরিভাষায়</a:t>
            </a:r>
            <a:r>
              <a:rPr lang="en-US" sz="40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40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যায়ঃ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আরবী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প্রত্যেকটি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অংশকে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স্বীয়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নামে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চিহ্নত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অংশকে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অংশের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সংযুক্ত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পদ্ধতিকে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4000" dirty="0" smtClean="0">
                <a:latin typeface="NikoshBAN" panose="02000000000000000000" pitchFamily="2" charset="0"/>
              </a:rPr>
              <a:t>تركيب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56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744686" y="348343"/>
            <a:ext cx="4310743" cy="1687284"/>
          </a:xfrm>
          <a:prstGeom prst="triangle">
            <a:avLst>
              <a:gd name="adj" fmla="val 52072"/>
            </a:avLst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060370" y="2035629"/>
            <a:ext cx="3712029" cy="2024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4441371" y="2258784"/>
            <a:ext cx="718458" cy="1036864"/>
            <a:chOff x="4441371" y="2258784"/>
            <a:chExt cx="718458" cy="1036864"/>
          </a:xfrm>
        </p:grpSpPr>
        <p:grpSp>
          <p:nvGrpSpPr>
            <p:cNvPr id="22" name="Group 21"/>
            <p:cNvGrpSpPr/>
            <p:nvPr/>
          </p:nvGrpSpPr>
          <p:grpSpPr>
            <a:xfrm>
              <a:off x="4441371" y="2258784"/>
              <a:ext cx="718458" cy="1017816"/>
              <a:chOff x="4441371" y="2258784"/>
              <a:chExt cx="718458" cy="101781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4441371" y="2275114"/>
                <a:ext cx="718458" cy="1001486"/>
              </a:xfrm>
              <a:prstGeom prst="rect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631870" y="2258785"/>
                <a:ext cx="0" cy="1017815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784270" y="2258784"/>
                <a:ext cx="0" cy="1017815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/>
            <p:cNvCxnSpPr/>
            <p:nvPr/>
          </p:nvCxnSpPr>
          <p:spPr>
            <a:xfrm>
              <a:off x="4931226" y="2277833"/>
              <a:ext cx="0" cy="101781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366656" y="2258785"/>
            <a:ext cx="1181099" cy="1594757"/>
            <a:chOff x="5366656" y="2258785"/>
            <a:chExt cx="1181099" cy="1594757"/>
          </a:xfrm>
        </p:grpSpPr>
        <p:grpSp>
          <p:nvGrpSpPr>
            <p:cNvPr id="8" name="Group 7"/>
            <p:cNvGrpSpPr/>
            <p:nvPr/>
          </p:nvGrpSpPr>
          <p:grpSpPr>
            <a:xfrm>
              <a:off x="5366656" y="2258785"/>
              <a:ext cx="1181099" cy="1594757"/>
              <a:chOff x="5366656" y="2258785"/>
              <a:chExt cx="1181099" cy="159475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366656" y="2275113"/>
                <a:ext cx="533401" cy="1578429"/>
              </a:xfrm>
              <a:prstGeom prst="rect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014354" y="2258785"/>
                <a:ext cx="533401" cy="1578429"/>
              </a:xfrm>
              <a:prstGeom prst="rect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5954486" y="2266949"/>
              <a:ext cx="0" cy="155393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6705599" y="2266949"/>
            <a:ext cx="718458" cy="1028699"/>
            <a:chOff x="6705599" y="2266949"/>
            <a:chExt cx="718458" cy="1028699"/>
          </a:xfrm>
        </p:grpSpPr>
        <p:sp>
          <p:nvSpPr>
            <p:cNvPr id="5" name="Rectangle 4"/>
            <p:cNvSpPr/>
            <p:nvPr/>
          </p:nvSpPr>
          <p:spPr>
            <a:xfrm>
              <a:off x="6705599" y="2275114"/>
              <a:ext cx="718458" cy="1001486"/>
            </a:xfrm>
            <a:prstGeom prst="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7277099" y="2266949"/>
              <a:ext cx="0" cy="101781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64827" y="2277833"/>
              <a:ext cx="0" cy="101781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63441" y="2266949"/>
              <a:ext cx="0" cy="101781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/>
          <p:cNvSpPr/>
          <p:nvPr/>
        </p:nvSpPr>
        <p:spPr>
          <a:xfrm>
            <a:off x="4552942" y="4033162"/>
            <a:ext cx="2639787" cy="45176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4552940" y="4465868"/>
            <a:ext cx="2639788" cy="908952"/>
            <a:chOff x="4552940" y="4465868"/>
            <a:chExt cx="2639788" cy="908952"/>
          </a:xfrm>
        </p:grpSpPr>
        <p:sp>
          <p:nvSpPr>
            <p:cNvPr id="27" name="Rectangle 26"/>
            <p:cNvSpPr/>
            <p:nvPr/>
          </p:nvSpPr>
          <p:spPr>
            <a:xfrm>
              <a:off x="4552941" y="4465868"/>
              <a:ext cx="2639787" cy="45176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552940" y="4721677"/>
              <a:ext cx="2639787" cy="4354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52940" y="4939391"/>
              <a:ext cx="2639787" cy="4354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Snip Same Side Corner Rectangle 30"/>
          <p:cNvSpPr/>
          <p:nvPr/>
        </p:nvSpPr>
        <p:spPr>
          <a:xfrm>
            <a:off x="7424057" y="372839"/>
            <a:ext cx="4316185" cy="936171"/>
          </a:xfrm>
          <a:prstGeom prst="snip2Same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এটা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তারকিবের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উধা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4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6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8931" y="134924"/>
            <a:ext cx="9958174" cy="830997"/>
          </a:xfrm>
          <a:prstGeom prst="rect">
            <a:avLst/>
          </a:prstGeom>
          <a:noFill/>
          <a:scene3d>
            <a:camera prst="orthographicFront"/>
            <a:lightRig rig="sunset" dir="t"/>
          </a:scene3d>
          <a:sp3d prstMaterial="metal">
            <a:bevelT w="101600" prst="riblet"/>
            <a:bevelB w="107950" prst="angle"/>
          </a:sp3d>
        </p:spPr>
        <p:txBody>
          <a:bodyPr wrap="none" lIns="91440" tIns="45720" rIns="91440" bIns="45720">
            <a:spAutoFit/>
            <a:sp3d extrusionH="57150">
              <a:bevelT w="38100" h="38100" prst="angle"/>
            </a:sp3d>
          </a:bodyPr>
          <a:lstStyle/>
          <a:p>
            <a:pPr algn="ctr"/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উল্লেখ্য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প্রতিটি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বাক্যে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endParaRPr lang="en-US" sz="4800" b="1" cap="none" spc="0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97088" y="4019834"/>
            <a:ext cx="3722913" cy="830997"/>
          </a:xfrm>
          <a:prstGeom prst="rect">
            <a:avLst/>
          </a:prstGeom>
          <a:solidFill>
            <a:schemeClr val="accent4">
              <a:lumMod val="75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ar-SA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(ب) المسند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1244" y="5863639"/>
            <a:ext cx="9644742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ar-SA" sz="4000" dirty="0" smtClean="0">
                <a:latin typeface="Arial" panose="020B0604020202020204" pitchFamily="34" charset="0"/>
              </a:rPr>
              <a:t>المسند </a:t>
            </a:r>
            <a:r>
              <a:rPr lang="ar-SA" sz="4000" dirty="0">
                <a:latin typeface="Arial" panose="020B0604020202020204" pitchFamily="34" charset="0"/>
              </a:rPr>
              <a:t>إليه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ar-SA" sz="4000" dirty="0">
                <a:latin typeface="Arial" panose="020B0604020202020204" pitchFamily="34" charset="0"/>
              </a:rPr>
              <a:t> </a:t>
            </a:r>
            <a:r>
              <a:rPr lang="ar-SA" sz="4000" dirty="0" smtClean="0">
                <a:latin typeface="Arial" panose="020B0604020202020204" pitchFamily="34" charset="0"/>
              </a:rPr>
              <a:t>المسند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বলে</a:t>
            </a:r>
            <a:r>
              <a:rPr lang="en-US" sz="4000" dirty="0" smtClean="0">
                <a:latin typeface="Arial" panose="020B0604020202020204" pitchFamily="34" charset="0"/>
              </a:rPr>
              <a:t>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7229" y="947678"/>
            <a:ext cx="4212772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(الف) المسند إليه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8931" y="1808550"/>
            <a:ext cx="9829326" cy="175432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বলাা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>
                <a:latin typeface="Arial" panose="020B0604020202020204" pitchFamily="34" charset="0"/>
              </a:rPr>
              <a:t>المسند إليه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2743" y="965921"/>
            <a:ext cx="2024743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উদ্দেশ্য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1611559" y="4022926"/>
            <a:ext cx="2024743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বিধেয়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8508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3" grpId="0" animBg="1"/>
      <p:bldP spid="4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914" y="413657"/>
            <a:ext cx="10308771" cy="769441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এখন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তারকিব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চিষ্টা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3628" y="1600201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اللهُ خالقٌ 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435928" y="281869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خبر 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87886" y="2909892"/>
            <a:ext cx="130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مبتدا  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713514" y="4080473"/>
            <a:ext cx="2340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جملة اسمية  </a:t>
            </a:r>
            <a:endParaRPr lang="en-US" sz="3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574971" y="2057400"/>
            <a:ext cx="478972" cy="99060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6" idx="0"/>
          </p:cNvCxnSpPr>
          <p:nvPr/>
        </p:nvCxnSpPr>
        <p:spPr>
          <a:xfrm>
            <a:off x="5363933" y="3233057"/>
            <a:ext cx="519796" cy="847416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40079" y="2103481"/>
            <a:ext cx="375558" cy="85826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193973" y="3287152"/>
            <a:ext cx="685798" cy="83138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656609" y="1841346"/>
            <a:ext cx="1170219" cy="7209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87344" y="1589439"/>
            <a:ext cx="1197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اسم  </a:t>
            </a:r>
            <a:endParaRPr lang="en-US" sz="3600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99851" y="1798546"/>
            <a:ext cx="1072242" cy="3362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390899" y="1492192"/>
            <a:ext cx="104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اسم  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7587343" y="1589439"/>
            <a:ext cx="2340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اسم  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293914" y="4980982"/>
            <a:ext cx="11680372" cy="175432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রাখবে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 smtClean="0">
                <a:latin typeface="NikoshBAN" panose="02000000000000000000" pitchFamily="2" charset="0"/>
              </a:rPr>
              <a:t>جملة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প্রথমে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اسم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হলে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مبتدا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টা</a:t>
            </a: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خبر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মিলে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ar-SA" sz="3600" dirty="0" smtClean="0"/>
              <a:t>جملة </a:t>
            </a:r>
            <a:r>
              <a:rPr lang="ar-SA" sz="3600" dirty="0"/>
              <a:t>اسمية  </a:t>
            </a:r>
            <a:endParaRPr lang="en-US" sz="3600" dirty="0"/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0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21" grpId="0"/>
      <p:bldP spid="25" grpId="0"/>
      <p:bldP spid="26" grpId="0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Widescreen</PresentationFormat>
  <Paragraphs>105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57</cp:revision>
  <dcterms:created xsi:type="dcterms:W3CDTF">2019-10-19T13:05:44Z</dcterms:created>
  <dcterms:modified xsi:type="dcterms:W3CDTF">2019-10-25T12:13:40Z</dcterms:modified>
</cp:coreProperties>
</file>