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6" r:id="rId2"/>
    <p:sldId id="257" r:id="rId3"/>
    <p:sldId id="278" r:id="rId4"/>
    <p:sldId id="259" r:id="rId5"/>
    <p:sldId id="279" r:id="rId6"/>
    <p:sldId id="270" r:id="rId7"/>
    <p:sldId id="272" r:id="rId8"/>
    <p:sldId id="271" r:id="rId9"/>
    <p:sldId id="268" r:id="rId10"/>
    <p:sldId id="260" r:id="rId11"/>
    <p:sldId id="261" r:id="rId12"/>
    <p:sldId id="262" r:id="rId13"/>
    <p:sldId id="264" r:id="rId14"/>
    <p:sldId id="273" r:id="rId15"/>
    <p:sldId id="274" r:id="rId16"/>
    <p:sldId id="2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544" autoAdjust="0"/>
    <p:restoredTop sz="94660"/>
  </p:normalViewPr>
  <p:slideViewPr>
    <p:cSldViewPr snapToGrid="0">
      <p:cViewPr varScale="1">
        <p:scale>
          <a:sx n="72" d="100"/>
          <a:sy n="72" d="100"/>
        </p:scale>
        <p:origin x="594" y="78"/>
      </p:cViewPr>
      <p:guideLst/>
    </p:cSldViewPr>
  </p:slideViewPr>
  <p:notesTextViewPr>
    <p:cViewPr>
      <p:scale>
        <a:sx n="1" d="1"/>
        <a:sy n="1" d="1"/>
      </p:scale>
      <p:origin x="0" y="0"/>
    </p:cViewPr>
  </p:notesTextViewPr>
  <p:sorterViewPr>
    <p:cViewPr>
      <p:scale>
        <a:sx n="100" d="100"/>
        <a:sy n="100" d="100"/>
      </p:scale>
      <p:origin x="0" y="-5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411BE-E74C-4ACC-A61F-D0F483C548A6}" type="datetimeFigureOut">
              <a:rPr lang="en-US" smtClean="0"/>
              <a:t>10/31/2019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135C56-46DE-46B6-A926-5AD87910226A}" type="slidenum">
              <a:rPr lang="en-US" smtClean="0"/>
              <a:t>‹#›</a:t>
            </a:fld>
            <a:endParaRPr lang="en-US"/>
          </a:p>
        </p:txBody>
      </p:sp>
    </p:spTree>
    <p:extLst>
      <p:ext uri="{BB962C8B-B14F-4D97-AF65-F5344CB8AC3E}">
        <p14:creationId xmlns:p14="http://schemas.microsoft.com/office/powerpoint/2010/main" val="244407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শিক্ষক</a:t>
            </a:r>
            <a:r>
              <a:rPr lang="bn-BD" baseline="0" dirty="0"/>
              <a:t>,  শিক্ষার্থীদের কাছে প্রশ্ন করতে পারেন নাক কি কাজ করে? শিক্ষার্থীরা উত্তর দেয়ার চেষ্টা করবে যে নাক দিয়ে আমরা গন্ধ নেই। শিক্ষক প্রশ্ন করতে পারেন এই গন্ধ আমাদের নাকে আসে কিভাবে?  শিক্ষার্থীরা উত্তর দেয়ার চেষ্টা করবে না পারলে শিক্ষক বলে দেবেন। দূর্গন্ধ কিভাবে আমাদের নাকে পৌচ্ছায় তা জানার জন্য আজকের ক্লাশে তোমাদেরকে স্বাগত।</a:t>
            </a:r>
            <a:r>
              <a:rPr lang="bn-BD" dirty="0"/>
              <a:t>এ ধরণের</a:t>
            </a:r>
            <a:r>
              <a:rPr lang="bn-BD" baseline="0" dirty="0"/>
              <a:t> দূর্গন্ধ পরিবেশকে দূষিত করে।</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উপস্থিত</a:t>
            </a:r>
            <a:r>
              <a:rPr lang="bn-BD" baseline="0" dirty="0"/>
              <a:t> সকল শিক্ষার্থীদেরকে কয়েকটি দলে ভাগ করে তাদেরকে কাজটি করতে দিতে পারেন। পরের স্লাইডে ফলাফল দেয়া আছে মিলিয়ে নিতে পারেন।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উল্লেখিত</a:t>
            </a:r>
            <a:r>
              <a:rPr lang="bn-BD" baseline="0" dirty="0"/>
              <a:t> প্রশ্ন ছাড়াও শিক্ষক নিজ থেকে পাঠ সংশিষ্ট প্রশ্নের মাধ্যমে শিক্ষার্থীকে মূল্যায়ন করতে পারেন।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পাঠ</a:t>
            </a:r>
            <a:r>
              <a:rPr lang="bn-BD" baseline="0" dirty="0"/>
              <a:t> শিরোনাম ও তারিখ বোর্ডে লিখে দিতে পারেন।</a:t>
            </a:r>
            <a:endParaRPr lang="en-US" dirty="0"/>
          </a:p>
          <a:p>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স্লাইডটি শুধু</a:t>
            </a:r>
            <a:r>
              <a:rPr lang="bn-BD" baseline="0" dirty="0"/>
              <a:t> শিক্ষকের জন্য । </a:t>
            </a:r>
            <a:endParaRPr lang="en-US" dirty="0"/>
          </a:p>
          <a:p>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latin typeface="NikoshBAN" pitchFamily="2" charset="0"/>
                <a:cs typeface="NikoshBAN" pitchFamily="2" charset="0"/>
              </a:rPr>
              <a:t>কাজঃ শ্রেণিকক্ষে</a:t>
            </a:r>
            <a:r>
              <a:rPr lang="bn-BD" baseline="0" dirty="0">
                <a:latin typeface="NikoshBAN" pitchFamily="2" charset="0"/>
                <a:cs typeface="NikoshBAN" pitchFamily="2" charset="0"/>
              </a:rPr>
              <a:t> উক্ত পরিক্ষণটি ব্যাবহারিক কাজ হিসাবে দেখাতে পারেন। উপকরণঃ বীকার, পানি, তরল নীল।</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824D4F6E-B77D-4E6A-988D-698EB49D46B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শিক্ষক</a:t>
            </a:r>
            <a:r>
              <a:rPr lang="bn-BD" baseline="0" dirty="0"/>
              <a:t> শ্রেণি কক্ষে বেলুণের সাহায্যে পরীক্ষাটি সরাসরি দেখালে শিক্ষার্থীরা হাতে কলমে শিখতে পারবে।</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ভিডিওটি দেখানোর</a:t>
            </a:r>
            <a:r>
              <a:rPr lang="bn-BD" baseline="0" dirty="0"/>
              <a:t> সময়  গুরুত্বপূর্ণ অংশটুকুতে থামিয়ে থামিয়ে দেখাতে পারেন। ট্যাংগ ও রাসনার শরবত ও যে ব্যাপন প্রক্রিয়ায় হয় তা শিক্ষার্থীদের মধ্য থেকে বের করে আনার চেষ্টা করতে পারেন।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গুরুত্বপূর্ণ</a:t>
            </a:r>
            <a:r>
              <a:rPr lang="bn-BD" baseline="0" dirty="0"/>
              <a:t> ঘটনাগুলো বোর্ডে লিখে দিতে পারেন।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উপস্থিত</a:t>
            </a:r>
            <a:r>
              <a:rPr lang="bn-BD" baseline="0" dirty="0"/>
              <a:t> সকল শিক্ষার্থীদেরকে কয়েকটি দলে ভাগ করে তাদের মধ্যে প্রয়োজনীয় উপকরণ সারবরাহ করে শিক্ষার্থীদেরকে দিয়ে এই পরীক্ষণটি করাবেন।</a:t>
            </a:r>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উপস্থিত</a:t>
            </a:r>
            <a:r>
              <a:rPr lang="bn-BD" baseline="0" dirty="0"/>
              <a:t> সকল শিক্ষার্থীদেরকে কয়েকটি দলে ভাগ করে তাদের মধ্যে প্রয়োজনীয় উপকরণ সারবরাহ করে শিক্ষার্থীদেরকে দিয়ে এই পরীক্ষণটি করাবেন।</a:t>
            </a:r>
            <a:endParaRPr lang="en-US" dirty="0"/>
          </a:p>
          <a:p>
            <a:endParaRPr lang="en-US" dirty="0"/>
          </a:p>
        </p:txBody>
      </p:sp>
      <p:sp>
        <p:nvSpPr>
          <p:cNvPr id="4" name="Slide Number Placeholder 3"/>
          <p:cNvSpPr>
            <a:spLocks noGrp="1"/>
          </p:cNvSpPr>
          <p:nvPr>
            <p:ph type="sldNum" sz="quarter" idx="10"/>
          </p:nvPr>
        </p:nvSpPr>
        <p:spPr/>
        <p:txBody>
          <a:bodyPr/>
          <a:lstStyle/>
          <a:p>
            <a:fld id="{824D4F6E-B77D-4E6A-988D-698EB49D46B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28DD2-63FB-40E8-A6FE-184E66A405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519F8F-E133-4D52-AC94-194426F828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65D1C6-663D-4C6E-A8FF-1A819789C92E}"/>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5" name="Footer Placeholder 4">
            <a:extLst>
              <a:ext uri="{FF2B5EF4-FFF2-40B4-BE49-F238E27FC236}">
                <a16:creationId xmlns:a16="http://schemas.microsoft.com/office/drawing/2014/main" id="{22E29826-FA68-4DA3-9B5B-E3A83C11F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B0789F-5A99-453C-AE9B-209739BDBDD8}"/>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2011146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D1660-4392-413A-BE51-7B67E40305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2E255-3661-4E38-A9CD-471B635459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CDB93-CD1D-4FFE-8329-8F25E90A2CC1}"/>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5" name="Footer Placeholder 4">
            <a:extLst>
              <a:ext uri="{FF2B5EF4-FFF2-40B4-BE49-F238E27FC236}">
                <a16:creationId xmlns:a16="http://schemas.microsoft.com/office/drawing/2014/main" id="{E8F41EFA-B9F6-4F33-BFAD-08EF6CFBB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D960E5-ED16-40D4-908E-CFAF9386BB4D}"/>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3181647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F0577E-280C-4D9C-AB49-8F5162BA2F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26C869-A760-4B06-9F9B-D1BF3D77E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EAE36-F763-4EEE-B6A0-72600F4B617C}"/>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5" name="Footer Placeholder 4">
            <a:extLst>
              <a:ext uri="{FF2B5EF4-FFF2-40B4-BE49-F238E27FC236}">
                <a16:creationId xmlns:a16="http://schemas.microsoft.com/office/drawing/2014/main" id="{7C82221E-EC3D-487D-8D4B-700252A69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3574E-95B5-4F97-AE43-F11A06470671}"/>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342166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8B31-67D3-4665-88DA-1C08066B58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0D04C-AD09-414F-A31B-81468865A9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3039D-B918-4943-B1E1-BE1273F192DF}"/>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5" name="Footer Placeholder 4">
            <a:extLst>
              <a:ext uri="{FF2B5EF4-FFF2-40B4-BE49-F238E27FC236}">
                <a16:creationId xmlns:a16="http://schemas.microsoft.com/office/drawing/2014/main" id="{F367BDE0-F05D-4B91-A78A-36ED9B26B4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87CEF3-5ACE-46CE-B6F3-6C1A5CD09938}"/>
              </a:ext>
            </a:extLst>
          </p:cNvPr>
          <p:cNvSpPr>
            <a:spLocks noGrp="1"/>
          </p:cNvSpPr>
          <p:nvPr>
            <p:ph type="sldNum" sz="quarter" idx="12"/>
          </p:nvPr>
        </p:nvSpPr>
        <p:spPr/>
        <p:txBody>
          <a:bodyPr/>
          <a:lstStyle/>
          <a:p>
            <a:fld id="{819AF759-6E19-468F-97B4-04BDD68EF529}" type="slidenum">
              <a:rPr lang="en-US" smtClean="0"/>
              <a:t>‹#›</a:t>
            </a:fld>
            <a:endParaRPr lang="en-US" dirty="0"/>
          </a:p>
        </p:txBody>
      </p:sp>
    </p:spTree>
    <p:extLst>
      <p:ext uri="{BB962C8B-B14F-4D97-AF65-F5344CB8AC3E}">
        <p14:creationId xmlns:p14="http://schemas.microsoft.com/office/powerpoint/2010/main" val="2265633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D1AB-0D8B-457F-9AF4-0EB7C5E21C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97EA98-D6E1-4744-86C7-87365B1044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65EC3-0B19-40D8-B054-FAC51A099D48}"/>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5" name="Footer Placeholder 4">
            <a:extLst>
              <a:ext uri="{FF2B5EF4-FFF2-40B4-BE49-F238E27FC236}">
                <a16:creationId xmlns:a16="http://schemas.microsoft.com/office/drawing/2014/main" id="{F38F7020-0016-4076-93D2-B546C14F3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2DEE7-0473-476A-B521-1226A3CD9BDF}"/>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77511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6893-6D57-4B9D-9D1C-10BDB3B641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7DABF1-7410-4584-B368-1AB46BDD10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57690F-12F7-4F41-BB75-BF5985D032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006AB3-E61A-43B3-8447-348BA87D0757}"/>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6" name="Footer Placeholder 5">
            <a:extLst>
              <a:ext uri="{FF2B5EF4-FFF2-40B4-BE49-F238E27FC236}">
                <a16:creationId xmlns:a16="http://schemas.microsoft.com/office/drawing/2014/main" id="{64DB97D6-1C62-43F1-84D2-33F78F15C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5DA4B-88CF-448F-AE74-F3E671FF0CCF}"/>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1438251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D6F9-BEB5-4786-9DF4-4213A87A36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B5BCA9-2D0B-4C29-9E97-C19A595E1F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38CFBD-4448-4B5C-A21C-61E45E6AFD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4E9761-12F1-4371-97BC-F3186BC182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A19F6D-1C20-4D28-9DE1-07897092C8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E0F290-313F-4D0C-B4E4-6D6B4950CC42}"/>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8" name="Footer Placeholder 7">
            <a:extLst>
              <a:ext uri="{FF2B5EF4-FFF2-40B4-BE49-F238E27FC236}">
                <a16:creationId xmlns:a16="http://schemas.microsoft.com/office/drawing/2014/main" id="{8AEF646A-748B-493A-89C2-C5EF03BB38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79670B-D51E-4D8B-ABEF-32E475A2C661}"/>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380911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2216-2816-407F-A316-E20CDED487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37DCA9-B7BC-48C7-ADDC-62E9C792C5E8}"/>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4" name="Footer Placeholder 3">
            <a:extLst>
              <a:ext uri="{FF2B5EF4-FFF2-40B4-BE49-F238E27FC236}">
                <a16:creationId xmlns:a16="http://schemas.microsoft.com/office/drawing/2014/main" id="{6224AA9F-9BAE-4546-B393-0E18C368EB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A68E4-9B48-4821-87DE-B5238ADF69B9}"/>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214490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CDF75F-BA77-42EB-865A-90848BBCFABB}"/>
              </a:ext>
            </a:extLst>
          </p:cNvPr>
          <p:cNvSpPr>
            <a:spLocks noGrp="1"/>
          </p:cNvSpPr>
          <p:nvPr>
            <p:ph type="dt" sz="half" idx="10"/>
          </p:nvPr>
        </p:nvSpPr>
        <p:spPr>
          <a:xfrm>
            <a:off x="838200" y="6356350"/>
            <a:ext cx="2743200" cy="365125"/>
          </a:xfrm>
        </p:spPr>
        <p:txBody>
          <a:bodyPr/>
          <a:lstStyle/>
          <a:p>
            <a:fld id="{ED541F81-265C-4DE7-94C5-888C718A8D4D}" type="datetimeFigureOut">
              <a:rPr lang="en-US" smtClean="0"/>
              <a:t>10/31/2019</a:t>
            </a:fld>
            <a:endParaRPr lang="en-US"/>
          </a:p>
        </p:txBody>
      </p:sp>
      <p:sp>
        <p:nvSpPr>
          <p:cNvPr id="3" name="Footer Placeholder 2">
            <a:extLst>
              <a:ext uri="{FF2B5EF4-FFF2-40B4-BE49-F238E27FC236}">
                <a16:creationId xmlns:a16="http://schemas.microsoft.com/office/drawing/2014/main" id="{9BBBB88C-965C-459E-BD17-5F412451128E}"/>
              </a:ext>
            </a:extLst>
          </p:cNvPr>
          <p:cNvSpPr>
            <a:spLocks noGrp="1"/>
          </p:cNvSpPr>
          <p:nvPr>
            <p:ph type="ftr" sz="quarter" idx="11"/>
          </p:nvPr>
        </p:nvSpPr>
        <p:spPr>
          <a:xfrm>
            <a:off x="4038600" y="6356350"/>
            <a:ext cx="4114800" cy="365125"/>
          </a:xfrm>
        </p:spPr>
        <p:txBody>
          <a:bodyPr/>
          <a:lstStyle/>
          <a:p>
            <a:endParaRPr lang="en-US"/>
          </a:p>
        </p:txBody>
      </p:sp>
      <p:sp>
        <p:nvSpPr>
          <p:cNvPr id="4" name="Slide Number Placeholder 3">
            <a:extLst>
              <a:ext uri="{FF2B5EF4-FFF2-40B4-BE49-F238E27FC236}">
                <a16:creationId xmlns:a16="http://schemas.microsoft.com/office/drawing/2014/main" id="{ED2C28AA-D7B3-4812-8B33-654CFDE53C8D}"/>
              </a:ext>
            </a:extLst>
          </p:cNvPr>
          <p:cNvSpPr>
            <a:spLocks noGrp="1"/>
          </p:cNvSpPr>
          <p:nvPr>
            <p:ph type="sldNum" sz="quarter" idx="12"/>
          </p:nvPr>
        </p:nvSpPr>
        <p:spPr>
          <a:xfrm>
            <a:off x="8610600" y="6356350"/>
            <a:ext cx="2743200" cy="365125"/>
          </a:xfrm>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321046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10DE-AFE3-4648-9A9F-3D767B7D89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A5A44D-37E1-4876-9340-33A0767949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B270EA-4076-4CA1-A834-8B40CD918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2B09B-C970-4B5A-ADB1-7CEE5B30EC30}"/>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6" name="Footer Placeholder 5">
            <a:extLst>
              <a:ext uri="{FF2B5EF4-FFF2-40B4-BE49-F238E27FC236}">
                <a16:creationId xmlns:a16="http://schemas.microsoft.com/office/drawing/2014/main" id="{C82097BB-39C5-4A46-BC4D-73D6330E17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79889-E35A-4E3A-8C04-D3013CF1349A}"/>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205192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E5CC-683D-470D-A3E0-D76D041922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1C8ECC-59AE-43AE-B93E-17A3EB5F0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C21651-AE10-4B86-B717-73EC676CA0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95940D-968C-44E6-B55A-F61120994E2B}"/>
              </a:ext>
            </a:extLst>
          </p:cNvPr>
          <p:cNvSpPr>
            <a:spLocks noGrp="1"/>
          </p:cNvSpPr>
          <p:nvPr>
            <p:ph type="dt" sz="half" idx="10"/>
          </p:nvPr>
        </p:nvSpPr>
        <p:spPr/>
        <p:txBody>
          <a:bodyPr/>
          <a:lstStyle/>
          <a:p>
            <a:fld id="{ED541F81-265C-4DE7-94C5-888C718A8D4D}" type="datetimeFigureOut">
              <a:rPr lang="en-US" smtClean="0"/>
              <a:t>10/31/2019</a:t>
            </a:fld>
            <a:endParaRPr lang="en-US"/>
          </a:p>
        </p:txBody>
      </p:sp>
      <p:sp>
        <p:nvSpPr>
          <p:cNvPr id="6" name="Footer Placeholder 5">
            <a:extLst>
              <a:ext uri="{FF2B5EF4-FFF2-40B4-BE49-F238E27FC236}">
                <a16:creationId xmlns:a16="http://schemas.microsoft.com/office/drawing/2014/main" id="{5BEF1927-D2FC-4591-83BE-92A41002A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80945-03C8-498A-825D-232DE17F9CEC}"/>
              </a:ext>
            </a:extLst>
          </p:cNvPr>
          <p:cNvSpPr>
            <a:spLocks noGrp="1"/>
          </p:cNvSpPr>
          <p:nvPr>
            <p:ph type="sldNum" sz="quarter" idx="12"/>
          </p:nvPr>
        </p:nvSpPr>
        <p:spPr/>
        <p:txBody>
          <a:bodyPr/>
          <a:lstStyle/>
          <a:p>
            <a:fld id="{819AF759-6E19-468F-97B4-04BDD68EF529}" type="slidenum">
              <a:rPr lang="en-US" smtClean="0"/>
              <a:t>‹#›</a:t>
            </a:fld>
            <a:endParaRPr lang="en-US"/>
          </a:p>
        </p:txBody>
      </p:sp>
    </p:spTree>
    <p:extLst>
      <p:ext uri="{BB962C8B-B14F-4D97-AF65-F5344CB8AC3E}">
        <p14:creationId xmlns:p14="http://schemas.microsoft.com/office/powerpoint/2010/main" val="168325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D6DA4C-948C-4BAD-A002-BBB9B2C3B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98D5D-26E1-4AB0-8983-8162495F5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F163A-9860-451C-931C-017CEE9BAE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41F81-265C-4DE7-94C5-888C718A8D4D}" type="datetimeFigureOut">
              <a:rPr lang="en-US" smtClean="0"/>
              <a:t>10/31/2019</a:t>
            </a:fld>
            <a:endParaRPr lang="en-US"/>
          </a:p>
        </p:txBody>
      </p:sp>
      <p:sp>
        <p:nvSpPr>
          <p:cNvPr id="5" name="Footer Placeholder 4">
            <a:extLst>
              <a:ext uri="{FF2B5EF4-FFF2-40B4-BE49-F238E27FC236}">
                <a16:creationId xmlns:a16="http://schemas.microsoft.com/office/drawing/2014/main" id="{82FEF11F-A658-404D-B6B2-8517A18FA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C4E437-8CA9-4B3C-AD46-AFA059E56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9AF759-6E19-468F-97B4-04BDD68EF529}" type="slidenum">
              <a:rPr lang="en-US" smtClean="0"/>
              <a:t>‹#›</a:t>
            </a:fld>
            <a:endParaRPr lang="en-US"/>
          </a:p>
        </p:txBody>
      </p:sp>
    </p:spTree>
    <p:extLst>
      <p:ext uri="{BB962C8B-B14F-4D97-AF65-F5344CB8AC3E}">
        <p14:creationId xmlns:p14="http://schemas.microsoft.com/office/powerpoint/2010/main" val="6406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8D3AC5-A14A-4D22-B010-412723B683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904" y="319313"/>
            <a:ext cx="10914097" cy="6255658"/>
          </a:xfrm>
          <a:prstGeom prst="rect">
            <a:avLst/>
          </a:prstGeom>
        </p:spPr>
      </p:pic>
      <p:sp>
        <p:nvSpPr>
          <p:cNvPr id="2" name="Rectangle 1">
            <a:extLst>
              <a:ext uri="{FF2B5EF4-FFF2-40B4-BE49-F238E27FC236}">
                <a16:creationId xmlns:a16="http://schemas.microsoft.com/office/drawing/2014/main" id="{DD68B907-1B85-4CD3-A8B7-F17925337D8D}"/>
              </a:ext>
            </a:extLst>
          </p:cNvPr>
          <p:cNvSpPr/>
          <p:nvPr/>
        </p:nvSpPr>
        <p:spPr>
          <a:xfrm>
            <a:off x="3287486" y="420915"/>
            <a:ext cx="5617028" cy="10305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মাল্টিমিডিয়া ক্লাসে সবাই কে স্বাগত</a:t>
            </a:r>
            <a:r>
              <a:rPr lang="as-IN"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ম</a:t>
            </a:r>
            <a:endParaRPr lang="en-US" sz="36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7340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752600" y="4114800"/>
            <a:ext cx="8610600" cy="2438400"/>
            <a:chOff x="304800" y="1031421"/>
            <a:chExt cx="8686800" cy="5445579"/>
          </a:xfrm>
        </p:grpSpPr>
        <p:sp>
          <p:nvSpPr>
            <p:cNvPr id="2" name="Rectangle 1"/>
            <p:cNvSpPr/>
            <p:nvPr/>
          </p:nvSpPr>
          <p:spPr>
            <a:xfrm>
              <a:off x="304800" y="1219200"/>
              <a:ext cx="8610600" cy="525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304800" y="2719841"/>
              <a:ext cx="8610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609600" y="3810000"/>
              <a:ext cx="52578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4163013" y="3685218"/>
              <a:ext cx="5369378" cy="61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057400" y="4434908"/>
              <a:ext cx="6857326" cy="1190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1219200"/>
              <a:ext cx="1447800" cy="824814"/>
            </a:xfrm>
            <a:prstGeom prst="rect">
              <a:avLst/>
            </a:prstGeom>
            <a:noFill/>
          </p:spPr>
          <p:txBody>
            <a:bodyPr wrap="square" rtlCol="0">
              <a:spAutoFit/>
            </a:bodyPr>
            <a:lstStyle/>
            <a:p>
              <a:pPr algn="ctr"/>
              <a:r>
                <a:rPr lang="bn-BD" dirty="0">
                  <a:latin typeface="NikoshBAN" pitchFamily="2" charset="0"/>
                  <a:cs typeface="NikoshBAN" pitchFamily="2" charset="0"/>
                </a:rPr>
                <a:t>উপকরণ</a:t>
              </a:r>
              <a:endParaRPr lang="en-US" dirty="0">
                <a:latin typeface="NikoshBAN" pitchFamily="2" charset="0"/>
                <a:cs typeface="NikoshBAN" pitchFamily="2" charset="0"/>
              </a:endParaRPr>
            </a:p>
          </p:txBody>
        </p:sp>
        <p:sp>
          <p:nvSpPr>
            <p:cNvPr id="16" name="TextBox 15"/>
            <p:cNvSpPr txBox="1"/>
            <p:nvPr/>
          </p:nvSpPr>
          <p:spPr>
            <a:xfrm>
              <a:off x="2995402" y="1371770"/>
              <a:ext cx="2459979" cy="824814"/>
            </a:xfrm>
            <a:prstGeom prst="rect">
              <a:avLst/>
            </a:prstGeom>
            <a:noFill/>
          </p:spPr>
          <p:txBody>
            <a:bodyPr wrap="square" rtlCol="0">
              <a:spAutoFit/>
            </a:bodyPr>
            <a:lstStyle/>
            <a:p>
              <a:pPr algn="ctr"/>
              <a:r>
                <a:rPr lang="bn-BD" dirty="0">
                  <a:latin typeface="NikoshBAN" pitchFamily="2" charset="0"/>
                  <a:cs typeface="NikoshBAN" pitchFamily="2" charset="0"/>
                </a:rPr>
                <a:t>কার্যপদ্ধতি</a:t>
              </a:r>
              <a:endParaRPr lang="en-US" dirty="0">
                <a:latin typeface="NikoshBAN" pitchFamily="2" charset="0"/>
                <a:cs typeface="NikoshBAN" pitchFamily="2" charset="0"/>
              </a:endParaRPr>
            </a:p>
          </p:txBody>
        </p:sp>
        <p:sp>
          <p:nvSpPr>
            <p:cNvPr id="17" name="TextBox 16"/>
            <p:cNvSpPr txBox="1"/>
            <p:nvPr/>
          </p:nvSpPr>
          <p:spPr>
            <a:xfrm>
              <a:off x="6705600" y="1219200"/>
              <a:ext cx="2286000" cy="1443425"/>
            </a:xfrm>
            <a:prstGeom prst="rect">
              <a:avLst/>
            </a:prstGeom>
            <a:noFill/>
          </p:spPr>
          <p:txBody>
            <a:bodyPr wrap="square" rtlCol="0">
              <a:spAutoFit/>
            </a:bodyPr>
            <a:lstStyle/>
            <a:p>
              <a:pPr algn="ctr"/>
              <a:r>
                <a:rPr lang="bn-BD" dirty="0">
                  <a:latin typeface="NikoshBAN" pitchFamily="2" charset="0"/>
                  <a:cs typeface="NikoshBAN" pitchFamily="2" charset="0"/>
                </a:rPr>
                <a:t>পুরোটা পানি একই রঙ ধারণ করতে কতটা সময় লাগল।</a:t>
              </a:r>
              <a:endParaRPr lang="en-US" dirty="0">
                <a:latin typeface="NikoshBAN" pitchFamily="2" charset="0"/>
                <a:cs typeface="NikoshBAN" pitchFamily="2" charset="0"/>
              </a:endParaRPr>
            </a:p>
          </p:txBody>
        </p:sp>
        <p:sp>
          <p:nvSpPr>
            <p:cNvPr id="18" name="TextBox 17"/>
            <p:cNvSpPr txBox="1"/>
            <p:nvPr/>
          </p:nvSpPr>
          <p:spPr>
            <a:xfrm>
              <a:off x="383060" y="2836442"/>
              <a:ext cx="1565189" cy="3299256"/>
            </a:xfrm>
            <a:prstGeom prst="rect">
              <a:avLst/>
            </a:prstGeom>
            <a:noFill/>
          </p:spPr>
          <p:txBody>
            <a:bodyPr wrap="square" rtlCol="0">
              <a:spAutoFit/>
            </a:bodyPr>
            <a:lstStyle/>
            <a:p>
              <a:r>
                <a:rPr lang="bn-BD" dirty="0">
                  <a:latin typeface="NikoshBAN" pitchFamily="2" charset="0"/>
                  <a:cs typeface="NikoshBAN" pitchFamily="2" charset="0"/>
                </a:rPr>
                <a:t>টেস্টটিউব ২টি, তরল নীল, পানি, বীকার, স্পিরিট ল্যাম্প, হাতলযুক্ত ক্লিপ।</a:t>
              </a:r>
              <a:endParaRPr lang="en-US" dirty="0">
                <a:latin typeface="NikoshBAN" pitchFamily="2" charset="0"/>
                <a:cs typeface="NikoshBAN" pitchFamily="2" charset="0"/>
              </a:endParaRPr>
            </a:p>
          </p:txBody>
        </p:sp>
        <p:sp>
          <p:nvSpPr>
            <p:cNvPr id="19" name="TextBox 18"/>
            <p:cNvSpPr txBox="1"/>
            <p:nvPr/>
          </p:nvSpPr>
          <p:spPr>
            <a:xfrm>
              <a:off x="2183027" y="2909208"/>
              <a:ext cx="4382530" cy="1443425"/>
            </a:xfrm>
            <a:prstGeom prst="rect">
              <a:avLst/>
            </a:prstGeom>
            <a:noFill/>
          </p:spPr>
          <p:txBody>
            <a:bodyPr wrap="square" rtlCol="0">
              <a:spAutoFit/>
            </a:bodyPr>
            <a:lstStyle/>
            <a:p>
              <a:r>
                <a:rPr lang="bn-BD" dirty="0">
                  <a:latin typeface="NikoshBAN" pitchFamily="2" charset="0"/>
                  <a:cs typeface="NikoshBAN" pitchFamily="2" charset="0"/>
                </a:rPr>
                <a:t>ধাপ-১,  চিত্র-১ এর ন্যায় টেস্টটিউবে বিশুদ্ধ পানি নাও।</a:t>
              </a:r>
            </a:p>
            <a:p>
              <a:r>
                <a:rPr lang="bn-BD" dirty="0">
                  <a:latin typeface="NikoshBAN" pitchFamily="2" charset="0"/>
                  <a:cs typeface="NikoshBAN" pitchFamily="2" charset="0"/>
                </a:rPr>
                <a:t>চিত্র-২ এর ন্যায় টেস্টটিউবে কয়েক ফোঁটা তরল নীল ঢাল।   </a:t>
              </a:r>
              <a:endParaRPr lang="en-US" dirty="0">
                <a:latin typeface="NikoshBAN" pitchFamily="2" charset="0"/>
                <a:cs typeface="NikoshBAN" pitchFamily="2" charset="0"/>
              </a:endParaRPr>
            </a:p>
          </p:txBody>
        </p:sp>
      </p:grpSp>
      <p:sp>
        <p:nvSpPr>
          <p:cNvPr id="29" name="TextBox 28"/>
          <p:cNvSpPr txBox="1"/>
          <p:nvPr/>
        </p:nvSpPr>
        <p:spPr>
          <a:xfrm>
            <a:off x="3429000" y="5780783"/>
            <a:ext cx="4800600" cy="830997"/>
          </a:xfrm>
          <a:prstGeom prst="rect">
            <a:avLst/>
          </a:prstGeom>
          <a:noFill/>
        </p:spPr>
        <p:txBody>
          <a:bodyPr wrap="square" rtlCol="0">
            <a:spAutoFit/>
          </a:bodyPr>
          <a:lstStyle/>
          <a:p>
            <a:r>
              <a:rPr lang="bn-BD" sz="1600" dirty="0">
                <a:latin typeface="NikoshBAN" pitchFamily="2" charset="0"/>
                <a:cs typeface="NikoshBAN" pitchFamily="2" charset="0"/>
              </a:rPr>
              <a:t>ধাপ-২, চিত্র-৩ এর ন্যায় বিকারে পানি নাও এবং স্পিরিট ল্যাম্পে গরম কর।</a:t>
            </a:r>
          </a:p>
          <a:p>
            <a:r>
              <a:rPr lang="bn-BD" sz="1600" dirty="0">
                <a:latin typeface="NikoshBAN" pitchFamily="2" charset="0"/>
                <a:cs typeface="NikoshBAN" pitchFamily="2" charset="0"/>
              </a:rPr>
              <a:t>চিত্র-৪ এর ন্যায় গরম পানির বীকারে একটি টেস্টটিউব স্থাপন করে ধাপ-১ এর মত প্রক্রিয়াটি সম্পন্ন কর।   </a:t>
            </a:r>
            <a:endParaRPr lang="en-US" sz="1600" dirty="0">
              <a:latin typeface="NikoshBAN" pitchFamily="2" charset="0"/>
              <a:cs typeface="NikoshBAN" pitchFamily="2" charset="0"/>
            </a:endParaRPr>
          </a:p>
        </p:txBody>
      </p:sp>
      <p:sp>
        <p:nvSpPr>
          <p:cNvPr id="31" name="TextBox 30"/>
          <p:cNvSpPr txBox="1"/>
          <p:nvPr/>
        </p:nvSpPr>
        <p:spPr>
          <a:xfrm>
            <a:off x="4419600" y="152401"/>
            <a:ext cx="2819400" cy="584775"/>
          </a:xfrm>
          <a:prstGeom prst="rect">
            <a:avLst/>
          </a:prstGeom>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a:latin typeface="NikoshBAN" pitchFamily="2" charset="0"/>
                <a:cs typeface="NikoshBAN" pitchFamily="2" charset="0"/>
              </a:rPr>
              <a:t>পরীক্ষা-১</a:t>
            </a:r>
            <a:endParaRPr lang="en-US" sz="3200" dirty="0">
              <a:latin typeface="NikoshBAN" pitchFamily="2" charset="0"/>
              <a:cs typeface="NikoshBAN" pitchFamily="2" charset="0"/>
            </a:endParaRPr>
          </a:p>
        </p:txBody>
      </p:sp>
      <p:grpSp>
        <p:nvGrpSpPr>
          <p:cNvPr id="48" name="Group 47"/>
          <p:cNvGrpSpPr/>
          <p:nvPr/>
        </p:nvGrpSpPr>
        <p:grpSpPr>
          <a:xfrm>
            <a:off x="1676400" y="914400"/>
            <a:ext cx="8686800" cy="2198132"/>
            <a:chOff x="152400" y="914400"/>
            <a:chExt cx="8686800" cy="2198132"/>
          </a:xfrm>
        </p:grpSpPr>
        <p:sp>
          <p:nvSpPr>
            <p:cNvPr id="38" name="TextBox 37"/>
            <p:cNvSpPr txBox="1"/>
            <p:nvPr/>
          </p:nvSpPr>
          <p:spPr>
            <a:xfrm>
              <a:off x="2971800" y="2667000"/>
              <a:ext cx="1219200" cy="369332"/>
            </a:xfrm>
            <a:prstGeom prst="rect">
              <a:avLst/>
            </a:prstGeom>
            <a:noFill/>
          </p:spPr>
          <p:txBody>
            <a:bodyPr wrap="square" rtlCol="0">
              <a:spAutoFit/>
            </a:bodyPr>
            <a:lstStyle/>
            <a:p>
              <a:pPr algn="ctr"/>
              <a:r>
                <a:rPr lang="bn-BD" dirty="0">
                  <a:latin typeface="NikoshBAN" pitchFamily="2" charset="0"/>
                  <a:cs typeface="NikoshBAN" pitchFamily="2" charset="0"/>
                </a:rPr>
                <a:t>চিত্র-১</a:t>
              </a:r>
              <a:endParaRPr lang="en-US" dirty="0">
                <a:latin typeface="NikoshBAN" pitchFamily="2" charset="0"/>
                <a:cs typeface="NikoshBAN" pitchFamily="2" charset="0"/>
              </a:endParaRPr>
            </a:p>
          </p:txBody>
        </p:sp>
        <p:sp>
          <p:nvSpPr>
            <p:cNvPr id="41" name="TextBox 40"/>
            <p:cNvSpPr txBox="1"/>
            <p:nvPr/>
          </p:nvSpPr>
          <p:spPr>
            <a:xfrm>
              <a:off x="4495800" y="2667000"/>
              <a:ext cx="1219200" cy="369332"/>
            </a:xfrm>
            <a:prstGeom prst="rect">
              <a:avLst/>
            </a:prstGeom>
            <a:noFill/>
          </p:spPr>
          <p:txBody>
            <a:bodyPr wrap="square" rtlCol="0">
              <a:spAutoFit/>
            </a:bodyPr>
            <a:lstStyle/>
            <a:p>
              <a:pPr algn="ctr"/>
              <a:r>
                <a:rPr lang="bn-BD" dirty="0">
                  <a:latin typeface="NikoshBAN" pitchFamily="2" charset="0"/>
                  <a:cs typeface="NikoshBAN" pitchFamily="2" charset="0"/>
                </a:rPr>
                <a:t>চিত্র-২</a:t>
              </a:r>
              <a:endParaRPr lang="en-US" dirty="0">
                <a:latin typeface="NikoshBAN" pitchFamily="2" charset="0"/>
                <a:cs typeface="NikoshBAN" pitchFamily="2" charset="0"/>
              </a:endParaRPr>
            </a:p>
          </p:txBody>
        </p:sp>
        <p:sp>
          <p:nvSpPr>
            <p:cNvPr id="43" name="TextBox 42"/>
            <p:cNvSpPr txBox="1"/>
            <p:nvPr/>
          </p:nvSpPr>
          <p:spPr>
            <a:xfrm>
              <a:off x="5867400" y="2743200"/>
              <a:ext cx="1219200" cy="369332"/>
            </a:xfrm>
            <a:prstGeom prst="rect">
              <a:avLst/>
            </a:prstGeom>
            <a:noFill/>
          </p:spPr>
          <p:txBody>
            <a:bodyPr wrap="square" rtlCol="0">
              <a:spAutoFit/>
            </a:bodyPr>
            <a:lstStyle/>
            <a:p>
              <a:pPr algn="ctr"/>
              <a:r>
                <a:rPr lang="bn-BD" dirty="0">
                  <a:latin typeface="NikoshBAN" pitchFamily="2" charset="0"/>
                  <a:cs typeface="NikoshBAN" pitchFamily="2" charset="0"/>
                </a:rPr>
                <a:t>চিত্র-৩</a:t>
              </a:r>
              <a:endParaRPr lang="en-US" dirty="0">
                <a:latin typeface="NikoshBAN" pitchFamily="2" charset="0"/>
                <a:cs typeface="NikoshBAN" pitchFamily="2" charset="0"/>
              </a:endParaRPr>
            </a:p>
          </p:txBody>
        </p:sp>
        <p:grpSp>
          <p:nvGrpSpPr>
            <p:cNvPr id="37" name="Group 36"/>
            <p:cNvGrpSpPr/>
            <p:nvPr/>
          </p:nvGrpSpPr>
          <p:grpSpPr>
            <a:xfrm>
              <a:off x="152400" y="955375"/>
              <a:ext cx="2667000" cy="1711625"/>
              <a:chOff x="150283" y="498175"/>
              <a:chExt cx="2592917" cy="1483025"/>
            </a:xfrm>
          </p:grpSpPr>
          <p:pic>
            <p:nvPicPr>
              <p:cNvPr id="32" name="Picture 31" descr="P4180579.JPG"/>
              <p:cNvPicPr>
                <a:picLocks noChangeAspect="1"/>
              </p:cNvPicPr>
              <p:nvPr/>
            </p:nvPicPr>
            <p:blipFill>
              <a:blip r:embed="rId3"/>
              <a:stretch>
                <a:fillRect/>
              </a:stretch>
            </p:blipFill>
            <p:spPr>
              <a:xfrm>
                <a:off x="152400" y="498175"/>
                <a:ext cx="2590800" cy="148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TextBox 32"/>
              <p:cNvSpPr txBox="1"/>
              <p:nvPr/>
            </p:nvSpPr>
            <p:spPr>
              <a:xfrm>
                <a:off x="150283" y="1600200"/>
                <a:ext cx="2592917" cy="320005"/>
              </a:xfrm>
              <a:prstGeom prst="rect">
                <a:avLst/>
              </a:prstGeom>
              <a:solidFill>
                <a:schemeClr val="accent1">
                  <a:lumMod val="60000"/>
                  <a:lumOff val="40000"/>
                </a:schemeClr>
              </a:solidFill>
            </p:spPr>
            <p:txBody>
              <a:bodyPr wrap="square" rtlCol="0">
                <a:spAutoFit/>
              </a:bodyPr>
              <a:lstStyle/>
              <a:p>
                <a:r>
                  <a:rPr lang="bn-BD" dirty="0">
                    <a:latin typeface="NikoshBAN" pitchFamily="2" charset="0"/>
                    <a:cs typeface="NikoshBAN" pitchFamily="2" charset="0"/>
                  </a:rPr>
                  <a:t>চিত্রের ন্যায় উপকরণ সাজিয়ে নাও।</a:t>
                </a:r>
                <a:endParaRPr lang="en-US" dirty="0">
                  <a:latin typeface="NikoshBAN" pitchFamily="2" charset="0"/>
                  <a:cs typeface="NikoshBAN" pitchFamily="2" charset="0"/>
                </a:endParaRPr>
              </a:p>
            </p:txBody>
          </p:sp>
        </p:grpSp>
        <p:pic>
          <p:nvPicPr>
            <p:cNvPr id="36" name="Picture 35" descr="P4180593.JPG"/>
            <p:cNvPicPr>
              <a:picLocks noChangeAspect="1"/>
            </p:cNvPicPr>
            <p:nvPr/>
          </p:nvPicPr>
          <p:blipFill>
            <a:blip r:embed="rId4" cstate="print"/>
            <a:stretch>
              <a:fillRect/>
            </a:stretch>
          </p:blipFill>
          <p:spPr>
            <a:xfrm>
              <a:off x="2927684" y="914400"/>
              <a:ext cx="1323474"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 name="Picture 39" descr="P4180602.JPG"/>
            <p:cNvPicPr>
              <a:picLocks noChangeAspect="1"/>
            </p:cNvPicPr>
            <p:nvPr/>
          </p:nvPicPr>
          <p:blipFill>
            <a:blip r:embed="rId5" cstate="print"/>
            <a:stretch>
              <a:fillRect/>
            </a:stretch>
          </p:blipFill>
          <p:spPr>
            <a:xfrm>
              <a:off x="4419600" y="914400"/>
              <a:ext cx="12954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2" name="Picture 41" descr="P4180589.JPG"/>
            <p:cNvPicPr>
              <a:picLocks noChangeAspect="1"/>
            </p:cNvPicPr>
            <p:nvPr/>
          </p:nvPicPr>
          <p:blipFill>
            <a:blip r:embed="rId6" cstate="print"/>
            <a:stretch>
              <a:fillRect/>
            </a:stretch>
          </p:blipFill>
          <p:spPr>
            <a:xfrm>
              <a:off x="5867400" y="914400"/>
              <a:ext cx="1371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 name="Picture 44" descr="P4180591.JPG"/>
            <p:cNvPicPr>
              <a:picLocks noChangeAspect="1"/>
            </p:cNvPicPr>
            <p:nvPr/>
          </p:nvPicPr>
          <p:blipFill>
            <a:blip r:embed="rId7" cstate="print"/>
            <a:stretch>
              <a:fillRect/>
            </a:stretch>
          </p:blipFill>
          <p:spPr>
            <a:xfrm>
              <a:off x="7368674" y="914400"/>
              <a:ext cx="1470526"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6" name="TextBox 45"/>
            <p:cNvSpPr txBox="1"/>
            <p:nvPr/>
          </p:nvSpPr>
          <p:spPr>
            <a:xfrm>
              <a:off x="7543800" y="2667000"/>
              <a:ext cx="1219200" cy="369332"/>
            </a:xfrm>
            <a:prstGeom prst="rect">
              <a:avLst/>
            </a:prstGeom>
            <a:noFill/>
          </p:spPr>
          <p:txBody>
            <a:bodyPr wrap="square" rtlCol="0">
              <a:spAutoFit/>
            </a:bodyPr>
            <a:lstStyle/>
            <a:p>
              <a:pPr algn="ctr"/>
              <a:r>
                <a:rPr lang="bn-BD" dirty="0">
                  <a:latin typeface="NikoshBAN" pitchFamily="2" charset="0"/>
                  <a:cs typeface="NikoshBAN" pitchFamily="2" charset="0"/>
                </a:rPr>
                <a:t>চিত্র-৪</a:t>
              </a:r>
              <a:endParaRPr lang="en-US" dirty="0">
                <a:latin typeface="NikoshBAN" pitchFamily="2" charset="0"/>
                <a:cs typeface="NikoshBAN" pitchFamily="2"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177226"/>
            <a:ext cx="2819400" cy="584775"/>
          </a:xfrm>
          <a:prstGeom prst="rect">
            <a:avLst/>
          </a:prstGeom>
          <a:solidFill>
            <a:schemeClr val="accent1">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a:latin typeface="NikoshBAN" pitchFamily="2" charset="0"/>
                <a:cs typeface="NikoshBAN" pitchFamily="2" charset="0"/>
              </a:rPr>
              <a:t>পরীক্ষা-২</a:t>
            </a:r>
            <a:endParaRPr lang="en-US" sz="3200" dirty="0">
              <a:latin typeface="NikoshBAN" pitchFamily="2" charset="0"/>
              <a:cs typeface="NikoshBAN" pitchFamily="2" charset="0"/>
            </a:endParaRPr>
          </a:p>
        </p:txBody>
      </p:sp>
      <p:grpSp>
        <p:nvGrpSpPr>
          <p:cNvPr id="14" name="Group 13"/>
          <p:cNvGrpSpPr/>
          <p:nvPr/>
        </p:nvGrpSpPr>
        <p:grpSpPr>
          <a:xfrm>
            <a:off x="1676400" y="1230868"/>
            <a:ext cx="8610600" cy="2198132"/>
            <a:chOff x="152400" y="914400"/>
            <a:chExt cx="8610600" cy="2198132"/>
          </a:xfrm>
        </p:grpSpPr>
        <p:sp>
          <p:nvSpPr>
            <p:cNvPr id="15" name="TextBox 14"/>
            <p:cNvSpPr txBox="1"/>
            <p:nvPr/>
          </p:nvSpPr>
          <p:spPr>
            <a:xfrm>
              <a:off x="2971800" y="2667000"/>
              <a:ext cx="1219200" cy="369332"/>
            </a:xfrm>
            <a:prstGeom prst="rect">
              <a:avLst/>
            </a:prstGeom>
            <a:noFill/>
          </p:spPr>
          <p:txBody>
            <a:bodyPr wrap="square" rtlCol="0">
              <a:spAutoFit/>
            </a:bodyPr>
            <a:lstStyle/>
            <a:p>
              <a:pPr algn="ctr"/>
              <a:r>
                <a:rPr lang="bn-BD" dirty="0">
                  <a:latin typeface="NikoshBAN" pitchFamily="2" charset="0"/>
                  <a:cs typeface="NikoshBAN" pitchFamily="2" charset="0"/>
                </a:rPr>
                <a:t>চিত্র-১</a:t>
              </a:r>
              <a:endParaRPr lang="en-US" dirty="0">
                <a:latin typeface="NikoshBAN" pitchFamily="2" charset="0"/>
                <a:cs typeface="NikoshBAN" pitchFamily="2" charset="0"/>
              </a:endParaRPr>
            </a:p>
          </p:txBody>
        </p:sp>
        <p:sp>
          <p:nvSpPr>
            <p:cNvPr id="16" name="TextBox 15"/>
            <p:cNvSpPr txBox="1"/>
            <p:nvPr/>
          </p:nvSpPr>
          <p:spPr>
            <a:xfrm>
              <a:off x="4495800" y="2667000"/>
              <a:ext cx="1219200" cy="369332"/>
            </a:xfrm>
            <a:prstGeom prst="rect">
              <a:avLst/>
            </a:prstGeom>
            <a:noFill/>
          </p:spPr>
          <p:txBody>
            <a:bodyPr wrap="square" rtlCol="0">
              <a:spAutoFit/>
            </a:bodyPr>
            <a:lstStyle/>
            <a:p>
              <a:pPr algn="ctr"/>
              <a:r>
                <a:rPr lang="bn-BD" dirty="0">
                  <a:latin typeface="NikoshBAN" pitchFamily="2" charset="0"/>
                  <a:cs typeface="NikoshBAN" pitchFamily="2" charset="0"/>
                </a:rPr>
                <a:t>চিত্র-২</a:t>
              </a:r>
              <a:endParaRPr lang="en-US" dirty="0">
                <a:latin typeface="NikoshBAN" pitchFamily="2" charset="0"/>
                <a:cs typeface="NikoshBAN" pitchFamily="2" charset="0"/>
              </a:endParaRPr>
            </a:p>
          </p:txBody>
        </p:sp>
        <p:sp>
          <p:nvSpPr>
            <p:cNvPr id="17" name="TextBox 16"/>
            <p:cNvSpPr txBox="1"/>
            <p:nvPr/>
          </p:nvSpPr>
          <p:spPr>
            <a:xfrm>
              <a:off x="5867400" y="2743200"/>
              <a:ext cx="1219200" cy="369332"/>
            </a:xfrm>
            <a:prstGeom prst="rect">
              <a:avLst/>
            </a:prstGeom>
            <a:noFill/>
          </p:spPr>
          <p:txBody>
            <a:bodyPr wrap="square" rtlCol="0">
              <a:spAutoFit/>
            </a:bodyPr>
            <a:lstStyle/>
            <a:p>
              <a:pPr algn="ctr"/>
              <a:r>
                <a:rPr lang="bn-BD" dirty="0">
                  <a:latin typeface="NikoshBAN" pitchFamily="2" charset="0"/>
                  <a:cs typeface="NikoshBAN" pitchFamily="2" charset="0"/>
                </a:rPr>
                <a:t>চিত্র-৩</a:t>
              </a:r>
              <a:endParaRPr lang="en-US" dirty="0">
                <a:latin typeface="NikoshBAN" pitchFamily="2" charset="0"/>
                <a:cs typeface="NikoshBAN" pitchFamily="2" charset="0"/>
              </a:endParaRPr>
            </a:p>
          </p:txBody>
        </p:sp>
        <p:grpSp>
          <p:nvGrpSpPr>
            <p:cNvPr id="18" name="Group 36"/>
            <p:cNvGrpSpPr/>
            <p:nvPr/>
          </p:nvGrpSpPr>
          <p:grpSpPr>
            <a:xfrm>
              <a:off x="152400" y="955375"/>
              <a:ext cx="2667000" cy="1711625"/>
              <a:chOff x="150283" y="498175"/>
              <a:chExt cx="2592917" cy="1483025"/>
            </a:xfrm>
          </p:grpSpPr>
          <p:pic>
            <p:nvPicPr>
              <p:cNvPr id="24" name="Picture 23" descr="P4180579.JPG"/>
              <p:cNvPicPr>
                <a:picLocks noChangeAspect="1"/>
              </p:cNvPicPr>
              <p:nvPr/>
            </p:nvPicPr>
            <p:blipFill>
              <a:blip r:embed="rId3"/>
              <a:stretch>
                <a:fillRect/>
              </a:stretch>
            </p:blipFill>
            <p:spPr>
              <a:xfrm>
                <a:off x="152400" y="498175"/>
                <a:ext cx="2590800" cy="1483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150283" y="1600200"/>
                <a:ext cx="2592917" cy="320005"/>
              </a:xfrm>
              <a:prstGeom prst="rect">
                <a:avLst/>
              </a:prstGeom>
              <a:solidFill>
                <a:schemeClr val="accent1">
                  <a:lumMod val="60000"/>
                  <a:lumOff val="40000"/>
                </a:schemeClr>
              </a:solidFill>
            </p:spPr>
            <p:txBody>
              <a:bodyPr wrap="square" rtlCol="0">
                <a:spAutoFit/>
              </a:bodyPr>
              <a:lstStyle/>
              <a:p>
                <a:r>
                  <a:rPr lang="bn-BD" dirty="0">
                    <a:latin typeface="NikoshBAN" pitchFamily="2" charset="0"/>
                    <a:cs typeface="NikoshBAN" pitchFamily="2" charset="0"/>
                  </a:rPr>
                  <a:t>চিত্রের ন্যায় উপকরণ সাজিয়ে নাও।</a:t>
                </a:r>
                <a:endParaRPr lang="en-US" dirty="0">
                  <a:latin typeface="NikoshBAN" pitchFamily="2" charset="0"/>
                  <a:cs typeface="NikoshBAN" pitchFamily="2" charset="0"/>
                </a:endParaRPr>
              </a:p>
            </p:txBody>
          </p:sp>
        </p:grpSp>
        <p:pic>
          <p:nvPicPr>
            <p:cNvPr id="19" name="Picture 18" descr="P4180593.JPG"/>
            <p:cNvPicPr>
              <a:picLocks noChangeAspect="1"/>
            </p:cNvPicPr>
            <p:nvPr/>
          </p:nvPicPr>
          <p:blipFill>
            <a:blip r:embed="rId4" cstate="print"/>
            <a:stretch>
              <a:fillRect/>
            </a:stretch>
          </p:blipFill>
          <p:spPr>
            <a:xfrm>
              <a:off x="2927684" y="914400"/>
              <a:ext cx="1323474"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descr="P4180589.JPG"/>
            <p:cNvPicPr>
              <a:picLocks noChangeAspect="1"/>
            </p:cNvPicPr>
            <p:nvPr/>
          </p:nvPicPr>
          <p:blipFill>
            <a:blip r:embed="rId5" cstate="print"/>
            <a:stretch>
              <a:fillRect/>
            </a:stretch>
          </p:blipFill>
          <p:spPr>
            <a:xfrm>
              <a:off x="5867400" y="914400"/>
              <a:ext cx="13716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p:cNvSpPr txBox="1"/>
            <p:nvPr/>
          </p:nvSpPr>
          <p:spPr>
            <a:xfrm>
              <a:off x="7543800" y="2743200"/>
              <a:ext cx="1219200" cy="369332"/>
            </a:xfrm>
            <a:prstGeom prst="rect">
              <a:avLst/>
            </a:prstGeom>
            <a:noFill/>
          </p:spPr>
          <p:txBody>
            <a:bodyPr wrap="square" rtlCol="0">
              <a:spAutoFit/>
            </a:bodyPr>
            <a:lstStyle/>
            <a:p>
              <a:pPr algn="ctr"/>
              <a:r>
                <a:rPr lang="bn-BD" dirty="0">
                  <a:latin typeface="NikoshBAN" pitchFamily="2" charset="0"/>
                  <a:cs typeface="NikoshBAN" pitchFamily="2" charset="0"/>
                </a:rPr>
                <a:t>চিত্র-৪</a:t>
              </a:r>
              <a:endParaRPr lang="en-US" dirty="0">
                <a:latin typeface="NikoshBAN" pitchFamily="2" charset="0"/>
                <a:cs typeface="NikoshBAN" pitchFamily="2" charset="0"/>
              </a:endParaRPr>
            </a:p>
          </p:txBody>
        </p:sp>
      </p:grpSp>
      <p:pic>
        <p:nvPicPr>
          <p:cNvPr id="26" name="Picture 25" descr="P4200639.jpg"/>
          <p:cNvPicPr>
            <a:picLocks noChangeAspect="1"/>
          </p:cNvPicPr>
          <p:nvPr/>
        </p:nvPicPr>
        <p:blipFill>
          <a:blip r:embed="rId6" cstate="print"/>
          <a:stretch>
            <a:fillRect/>
          </a:stretch>
        </p:blipFill>
        <p:spPr>
          <a:xfrm>
            <a:off x="5943600" y="1219200"/>
            <a:ext cx="1371601"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 name="Picture 26" descr="P4200641.jpg"/>
          <p:cNvPicPr>
            <a:picLocks noChangeAspect="1"/>
          </p:cNvPicPr>
          <p:nvPr/>
        </p:nvPicPr>
        <p:blipFill>
          <a:blip r:embed="rId7" cstate="print"/>
          <a:stretch>
            <a:fillRect/>
          </a:stretch>
        </p:blipFill>
        <p:spPr>
          <a:xfrm>
            <a:off x="8915400" y="1214120"/>
            <a:ext cx="1387642" cy="1757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9" name="Group 28"/>
          <p:cNvGrpSpPr/>
          <p:nvPr/>
        </p:nvGrpSpPr>
        <p:grpSpPr>
          <a:xfrm>
            <a:off x="1752600" y="3581401"/>
            <a:ext cx="8763000" cy="2514601"/>
            <a:chOff x="228600" y="4191001"/>
            <a:chExt cx="8763000" cy="2514601"/>
          </a:xfrm>
        </p:grpSpPr>
        <p:grpSp>
          <p:nvGrpSpPr>
            <p:cNvPr id="3" name="Group 2"/>
            <p:cNvGrpSpPr/>
            <p:nvPr/>
          </p:nvGrpSpPr>
          <p:grpSpPr>
            <a:xfrm>
              <a:off x="228600" y="4191001"/>
              <a:ext cx="8763000" cy="2514601"/>
              <a:chOff x="304800" y="1201595"/>
              <a:chExt cx="8840549" cy="5615755"/>
            </a:xfrm>
          </p:grpSpPr>
          <p:sp>
            <p:nvSpPr>
              <p:cNvPr id="4" name="Rectangle 3"/>
              <p:cNvSpPr/>
              <p:nvPr/>
            </p:nvSpPr>
            <p:spPr>
              <a:xfrm>
                <a:off x="304800" y="1219199"/>
                <a:ext cx="8840549" cy="55981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81674" y="2719840"/>
                <a:ext cx="8763675" cy="13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841272" y="3808280"/>
                <a:ext cx="5275407" cy="62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a:off x="4277287" y="3931592"/>
                <a:ext cx="5369377" cy="61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42287" y="4434907"/>
                <a:ext cx="7226188" cy="354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5423" y="1371768"/>
                <a:ext cx="1321024" cy="824814"/>
              </a:xfrm>
              <a:prstGeom prst="rect">
                <a:avLst/>
              </a:prstGeom>
              <a:noFill/>
            </p:spPr>
            <p:txBody>
              <a:bodyPr wrap="square" rtlCol="0">
                <a:spAutoFit/>
              </a:bodyPr>
              <a:lstStyle/>
              <a:p>
                <a:pPr algn="ctr"/>
                <a:r>
                  <a:rPr lang="bn-BD" dirty="0">
                    <a:latin typeface="NikoshBAN" pitchFamily="2" charset="0"/>
                    <a:cs typeface="NikoshBAN" pitchFamily="2" charset="0"/>
                  </a:rPr>
                  <a:t>উপকরণ</a:t>
                </a:r>
                <a:endParaRPr lang="en-US" dirty="0">
                  <a:latin typeface="NikoshBAN" pitchFamily="2" charset="0"/>
                  <a:cs typeface="NikoshBAN" pitchFamily="2" charset="0"/>
                </a:endParaRPr>
              </a:p>
            </p:txBody>
          </p:sp>
          <p:sp>
            <p:nvSpPr>
              <p:cNvPr id="10" name="TextBox 9"/>
              <p:cNvSpPr txBox="1"/>
              <p:nvPr/>
            </p:nvSpPr>
            <p:spPr>
              <a:xfrm>
                <a:off x="2995402" y="1371770"/>
                <a:ext cx="2459979" cy="824814"/>
              </a:xfrm>
              <a:prstGeom prst="rect">
                <a:avLst/>
              </a:prstGeom>
              <a:noFill/>
            </p:spPr>
            <p:txBody>
              <a:bodyPr wrap="square" rtlCol="0">
                <a:spAutoFit/>
              </a:bodyPr>
              <a:lstStyle/>
              <a:p>
                <a:pPr algn="ctr"/>
                <a:r>
                  <a:rPr lang="bn-BD" dirty="0">
                    <a:latin typeface="NikoshBAN" pitchFamily="2" charset="0"/>
                    <a:cs typeface="NikoshBAN" pitchFamily="2" charset="0"/>
                  </a:rPr>
                  <a:t>কার্যপদ্ধতি</a:t>
                </a:r>
                <a:endParaRPr lang="en-US" dirty="0">
                  <a:latin typeface="NikoshBAN" pitchFamily="2" charset="0"/>
                  <a:cs typeface="NikoshBAN" pitchFamily="2" charset="0"/>
                </a:endParaRPr>
              </a:p>
            </p:txBody>
          </p:sp>
          <p:sp>
            <p:nvSpPr>
              <p:cNvPr id="11" name="TextBox 10"/>
              <p:cNvSpPr txBox="1"/>
              <p:nvPr/>
            </p:nvSpPr>
            <p:spPr>
              <a:xfrm>
                <a:off x="6859349" y="1219198"/>
                <a:ext cx="2286000" cy="1443424"/>
              </a:xfrm>
              <a:prstGeom prst="rect">
                <a:avLst/>
              </a:prstGeom>
              <a:noFill/>
            </p:spPr>
            <p:txBody>
              <a:bodyPr wrap="square" rtlCol="0">
                <a:spAutoFit/>
              </a:bodyPr>
              <a:lstStyle/>
              <a:p>
                <a:pPr algn="ctr"/>
                <a:r>
                  <a:rPr lang="bn-BD" dirty="0">
                    <a:latin typeface="NikoshBAN" pitchFamily="2" charset="0"/>
                    <a:cs typeface="NikoshBAN" pitchFamily="2" charset="0"/>
                  </a:rPr>
                  <a:t>পুরোটা পানি একই রঙ ধারণ করতে কতটা সময় লাগল।</a:t>
                </a:r>
                <a:endParaRPr lang="en-US" dirty="0">
                  <a:latin typeface="NikoshBAN" pitchFamily="2" charset="0"/>
                  <a:cs typeface="NikoshBAN" pitchFamily="2" charset="0"/>
                </a:endParaRPr>
              </a:p>
            </p:txBody>
          </p:sp>
          <p:sp>
            <p:nvSpPr>
              <p:cNvPr id="12" name="TextBox 11"/>
              <p:cNvSpPr txBox="1"/>
              <p:nvPr/>
            </p:nvSpPr>
            <p:spPr>
              <a:xfrm>
                <a:off x="383060" y="2836442"/>
                <a:ext cx="1565189" cy="3917865"/>
              </a:xfrm>
              <a:prstGeom prst="rect">
                <a:avLst/>
              </a:prstGeom>
              <a:noFill/>
            </p:spPr>
            <p:txBody>
              <a:bodyPr wrap="square" rtlCol="0">
                <a:spAutoFit/>
              </a:bodyPr>
              <a:lstStyle/>
              <a:p>
                <a:r>
                  <a:rPr lang="bn-BD" dirty="0">
                    <a:latin typeface="NikoshBAN" pitchFamily="2" charset="0"/>
                    <a:cs typeface="NikoshBAN" pitchFamily="2" charset="0"/>
                  </a:rPr>
                  <a:t>টেস্টটিউব ২টি, পটাসিয়াম পার ম্যাঙ্গনেট, পানি, বীকার, স্পিরিট ল্যাম্প, হাতলযুক্ত ক্লিপ।</a:t>
                </a:r>
                <a:endParaRPr lang="en-US" dirty="0">
                  <a:latin typeface="NikoshBAN" pitchFamily="2" charset="0"/>
                  <a:cs typeface="NikoshBAN" pitchFamily="2" charset="0"/>
                </a:endParaRPr>
              </a:p>
            </p:txBody>
          </p:sp>
          <p:sp>
            <p:nvSpPr>
              <p:cNvPr id="13" name="TextBox 12"/>
              <p:cNvSpPr txBox="1"/>
              <p:nvPr/>
            </p:nvSpPr>
            <p:spPr>
              <a:xfrm>
                <a:off x="2149784" y="2562989"/>
                <a:ext cx="4612460" cy="2062035"/>
              </a:xfrm>
              <a:prstGeom prst="rect">
                <a:avLst/>
              </a:prstGeom>
              <a:noFill/>
            </p:spPr>
            <p:txBody>
              <a:bodyPr wrap="square" rtlCol="0">
                <a:spAutoFit/>
              </a:bodyPr>
              <a:lstStyle/>
              <a:p>
                <a:r>
                  <a:rPr lang="bn-BD" dirty="0">
                    <a:latin typeface="NikoshBAN" pitchFamily="2" charset="0"/>
                    <a:cs typeface="NikoshBAN" pitchFamily="2" charset="0"/>
                  </a:rPr>
                  <a:t>ধাপ-১,  চিত্র-১ এর ন্যায় টেস্টটিউবে বিশুদ্ধ পানি নাও।</a:t>
                </a:r>
              </a:p>
              <a:p>
                <a:r>
                  <a:rPr lang="bn-BD" dirty="0">
                    <a:latin typeface="NikoshBAN" pitchFamily="2" charset="0"/>
                    <a:cs typeface="NikoshBAN" pitchFamily="2" charset="0"/>
                  </a:rPr>
                  <a:t>চিত্র-২ এর ন্যায় টেস্টটিউবে কয়েকটি পটাসিয়াম পার ম্যাঙ্গানেট দানা ছাড়।   </a:t>
                </a:r>
                <a:endParaRPr lang="en-US" dirty="0">
                  <a:latin typeface="NikoshBAN" pitchFamily="2" charset="0"/>
                  <a:cs typeface="NikoshBAN" pitchFamily="2" charset="0"/>
                </a:endParaRPr>
              </a:p>
            </p:txBody>
          </p:sp>
        </p:grpSp>
        <p:sp>
          <p:nvSpPr>
            <p:cNvPr id="28" name="TextBox 27"/>
            <p:cNvSpPr txBox="1"/>
            <p:nvPr/>
          </p:nvSpPr>
          <p:spPr>
            <a:xfrm>
              <a:off x="1676400" y="5830670"/>
              <a:ext cx="5410200" cy="646331"/>
            </a:xfrm>
            <a:prstGeom prst="rect">
              <a:avLst/>
            </a:prstGeom>
            <a:noFill/>
          </p:spPr>
          <p:txBody>
            <a:bodyPr wrap="square" rtlCol="0">
              <a:spAutoFit/>
            </a:bodyPr>
            <a:lstStyle/>
            <a:p>
              <a:r>
                <a:rPr lang="en-US" dirty="0">
                  <a:latin typeface="NikoshBAN" pitchFamily="2" charset="0"/>
                  <a:cs typeface="NikoshBAN" pitchFamily="2" charset="0"/>
                </a:rPr>
                <a:t>ধাপ-২, চিত্র-৩ </a:t>
              </a:r>
              <a:r>
                <a:rPr lang="en-US" dirty="0" err="1">
                  <a:latin typeface="NikoshBAN" pitchFamily="2" charset="0"/>
                  <a:cs typeface="NikoshBAN" pitchFamily="2" charset="0"/>
                </a:rPr>
                <a:t>এর</a:t>
              </a:r>
              <a:r>
                <a:rPr lang="en-US" dirty="0">
                  <a:latin typeface="NikoshBAN" pitchFamily="2" charset="0"/>
                  <a:cs typeface="NikoshBAN" pitchFamily="2" charset="0"/>
                </a:rPr>
                <a:t> </a:t>
              </a:r>
              <a:r>
                <a:rPr lang="en-US" dirty="0" err="1">
                  <a:latin typeface="NikoshBAN" pitchFamily="2" charset="0"/>
                  <a:cs typeface="NikoshBAN" pitchFamily="2" charset="0"/>
                </a:rPr>
                <a:t>ন্যায়</a:t>
              </a:r>
              <a:r>
                <a:rPr lang="en-US" dirty="0">
                  <a:latin typeface="NikoshBAN" pitchFamily="2" charset="0"/>
                  <a:cs typeface="NikoshBAN" pitchFamily="2" charset="0"/>
                </a:rPr>
                <a:t> </a:t>
              </a:r>
              <a:r>
                <a:rPr lang="en-US" dirty="0" err="1">
                  <a:latin typeface="NikoshBAN" pitchFamily="2" charset="0"/>
                  <a:cs typeface="NikoshBAN" pitchFamily="2" charset="0"/>
                </a:rPr>
                <a:t>গরম</a:t>
              </a:r>
              <a:r>
                <a:rPr lang="en-US" dirty="0">
                  <a:latin typeface="NikoshBAN" pitchFamily="2" charset="0"/>
                  <a:cs typeface="NikoshBAN" pitchFamily="2" charset="0"/>
                </a:rPr>
                <a:t> </a:t>
              </a:r>
              <a:r>
                <a:rPr lang="en-US" dirty="0" err="1">
                  <a:latin typeface="NikoshBAN" pitchFamily="2" charset="0"/>
                  <a:cs typeface="NikoshBAN" pitchFamily="2" charset="0"/>
                </a:rPr>
                <a:t>পানির</a:t>
              </a:r>
              <a:r>
                <a:rPr lang="en-US" dirty="0">
                  <a:latin typeface="NikoshBAN" pitchFamily="2" charset="0"/>
                  <a:cs typeface="NikoshBAN" pitchFamily="2" charset="0"/>
                </a:rPr>
                <a:t> </a:t>
              </a:r>
              <a:r>
                <a:rPr lang="en-US" dirty="0" err="1">
                  <a:latin typeface="NikoshBAN" pitchFamily="2" charset="0"/>
                  <a:cs typeface="NikoshBAN" pitchFamily="2" charset="0"/>
                </a:rPr>
                <a:t>বীকারে</a:t>
              </a:r>
              <a:r>
                <a:rPr lang="en-US" dirty="0">
                  <a:latin typeface="NikoshBAN" pitchFamily="2" charset="0"/>
                  <a:cs typeface="NikoshBAN" pitchFamily="2" charset="0"/>
                </a:rPr>
                <a:t> </a:t>
              </a:r>
              <a:r>
                <a:rPr lang="en-US" dirty="0" err="1">
                  <a:latin typeface="NikoshBAN" pitchFamily="2" charset="0"/>
                  <a:cs typeface="NikoshBAN" pitchFamily="2" charset="0"/>
                </a:rPr>
                <a:t>একটি</a:t>
              </a:r>
              <a:r>
                <a:rPr lang="en-US" dirty="0">
                  <a:latin typeface="NikoshBAN" pitchFamily="2" charset="0"/>
                  <a:cs typeface="NikoshBAN" pitchFamily="2" charset="0"/>
                </a:rPr>
                <a:t> </a:t>
              </a:r>
              <a:r>
                <a:rPr lang="en-US" dirty="0" err="1">
                  <a:latin typeface="NikoshBAN" pitchFamily="2" charset="0"/>
                  <a:cs typeface="NikoshBAN" pitchFamily="2" charset="0"/>
                </a:rPr>
                <a:t>টেস্টটিউব</a:t>
              </a:r>
              <a:r>
                <a:rPr lang="en-US" dirty="0">
                  <a:latin typeface="NikoshBAN" pitchFamily="2" charset="0"/>
                  <a:cs typeface="NikoshBAN" pitchFamily="2" charset="0"/>
                </a:rPr>
                <a:t> </a:t>
              </a:r>
              <a:r>
                <a:rPr lang="en-US" dirty="0" err="1">
                  <a:latin typeface="NikoshBAN" pitchFamily="2" charset="0"/>
                  <a:cs typeface="NikoshBAN" pitchFamily="2" charset="0"/>
                </a:rPr>
                <a:t>রাখ</a:t>
              </a:r>
              <a:r>
                <a:rPr lang="en-US" dirty="0">
                  <a:latin typeface="NikoshBAN" pitchFamily="2" charset="0"/>
                  <a:cs typeface="NikoshBAN" pitchFamily="2" charset="0"/>
                </a:rPr>
                <a:t>।</a:t>
              </a:r>
            </a:p>
            <a:p>
              <a:r>
                <a:rPr lang="en-US" dirty="0">
                  <a:latin typeface="NikoshBAN" pitchFamily="2" charset="0"/>
                  <a:cs typeface="NikoshBAN" pitchFamily="2" charset="0"/>
                </a:rPr>
                <a:t>চিত্র-৪ </a:t>
              </a:r>
              <a:r>
                <a:rPr lang="en-US" dirty="0" err="1">
                  <a:latin typeface="NikoshBAN" pitchFamily="2" charset="0"/>
                  <a:cs typeface="NikoshBAN" pitchFamily="2" charset="0"/>
                </a:rPr>
                <a:t>এর</a:t>
              </a:r>
              <a:r>
                <a:rPr lang="en-US" dirty="0">
                  <a:latin typeface="NikoshBAN" pitchFamily="2" charset="0"/>
                  <a:cs typeface="NikoshBAN" pitchFamily="2" charset="0"/>
                </a:rPr>
                <a:t> </a:t>
              </a:r>
              <a:r>
                <a:rPr lang="en-US" dirty="0" err="1">
                  <a:latin typeface="NikoshBAN" pitchFamily="2" charset="0"/>
                  <a:cs typeface="NikoshBAN" pitchFamily="2" charset="0"/>
                </a:rPr>
                <a:t>ন্যায়</a:t>
              </a:r>
              <a:r>
                <a:rPr lang="en-US" dirty="0">
                  <a:latin typeface="NikoshBAN" pitchFamily="2" charset="0"/>
                  <a:cs typeface="NikoshBAN" pitchFamily="2" charset="0"/>
                </a:rPr>
                <a:t> </a:t>
              </a:r>
              <a:r>
                <a:rPr lang="en-US" dirty="0" err="1">
                  <a:latin typeface="NikoshBAN" pitchFamily="2" charset="0"/>
                  <a:cs typeface="NikoshBAN" pitchFamily="2" charset="0"/>
                </a:rPr>
                <a:t>সমপরিমাণ</a:t>
              </a:r>
              <a:r>
                <a:rPr lang="en-US" dirty="0">
                  <a:latin typeface="NikoshBAN" pitchFamily="2" charset="0"/>
                  <a:cs typeface="NikoshBAN" pitchFamily="2" charset="0"/>
                </a:rPr>
                <a:t> </a:t>
              </a:r>
              <a:r>
                <a:rPr lang="en-US" dirty="0" err="1">
                  <a:latin typeface="NikoshBAN" pitchFamily="2" charset="0"/>
                  <a:cs typeface="NikoshBAN" pitchFamily="2" charset="0"/>
                </a:rPr>
                <a:t>পটাসিয়াম</a:t>
              </a:r>
              <a:r>
                <a:rPr lang="en-US" dirty="0">
                  <a:latin typeface="NikoshBAN" pitchFamily="2" charset="0"/>
                  <a:cs typeface="NikoshBAN" pitchFamily="2" charset="0"/>
                </a:rPr>
                <a:t> </a:t>
              </a:r>
              <a:r>
                <a:rPr lang="en-US" dirty="0" err="1">
                  <a:latin typeface="NikoshBAN" pitchFamily="2" charset="0"/>
                  <a:cs typeface="NikoshBAN" pitchFamily="2" charset="0"/>
                </a:rPr>
                <a:t>পার</a:t>
              </a:r>
              <a:r>
                <a:rPr lang="en-US" dirty="0">
                  <a:latin typeface="NikoshBAN" pitchFamily="2" charset="0"/>
                  <a:cs typeface="NikoshBAN" pitchFamily="2" charset="0"/>
                </a:rPr>
                <a:t> </a:t>
              </a:r>
              <a:r>
                <a:rPr lang="bn-BD" dirty="0">
                  <a:latin typeface="NikoshBAN" pitchFamily="2" charset="0"/>
                  <a:cs typeface="NikoshBAN" pitchFamily="2" charset="0"/>
                </a:rPr>
                <a:t>ম্যাঙ্গানেট পানিতে যোগ কর ।</a:t>
              </a:r>
              <a:endParaRPr lang="en-US" dirty="0">
                <a:latin typeface="NikoshBAN" pitchFamily="2" charset="0"/>
                <a:cs typeface="NikoshBAN" pitchFamily="2"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381001"/>
            <a:ext cx="4038600" cy="646331"/>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3600" dirty="0" err="1">
                <a:latin typeface="NikoshBAN" pitchFamily="2" charset="0"/>
                <a:cs typeface="NikoshBAN" pitchFamily="2" charset="0"/>
              </a:rPr>
              <a:t>দলগত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কাজ</a:t>
            </a:r>
            <a:endParaRPr lang="en-US" sz="3600" dirty="0">
              <a:latin typeface="NikoshBAN" pitchFamily="2" charset="0"/>
              <a:cs typeface="NikoshBAN" pitchFamily="2" charset="0"/>
            </a:endParaRPr>
          </a:p>
        </p:txBody>
      </p:sp>
      <p:sp>
        <p:nvSpPr>
          <p:cNvPr id="3" name="TextBox 2"/>
          <p:cNvSpPr txBox="1"/>
          <p:nvPr/>
        </p:nvSpPr>
        <p:spPr>
          <a:xfrm>
            <a:off x="2057400" y="1905001"/>
            <a:ext cx="8077200" cy="954107"/>
          </a:xfrm>
          <a:prstGeom prst="rect">
            <a:avLst/>
          </a:prstGeom>
          <a:solidFill>
            <a:schemeClr val="accent5">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buFont typeface="Wingdings" pitchFamily="2" charset="2"/>
              <a:buChar char="q"/>
            </a:pPr>
            <a:r>
              <a:rPr lang="en-US" sz="2800" dirty="0">
                <a:latin typeface="NikoshBAN" pitchFamily="2" charset="0"/>
                <a:cs typeface="NikoshBAN" pitchFamily="2" charset="0"/>
              </a:rPr>
              <a:t>পরীক্ষা-১ এ </a:t>
            </a:r>
            <a:r>
              <a:rPr lang="en-US" sz="2800" dirty="0" err="1">
                <a:latin typeface="NikoshBAN" pitchFamily="2" charset="0"/>
                <a:cs typeface="NikoshBAN" pitchFamily="2" charset="0"/>
              </a:rPr>
              <a:t>তাপ</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প্রয়োগের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পূর্বে</a:t>
            </a:r>
            <a:r>
              <a:rPr lang="en-US" sz="2800" dirty="0">
                <a:latin typeface="NikoshBAN" pitchFamily="2" charset="0"/>
                <a:cs typeface="NikoshBAN" pitchFamily="2" charset="0"/>
              </a:rPr>
              <a:t> ও </a:t>
            </a:r>
            <a:r>
              <a:rPr lang="en-US" sz="2800" dirty="0" err="1">
                <a:latin typeface="NikoshBAN" pitchFamily="2" charset="0"/>
                <a:cs typeface="NikoshBAN" pitchFamily="2" charset="0"/>
              </a:rPr>
              <a:t>পরে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কী</a:t>
            </a:r>
            <a:r>
              <a:rPr lang="en-US" sz="2800" dirty="0">
                <a:latin typeface="NikoshBAN" pitchFamily="2" charset="0"/>
                <a:cs typeface="NikoshBAN" pitchFamily="2" charset="0"/>
              </a:rPr>
              <a:t> </a:t>
            </a:r>
            <a:r>
              <a:rPr lang="en-US" sz="2800" dirty="0" err="1">
                <a:latin typeface="NikoshBAN" pitchFamily="2" charset="0"/>
                <a:cs typeface="NikoshBAN" pitchFamily="2" charset="0"/>
              </a:rPr>
              <a:t>ধরণের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পরিবর্তন</a:t>
            </a:r>
            <a:r>
              <a:rPr lang="en-US" sz="2800" dirty="0">
                <a:latin typeface="NikoshBAN" pitchFamily="2" charset="0"/>
                <a:cs typeface="NikoshBAN" pitchFamily="2" charset="0"/>
              </a:rPr>
              <a:t> </a:t>
            </a:r>
            <a:r>
              <a:rPr lang="en-US" sz="2800" dirty="0" err="1">
                <a:latin typeface="NikoshBAN" pitchFamily="2" charset="0"/>
                <a:cs typeface="NikoshBAN" pitchFamily="2" charset="0"/>
              </a:rPr>
              <a:t>দেখলে</a:t>
            </a:r>
            <a:r>
              <a:rPr lang="en-US" sz="2800" dirty="0">
                <a:latin typeface="NikoshBAN" pitchFamily="2" charset="0"/>
                <a:cs typeface="NikoshBAN" pitchFamily="2" charset="0"/>
              </a:rPr>
              <a:t> ? এ </a:t>
            </a:r>
            <a:r>
              <a:rPr lang="en-US" sz="2800" dirty="0" err="1">
                <a:latin typeface="NikoshBAN" pitchFamily="2" charset="0"/>
                <a:cs typeface="NikoshBAN" pitchFamily="2" charset="0"/>
              </a:rPr>
              <a:t>ধরনের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পরিবর্তনের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কারণ</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ব্যাখ্যা</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কর</a:t>
            </a:r>
            <a:r>
              <a:rPr lang="en-US" sz="2800" dirty="0">
                <a:latin typeface="NikoshBAN" pitchFamily="2" charset="0"/>
                <a:cs typeface="NikoshBAN" pitchFamily="2" charset="0"/>
              </a:rPr>
              <a:t>।</a:t>
            </a:r>
          </a:p>
        </p:txBody>
      </p:sp>
      <p:sp>
        <p:nvSpPr>
          <p:cNvPr id="4" name="TextBox 3"/>
          <p:cNvSpPr txBox="1"/>
          <p:nvPr/>
        </p:nvSpPr>
        <p:spPr>
          <a:xfrm>
            <a:off x="2133600" y="3505200"/>
            <a:ext cx="8077200" cy="1077218"/>
          </a:xfrm>
          <a:prstGeom prst="rect">
            <a:avLst/>
          </a:prstGeom>
          <a:solidFill>
            <a:schemeClr val="accent5">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buFont typeface="Wingdings" pitchFamily="2" charset="2"/>
              <a:buChar char="q"/>
            </a:pPr>
            <a:r>
              <a:rPr lang="bn-BD" sz="3200" dirty="0">
                <a:latin typeface="NikoshBAN" pitchFamily="2" charset="0"/>
                <a:cs typeface="NikoshBAN" pitchFamily="2" charset="0"/>
              </a:rPr>
              <a:t>কণাসমূহ ছড়িয়ে পড়ার হার ২ নং পরীক্ষার তুলনায় ১ নং পরীক্ষায় বেশি হওয়ার কারন ব্যাখ্যা কর।</a:t>
            </a:r>
            <a:endParaRPr lang="en-US" sz="3200" dirty="0">
              <a:latin typeface="NikoshBAN" pitchFamily="2" charset="0"/>
              <a:cs typeface="NikoshBAN" pitchFamily="2" charset="0"/>
            </a:endParaRPr>
          </a:p>
        </p:txBody>
      </p:sp>
      <p:sp>
        <p:nvSpPr>
          <p:cNvPr id="5" name="TextBox 4"/>
          <p:cNvSpPr txBox="1"/>
          <p:nvPr/>
        </p:nvSpPr>
        <p:spPr>
          <a:xfrm>
            <a:off x="7772400" y="533401"/>
            <a:ext cx="1828800" cy="461665"/>
          </a:xfrm>
          <a:prstGeom prst="rect">
            <a:avLst/>
          </a:prstGeom>
          <a:noFill/>
        </p:spPr>
        <p:txBody>
          <a:bodyPr wrap="square" rtlCol="0">
            <a:spAutoFit/>
          </a:bodyPr>
          <a:lstStyle/>
          <a:p>
            <a:r>
              <a:rPr lang="bn-BD" sz="2400" dirty="0">
                <a:latin typeface="NikoshBAN" pitchFamily="2" charset="0"/>
                <a:cs typeface="NikoshBAN" pitchFamily="2" charset="0"/>
              </a:rPr>
              <a:t>সময়ঃ ১৫ মিনিট</a:t>
            </a:r>
            <a:endParaRPr lang="en-US" sz="2400" dirty="0">
              <a:latin typeface="NikoshBAN" pitchFamily="2" charset="0"/>
              <a:cs typeface="NikoshBAN"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533400"/>
            <a:ext cx="3352800" cy="707886"/>
          </a:xfrm>
          <a:prstGeom prst="rect">
            <a:avLst/>
          </a:prstGeom>
          <a:solidFill>
            <a:schemeClr val="accent4">
              <a:lumMod val="20000"/>
              <a:lumOff val="80000"/>
            </a:schemeClr>
          </a:solidFill>
          <a:ln w="57150">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000" dirty="0">
                <a:latin typeface="NikoshBAN" pitchFamily="2" charset="0"/>
                <a:cs typeface="NikoshBAN" pitchFamily="2" charset="0"/>
              </a:rPr>
              <a:t>মূল্যায়ন</a:t>
            </a:r>
            <a:endParaRPr lang="en-US" sz="4000" dirty="0">
              <a:latin typeface="NikoshBAN" pitchFamily="2" charset="0"/>
              <a:cs typeface="NikoshBAN" pitchFamily="2" charset="0"/>
            </a:endParaRPr>
          </a:p>
        </p:txBody>
      </p:sp>
      <p:sp>
        <p:nvSpPr>
          <p:cNvPr id="3" name="TextBox 2"/>
          <p:cNvSpPr txBox="1"/>
          <p:nvPr/>
        </p:nvSpPr>
        <p:spPr>
          <a:xfrm>
            <a:off x="2286000" y="1828801"/>
            <a:ext cx="3581400" cy="461665"/>
          </a:xfrm>
          <a:prstGeom prst="rect">
            <a:avLst/>
          </a:prstGeom>
          <a:solidFill>
            <a:schemeClr val="accent3">
              <a:lumMod val="20000"/>
              <a:lumOff val="80000"/>
            </a:schemeClr>
          </a:solidFill>
        </p:spPr>
        <p:txBody>
          <a:bodyPr wrap="square" rtlCol="0">
            <a:spAutoFit/>
          </a:bodyPr>
          <a:lstStyle/>
          <a:p>
            <a:r>
              <a:rPr lang="en-US" sz="2400" dirty="0">
                <a:latin typeface="NikoshBAN" pitchFamily="2" charset="0"/>
                <a:cs typeface="NikoshBAN" pitchFamily="2" charset="0"/>
              </a:rPr>
              <a:t>1. </a:t>
            </a:r>
            <a:r>
              <a:rPr lang="en-US" sz="2400" dirty="0" err="1">
                <a:latin typeface="NikoshBAN" pitchFamily="2" charset="0"/>
                <a:cs typeface="NikoshBAN" pitchFamily="2" charset="0"/>
              </a:rPr>
              <a:t>ব্যাপন</a:t>
            </a:r>
            <a:r>
              <a:rPr lang="en-US" sz="2400" dirty="0">
                <a:latin typeface="NikoshBAN" pitchFamily="2" charset="0"/>
                <a:cs typeface="NikoshBAN" pitchFamily="2" charset="0"/>
              </a:rPr>
              <a:t>  </a:t>
            </a:r>
            <a:r>
              <a:rPr lang="en-US" sz="2400" dirty="0" err="1">
                <a:latin typeface="NikoshBAN" pitchFamily="2" charset="0"/>
                <a:cs typeface="NikoshBAN" pitchFamily="2" charset="0"/>
              </a:rPr>
              <a:t>শব্দের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অর্থ</a:t>
            </a:r>
            <a:r>
              <a:rPr lang="en-US" sz="2400" dirty="0">
                <a:latin typeface="NikoshBAN" pitchFamily="2" charset="0"/>
                <a:cs typeface="NikoshBAN" pitchFamily="2" charset="0"/>
              </a:rPr>
              <a:t>  </a:t>
            </a:r>
            <a:r>
              <a:rPr lang="en-US" sz="2400" dirty="0" err="1">
                <a:latin typeface="NikoshBAN" pitchFamily="2" charset="0"/>
                <a:cs typeface="NikoshBAN" pitchFamily="2" charset="0"/>
              </a:rPr>
              <a:t>কি</a:t>
            </a:r>
            <a:r>
              <a:rPr lang="en-US" sz="2400" dirty="0">
                <a:latin typeface="NikoshBAN" pitchFamily="2" charset="0"/>
                <a:cs typeface="NikoshBAN" pitchFamily="2" charset="0"/>
              </a:rPr>
              <a:t>?</a:t>
            </a:r>
          </a:p>
        </p:txBody>
      </p:sp>
      <p:sp>
        <p:nvSpPr>
          <p:cNvPr id="4" name="TextBox 3"/>
          <p:cNvSpPr txBox="1"/>
          <p:nvPr/>
        </p:nvSpPr>
        <p:spPr>
          <a:xfrm>
            <a:off x="2209800" y="2743201"/>
            <a:ext cx="5867400" cy="461665"/>
          </a:xfrm>
          <a:prstGeom prst="rect">
            <a:avLst/>
          </a:prstGeom>
          <a:solidFill>
            <a:schemeClr val="accent3">
              <a:lumMod val="20000"/>
              <a:lumOff val="80000"/>
            </a:schemeClr>
          </a:solidFill>
        </p:spPr>
        <p:txBody>
          <a:bodyPr wrap="square" rtlCol="0">
            <a:spAutoFit/>
          </a:bodyPr>
          <a:lstStyle/>
          <a:p>
            <a:r>
              <a:rPr lang="en-US" sz="2400" dirty="0">
                <a:latin typeface="NikoshBAN" pitchFamily="2" charset="0"/>
                <a:cs typeface="NikoshBAN" pitchFamily="2" charset="0"/>
              </a:rPr>
              <a:t>২। </a:t>
            </a:r>
            <a:r>
              <a:rPr lang="en-US" sz="2400" dirty="0" err="1">
                <a:latin typeface="NikoshBAN" pitchFamily="2" charset="0"/>
                <a:cs typeface="NikoshBAN" pitchFamily="2" charset="0"/>
              </a:rPr>
              <a:t>কঠিন</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তরল</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বস্তুর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মধ্যে</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কোনটি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আগে</a:t>
            </a:r>
            <a:r>
              <a:rPr lang="en-US" sz="2400" dirty="0">
                <a:latin typeface="NikoshBAN" pitchFamily="2" charset="0"/>
                <a:cs typeface="NikoshBAN" pitchFamily="2" charset="0"/>
              </a:rPr>
              <a:t> </a:t>
            </a:r>
            <a:r>
              <a:rPr lang="en-US" sz="2400" dirty="0" err="1">
                <a:latin typeface="NikoshBAN" pitchFamily="2" charset="0"/>
                <a:cs typeface="NikoshBAN" pitchFamily="2" charset="0"/>
              </a:rPr>
              <a:t>পরিব্যাপ্ত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হবে</a:t>
            </a:r>
            <a:r>
              <a:rPr lang="en-US" sz="2400" dirty="0">
                <a:latin typeface="NikoshBAN" pitchFamily="2" charset="0"/>
                <a:cs typeface="NikoshBAN" pitchFamily="2" charset="0"/>
              </a:rPr>
              <a:t>?</a:t>
            </a:r>
          </a:p>
        </p:txBody>
      </p:sp>
      <p:sp>
        <p:nvSpPr>
          <p:cNvPr id="5" name="TextBox 4"/>
          <p:cNvSpPr txBox="1"/>
          <p:nvPr/>
        </p:nvSpPr>
        <p:spPr>
          <a:xfrm>
            <a:off x="2286000" y="4114801"/>
            <a:ext cx="5867400" cy="461665"/>
          </a:xfrm>
          <a:prstGeom prst="rect">
            <a:avLst/>
          </a:prstGeom>
          <a:solidFill>
            <a:schemeClr val="accent3">
              <a:lumMod val="20000"/>
              <a:lumOff val="80000"/>
            </a:schemeClr>
          </a:solidFill>
        </p:spPr>
        <p:txBody>
          <a:bodyPr wrap="square" rtlCol="0">
            <a:spAutoFit/>
          </a:bodyPr>
          <a:lstStyle/>
          <a:p>
            <a:r>
              <a:rPr lang="bn-BD" sz="2400" dirty="0">
                <a:latin typeface="NikoshBAN" pitchFamily="2" charset="0"/>
                <a:cs typeface="NikoshBAN" pitchFamily="2" charset="0"/>
              </a:rPr>
              <a:t>৪</a:t>
            </a:r>
            <a:r>
              <a:rPr lang="en-US" sz="2400" dirty="0">
                <a:latin typeface="NikoshBAN" pitchFamily="2" charset="0"/>
                <a:cs typeface="NikoshBAN" pitchFamily="2" charset="0"/>
              </a:rPr>
              <a:t>। </a:t>
            </a:r>
            <a:r>
              <a:rPr lang="en-US" sz="2400" dirty="0" err="1">
                <a:latin typeface="NikoshBAN" pitchFamily="2" charset="0"/>
                <a:cs typeface="NikoshBAN" pitchFamily="2" charset="0"/>
              </a:rPr>
              <a:t>ব্যাপন</a:t>
            </a:r>
            <a:r>
              <a:rPr lang="en-US" sz="2400" dirty="0">
                <a:latin typeface="NikoshBAN" pitchFamily="2" charset="0"/>
                <a:cs typeface="NikoshBAN" pitchFamily="2" charset="0"/>
              </a:rPr>
              <a:t> ও </a:t>
            </a:r>
            <a:r>
              <a:rPr lang="en-US" sz="2400" dirty="0" err="1">
                <a:latin typeface="NikoshBAN" pitchFamily="2" charset="0"/>
                <a:cs typeface="NikoshBAN" pitchFamily="2" charset="0"/>
              </a:rPr>
              <a:t>নিঃসরণের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মধ্যে</a:t>
            </a:r>
            <a:r>
              <a:rPr lang="en-US" sz="2400" dirty="0">
                <a:latin typeface="NikoshBAN" pitchFamily="2" charset="0"/>
                <a:cs typeface="NikoshBAN" pitchFamily="2" charset="0"/>
              </a:rPr>
              <a:t> </a:t>
            </a:r>
            <a:r>
              <a:rPr lang="en-US" sz="2400" dirty="0" err="1">
                <a:latin typeface="NikoshBAN" pitchFamily="2" charset="0"/>
                <a:cs typeface="NikoshBAN" pitchFamily="2" charset="0"/>
              </a:rPr>
              <a:t>কোনটি</a:t>
            </a:r>
            <a:r>
              <a:rPr lang="en-US" sz="2400" dirty="0">
                <a:latin typeface="NikoshBAN" pitchFamily="2" charset="0"/>
                <a:cs typeface="NikoshBAN" pitchFamily="2" charset="0"/>
              </a:rPr>
              <a:t> </a:t>
            </a:r>
            <a:r>
              <a:rPr lang="en-US" sz="2400" dirty="0" err="1">
                <a:latin typeface="NikoshBAN" pitchFamily="2" charset="0"/>
                <a:cs typeface="NikoshBAN" pitchFamily="2" charset="0"/>
              </a:rPr>
              <a:t>আগে</a:t>
            </a:r>
            <a:r>
              <a:rPr lang="en-US" sz="2400" dirty="0">
                <a:latin typeface="NikoshBAN" pitchFamily="2" charset="0"/>
                <a:cs typeface="NikoshBAN" pitchFamily="2" charset="0"/>
              </a:rPr>
              <a:t> </a:t>
            </a:r>
            <a:r>
              <a:rPr lang="en-US" sz="2400" dirty="0" err="1">
                <a:latin typeface="NikoshBAN" pitchFamily="2" charset="0"/>
                <a:cs typeface="NikoshBAN" pitchFamily="2" charset="0"/>
              </a:rPr>
              <a:t>সংঘঠিত</a:t>
            </a:r>
            <a:r>
              <a:rPr lang="en-US" sz="2400" dirty="0">
                <a:latin typeface="NikoshBAN" pitchFamily="2" charset="0"/>
                <a:cs typeface="NikoshBAN" pitchFamily="2" charset="0"/>
              </a:rPr>
              <a:t> </a:t>
            </a:r>
            <a:r>
              <a:rPr lang="en-US" sz="2400" dirty="0" err="1">
                <a:latin typeface="NikoshBAN" pitchFamily="2" charset="0"/>
                <a:cs typeface="NikoshBAN" pitchFamily="2" charset="0"/>
              </a:rPr>
              <a:t>হয়</a:t>
            </a:r>
            <a:r>
              <a:rPr lang="en-US" sz="2400" dirty="0">
                <a:latin typeface="NikoshBAN" pitchFamily="2" charset="0"/>
                <a:cs typeface="NikoshBAN" pitchFamily="2" charset="0"/>
              </a:rPr>
              <a:t>?</a:t>
            </a:r>
          </a:p>
        </p:txBody>
      </p:sp>
      <p:sp>
        <p:nvSpPr>
          <p:cNvPr id="6" name="TextBox 5"/>
          <p:cNvSpPr txBox="1"/>
          <p:nvPr/>
        </p:nvSpPr>
        <p:spPr>
          <a:xfrm>
            <a:off x="2362200" y="4953001"/>
            <a:ext cx="7315200" cy="830997"/>
          </a:xfrm>
          <a:prstGeom prst="rect">
            <a:avLst/>
          </a:prstGeom>
          <a:solidFill>
            <a:schemeClr val="accent3">
              <a:lumMod val="20000"/>
              <a:lumOff val="80000"/>
            </a:schemeClr>
          </a:solidFill>
        </p:spPr>
        <p:txBody>
          <a:bodyPr wrap="square" rtlCol="0">
            <a:spAutoFit/>
          </a:bodyPr>
          <a:lstStyle/>
          <a:p>
            <a:r>
              <a:rPr lang="bn-BD" sz="2400" dirty="0">
                <a:latin typeface="NikoshBAN" pitchFamily="2" charset="0"/>
                <a:cs typeface="NikoshBAN" pitchFamily="2" charset="0"/>
              </a:rPr>
              <a:t>৫</a:t>
            </a:r>
            <a:r>
              <a:rPr lang="en-US" sz="2400" dirty="0">
                <a:latin typeface="NikoshBAN" pitchFamily="2" charset="0"/>
                <a:cs typeface="NikoshBAN" pitchFamily="2" charset="0"/>
              </a:rPr>
              <a:t>। He, H</a:t>
            </a:r>
            <a:r>
              <a:rPr lang="en-US" sz="3600" baseline="-25000" dirty="0">
                <a:latin typeface="Times New Roman" pitchFamily="18" charset="0"/>
                <a:cs typeface="Times New Roman" pitchFamily="18" charset="0"/>
              </a:rPr>
              <a:t>2</a:t>
            </a:r>
            <a:r>
              <a:rPr lang="en-US" sz="2400" dirty="0">
                <a:latin typeface="NikoshBAN" pitchFamily="2" charset="0"/>
                <a:cs typeface="NikoshBAN" pitchFamily="2" charset="0"/>
              </a:rPr>
              <a:t>, CO</a:t>
            </a:r>
            <a:r>
              <a:rPr lang="en-US" sz="3600" baseline="-25000" dirty="0">
                <a:latin typeface="Times New Roman" pitchFamily="18" charset="0"/>
                <a:cs typeface="Times New Roman" pitchFamily="18" charset="0"/>
              </a:rPr>
              <a:t>2</a:t>
            </a:r>
            <a:r>
              <a:rPr lang="bn-BD" sz="2400" dirty="0">
                <a:cs typeface="NikoshBAN" pitchFamily="2" charset="0"/>
              </a:rPr>
              <a:t> গ্যাসের ক্ষেত্রে</a:t>
            </a:r>
            <a:r>
              <a:rPr lang="en-US" sz="2400" dirty="0">
                <a:latin typeface="NikoshBAN" pitchFamily="2" charset="0"/>
                <a:cs typeface="NikoshBAN" pitchFamily="2" charset="0"/>
              </a:rPr>
              <a:t> CO</a:t>
            </a:r>
            <a:r>
              <a:rPr lang="en-US" sz="3600" baseline="-25000" dirty="0">
                <a:latin typeface="Times New Roman" pitchFamily="18" charset="0"/>
                <a:cs typeface="Times New Roman" pitchFamily="18" charset="0"/>
              </a:rPr>
              <a:t>2</a:t>
            </a:r>
            <a:r>
              <a:rPr lang="bn-BD" sz="2400" dirty="0">
                <a:cs typeface="NikoshBAN" pitchFamily="2" charset="0"/>
              </a:rPr>
              <a:t>–এর ব্যাপন সময় সবচেয়ে বেশি </a:t>
            </a:r>
            <a:r>
              <a:rPr lang="en-US" sz="2400" dirty="0">
                <a:latin typeface="NikoshBAN" pitchFamily="2" charset="0"/>
                <a:cs typeface="NikoshBAN" pitchFamily="2" charset="0"/>
              </a:rPr>
              <a:t>H</a:t>
            </a:r>
            <a:r>
              <a:rPr lang="en-US" sz="3600" baseline="-25000" dirty="0">
                <a:latin typeface="Times New Roman" pitchFamily="18" charset="0"/>
                <a:cs typeface="Times New Roman" pitchFamily="18" charset="0"/>
              </a:rPr>
              <a:t>2</a:t>
            </a:r>
            <a:r>
              <a:rPr lang="bn-BD" sz="2400" dirty="0">
                <a:cs typeface="NikoshBAN" pitchFamily="2" charset="0"/>
              </a:rPr>
              <a:t> – এর সবচেয়ে কম লাগবে কেন?</a:t>
            </a:r>
            <a:endParaRPr lang="en-US" sz="2400" dirty="0">
              <a:latin typeface="NikoshBAN" pitchFamily="2" charset="0"/>
              <a:cs typeface="NikoshBAN" pitchFamily="2" charset="0"/>
            </a:endParaRPr>
          </a:p>
        </p:txBody>
      </p:sp>
      <p:sp>
        <p:nvSpPr>
          <p:cNvPr id="7" name="TextBox 6"/>
          <p:cNvSpPr txBox="1"/>
          <p:nvPr/>
        </p:nvSpPr>
        <p:spPr>
          <a:xfrm>
            <a:off x="2209800" y="3505201"/>
            <a:ext cx="3657600" cy="461665"/>
          </a:xfrm>
          <a:prstGeom prst="rect">
            <a:avLst/>
          </a:prstGeom>
          <a:noFill/>
        </p:spPr>
        <p:txBody>
          <a:bodyPr wrap="square" rtlCol="0">
            <a:spAutoFit/>
          </a:bodyPr>
          <a:lstStyle/>
          <a:p>
            <a:r>
              <a:rPr lang="bn-BD" sz="2400" dirty="0">
                <a:latin typeface="NikoshBAN" pitchFamily="2" charset="0"/>
                <a:cs typeface="NikoshBAN" pitchFamily="2" charset="0"/>
              </a:rPr>
              <a:t>৩। নিঃসরণ কখন সংগঠিত  হয়?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685801"/>
            <a:ext cx="4267200" cy="584775"/>
          </a:xfrm>
          <a:prstGeom prst="rect">
            <a:avLst/>
          </a:prstGeom>
          <a:solidFill>
            <a:schemeClr val="accent1">
              <a:lumMod val="75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a:latin typeface="NikoshBAN" pitchFamily="2" charset="0"/>
                <a:cs typeface="NikoshBAN" pitchFamily="2" charset="0"/>
              </a:rPr>
              <a:t>বাড়ির কাজ</a:t>
            </a:r>
            <a:endParaRPr lang="en-US" sz="3200" dirty="0">
              <a:latin typeface="NikoshBAN" pitchFamily="2" charset="0"/>
              <a:cs typeface="NikoshBAN" pitchFamily="2" charset="0"/>
            </a:endParaRPr>
          </a:p>
        </p:txBody>
      </p:sp>
      <p:sp>
        <p:nvSpPr>
          <p:cNvPr id="3" name="TextBox 2"/>
          <p:cNvSpPr txBox="1"/>
          <p:nvPr/>
        </p:nvSpPr>
        <p:spPr>
          <a:xfrm>
            <a:off x="2438400" y="2209800"/>
            <a:ext cx="7162800" cy="523220"/>
          </a:xfrm>
          <a:prstGeom prst="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800" dirty="0">
                <a:latin typeface="NikoshBAN" pitchFamily="2" charset="0"/>
                <a:cs typeface="NikoshBAN" pitchFamily="2" charset="0"/>
              </a:rPr>
              <a:t>ব্যাপন ও নিঃসরণের ক্ষতিকর দিকগুলো লিখে আনবে।</a:t>
            </a:r>
            <a:endParaRPr lang="en-US" sz="2800" dirty="0">
              <a:latin typeface="NikoshBAN" pitchFamily="2" charset="0"/>
              <a:cs typeface="NikoshBAN"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7600" y="533401"/>
            <a:ext cx="5181600" cy="830997"/>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a:latin typeface="NikoshBAN" pitchFamily="2" charset="0"/>
                <a:cs typeface="NikoshBAN" pitchFamily="2" charset="0"/>
              </a:rPr>
              <a:t>ধন্যবাদ</a:t>
            </a:r>
            <a:endParaRPr lang="en-US" sz="4800" dirty="0">
              <a:latin typeface="NikoshBAN" pitchFamily="2" charset="0"/>
              <a:cs typeface="NikoshBAN" pitchFamily="2" charset="0"/>
            </a:endParaRPr>
          </a:p>
        </p:txBody>
      </p:sp>
      <p:pic>
        <p:nvPicPr>
          <p:cNvPr id="3" name="Picture 2" descr="hilium gas3.jpg"/>
          <p:cNvPicPr>
            <a:picLocks noChangeAspect="1"/>
          </p:cNvPicPr>
          <p:nvPr/>
        </p:nvPicPr>
        <p:blipFill>
          <a:blip r:embed="rId2"/>
          <a:stretch>
            <a:fillRect/>
          </a:stretch>
        </p:blipFill>
        <p:spPr>
          <a:xfrm>
            <a:off x="2690576" y="1752600"/>
            <a:ext cx="7139224" cy="4648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32748-7914-4497-BB4E-BB49ED49D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452" y="464236"/>
            <a:ext cx="10789920" cy="5936565"/>
          </a:xfrm>
          <a:prstGeom prst="rect">
            <a:avLst/>
          </a:prstGeom>
        </p:spPr>
      </p:pic>
      <p:sp>
        <p:nvSpPr>
          <p:cNvPr id="6" name="TextBox 5">
            <a:extLst>
              <a:ext uri="{FF2B5EF4-FFF2-40B4-BE49-F238E27FC236}">
                <a16:creationId xmlns:a16="http://schemas.microsoft.com/office/drawing/2014/main" id="{36459001-31B4-4041-BB1E-FC8987C8A061}"/>
              </a:ext>
            </a:extLst>
          </p:cNvPr>
          <p:cNvSpPr txBox="1"/>
          <p:nvPr/>
        </p:nvSpPr>
        <p:spPr>
          <a:xfrm>
            <a:off x="3729111" y="253219"/>
            <a:ext cx="4290646" cy="1015663"/>
          </a:xfrm>
          <a:prstGeom prst="rect">
            <a:avLst/>
          </a:prstGeom>
          <a:noFill/>
        </p:spPr>
        <p:txBody>
          <a:bodyPr wrap="square" rtlCol="0">
            <a:spAutoFit/>
          </a:bodyPr>
          <a:lstStyle/>
          <a:p>
            <a:r>
              <a:rPr lang="en-US" sz="6000" dirty="0">
                <a:solidFill>
                  <a:srgbClr val="C00000"/>
                </a:solidFill>
                <a:latin typeface="NikoshBAN" panose="02000000000000000000" pitchFamily="2" charset="0"/>
                <a:cs typeface="NikoshBAN" panose="02000000000000000000" pitchFamily="2" charset="0"/>
              </a:rPr>
              <a:t>সবাই কে </a:t>
            </a:r>
            <a:r>
              <a:rPr lang="as-IN" sz="6000" dirty="0">
                <a:solidFill>
                  <a:srgbClr val="C00000"/>
                </a:solidFill>
                <a:latin typeface="NikoshBAN" panose="02000000000000000000" pitchFamily="2" charset="0"/>
                <a:cs typeface="NikoshBAN" panose="02000000000000000000" pitchFamily="2" charset="0"/>
              </a:rPr>
              <a:t>ধ</a:t>
            </a:r>
            <a:r>
              <a:rPr lang="en-US" sz="6000" dirty="0" err="1">
                <a:solidFill>
                  <a:srgbClr val="C00000"/>
                </a:solidFill>
                <a:latin typeface="NikoshBAN" panose="02000000000000000000" pitchFamily="2" charset="0"/>
                <a:cs typeface="NikoshBAN" panose="02000000000000000000" pitchFamily="2" charset="0"/>
              </a:rPr>
              <a:t>ন্যবাদ</a:t>
            </a:r>
            <a:endParaRPr lang="en-US" sz="60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982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23180" y="4661295"/>
            <a:ext cx="4545875" cy="1692771"/>
          </a:xfrm>
          <a:prstGeom prst="rect">
            <a:avLst/>
          </a:prstGeom>
          <a:noFill/>
          <a:ln w="38100">
            <a:noFill/>
          </a:ln>
        </p:spPr>
        <p:txBody>
          <a:bodyPr wrap="square">
            <a:spAutoFit/>
          </a:bodyPr>
          <a:lstStyle/>
          <a:p>
            <a:pPr algn="ctr">
              <a:spcBef>
                <a:spcPts val="600"/>
              </a:spcBef>
              <a:spcAft>
                <a:spcPts val="600"/>
              </a:spcAft>
              <a:defRPr/>
            </a:pPr>
            <a:r>
              <a:rPr lang="en-US" sz="2800"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নবম</a:t>
            </a:r>
            <a:r>
              <a:rPr lang="en-US" sz="2800"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r>
              <a:rPr lang="en-US" sz="2800"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শ্রেণি</a:t>
            </a:r>
            <a:endParaRPr lang="en-US" sz="2800"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a:p>
            <a:pPr algn="ctr">
              <a:spcBef>
                <a:spcPts val="600"/>
              </a:spcBef>
              <a:spcAft>
                <a:spcPts val="600"/>
              </a:spcAft>
              <a:defRPr/>
            </a:pPr>
            <a:r>
              <a:rPr lang="en-US" sz="2800" dirty="0" err="1">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বিষয়:রসায়ন</a:t>
            </a:r>
            <a:endParaRPr lang="en-US" sz="2800"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endParaRPr>
          </a:p>
          <a:p>
            <a:pPr algn="ctr">
              <a:spcBef>
                <a:spcPts val="600"/>
              </a:spcBef>
              <a:spcAft>
                <a:spcPts val="600"/>
              </a:spcAft>
              <a:defRPr/>
            </a:pPr>
            <a:r>
              <a:rPr lang="en-US" sz="2800" dirty="0">
                <a:solidFill>
                  <a:schemeClr val="tx1">
                    <a:lumMod val="95000"/>
                    <a:lumOff val="5000"/>
                  </a:schemeClr>
                </a:solidFill>
                <a:effectLst>
                  <a:outerShdw blurRad="38100" dist="38100" dir="2700000" algn="tl">
                    <a:srgbClr val="000000">
                      <a:alpha val="43137"/>
                    </a:srgbClr>
                  </a:outerShdw>
                </a:effectLst>
                <a:latin typeface="NikoshBAN" pitchFamily="2" charset="0"/>
                <a:cs typeface="NikoshBAN" pitchFamily="2" charset="0"/>
              </a:rPr>
              <a:t>        </a:t>
            </a:r>
          </a:p>
        </p:txBody>
      </p:sp>
      <p:sp>
        <p:nvSpPr>
          <p:cNvPr id="3" name="TextBox 2"/>
          <p:cNvSpPr txBox="1"/>
          <p:nvPr/>
        </p:nvSpPr>
        <p:spPr>
          <a:xfrm>
            <a:off x="1121420" y="3892297"/>
            <a:ext cx="4596800" cy="2616101"/>
          </a:xfrm>
          <a:prstGeom prst="rect">
            <a:avLst/>
          </a:prstGeom>
          <a:noFill/>
        </p:spPr>
        <p:txBody>
          <a:bodyPr wrap="square" rtlCol="0">
            <a:spAutoFit/>
          </a:bodyPr>
          <a:lstStyle/>
          <a:p>
            <a:pPr algn="ctr">
              <a:defRPr/>
            </a:pPr>
            <a:r>
              <a:rPr lang="en-US" sz="3600" dirty="0" err="1">
                <a:effectLst>
                  <a:outerShdw blurRad="38100" dist="38100" dir="2700000" algn="tl">
                    <a:srgbClr val="000000">
                      <a:alpha val="43137"/>
                    </a:srgbClr>
                  </a:outerShdw>
                </a:effectLst>
                <a:latin typeface="NikoshBAN" pitchFamily="2" charset="0"/>
                <a:cs typeface="NikoshBAN" pitchFamily="2" charset="0"/>
              </a:rPr>
              <a:t>মি</a:t>
            </a:r>
            <a:r>
              <a:rPr lang="as-IN" sz="3600" dirty="0">
                <a:effectLst>
                  <a:outerShdw blurRad="38100" dist="38100" dir="2700000" algn="tl">
                    <a:srgbClr val="000000">
                      <a:alpha val="43137"/>
                    </a:srgbClr>
                  </a:outerShdw>
                </a:effectLst>
                <a:latin typeface="NikoshBAN" pitchFamily="2" charset="0"/>
                <a:cs typeface="NikoshBAN" pitchFamily="2" charset="0"/>
              </a:rPr>
              <a:t>ঠ</a:t>
            </a:r>
            <a:r>
              <a:rPr lang="en-US" sz="3600" dirty="0">
                <a:effectLst>
                  <a:outerShdw blurRad="38100" dist="38100" dir="2700000" algn="tl">
                    <a:srgbClr val="000000">
                      <a:alpha val="43137"/>
                    </a:srgbClr>
                  </a:outerShdw>
                </a:effectLst>
                <a:latin typeface="NikoshBAN" pitchFamily="2" charset="0"/>
                <a:cs typeface="NikoshBAN" pitchFamily="2" charset="0"/>
              </a:rPr>
              <a:t>ু</a:t>
            </a:r>
            <a:r>
              <a:rPr lang="as-IN" sz="3600" dirty="0">
                <a:effectLst>
                  <a:outerShdw blurRad="38100" dist="38100" dir="2700000" algn="tl">
                    <a:srgbClr val="000000">
                      <a:alpha val="43137"/>
                    </a:srgbClr>
                  </a:outerShdw>
                </a:effectLst>
                <a:latin typeface="NikoshBAN" pitchFamily="2" charset="0"/>
                <a:cs typeface="NikoshBAN" pitchFamily="2" charset="0"/>
              </a:rPr>
              <a:t>ন</a:t>
            </a:r>
            <a:r>
              <a:rPr lang="en-US" sz="3600" dirty="0">
                <a:effectLst>
                  <a:outerShdw blurRad="38100" dist="38100" dir="2700000" algn="tl">
                    <a:srgbClr val="000000">
                      <a:alpha val="43137"/>
                    </a:srgbClr>
                  </a:outerShdw>
                </a:effectLst>
                <a:latin typeface="NikoshBAN" pitchFamily="2" charset="0"/>
                <a:cs typeface="NikoshBAN" pitchFamily="2" charset="0"/>
              </a:rPr>
              <a:t> </a:t>
            </a:r>
            <a:r>
              <a:rPr lang="as-IN" sz="3600" dirty="0">
                <a:effectLst>
                  <a:outerShdw blurRad="38100" dist="38100" dir="2700000" algn="tl">
                    <a:srgbClr val="000000">
                      <a:alpha val="43137"/>
                    </a:srgbClr>
                  </a:outerShdw>
                </a:effectLst>
                <a:latin typeface="NikoshBAN" pitchFamily="2" charset="0"/>
                <a:cs typeface="NikoshBAN" pitchFamily="2" charset="0"/>
              </a:rPr>
              <a:t>হ</a:t>
            </a:r>
            <a:r>
              <a:rPr lang="en-US" sz="3600" dirty="0">
                <a:effectLst>
                  <a:outerShdw blurRad="38100" dist="38100" dir="2700000" algn="tl">
                    <a:srgbClr val="000000">
                      <a:alpha val="43137"/>
                    </a:srgbClr>
                  </a:outerShdw>
                </a:effectLst>
                <a:latin typeface="NikoshBAN" pitchFamily="2" charset="0"/>
                <a:cs typeface="NikoshBAN" pitchFamily="2" charset="0"/>
              </a:rPr>
              <a:t>া</a:t>
            </a:r>
            <a:r>
              <a:rPr lang="as-IN" sz="3600" dirty="0">
                <a:effectLst>
                  <a:outerShdw blurRad="38100" dist="38100" dir="2700000" algn="tl">
                    <a:srgbClr val="000000">
                      <a:alpha val="43137"/>
                    </a:srgbClr>
                  </a:outerShdw>
                </a:effectLst>
                <a:latin typeface="NikoshBAN" pitchFamily="2" charset="0"/>
                <a:cs typeface="NikoshBAN" pitchFamily="2" charset="0"/>
              </a:rPr>
              <a:t>ল</a:t>
            </a:r>
            <a:r>
              <a:rPr lang="en-US" sz="3600" dirty="0">
                <a:effectLst>
                  <a:outerShdw blurRad="38100" dist="38100" dir="2700000" algn="tl">
                    <a:srgbClr val="000000">
                      <a:alpha val="43137"/>
                    </a:srgbClr>
                  </a:outerShdw>
                </a:effectLst>
                <a:latin typeface="NikoshBAN" pitchFamily="2" charset="0"/>
                <a:cs typeface="NikoshBAN" pitchFamily="2" charset="0"/>
              </a:rPr>
              <a:t>দ</a:t>
            </a:r>
            <a:r>
              <a:rPr lang="as-IN" sz="3600" dirty="0">
                <a:effectLst>
                  <a:outerShdw blurRad="38100" dist="38100" dir="2700000" algn="tl">
                    <a:srgbClr val="000000">
                      <a:alpha val="43137"/>
                    </a:srgbClr>
                  </a:outerShdw>
                </a:effectLst>
                <a:latin typeface="NikoshBAN" pitchFamily="2" charset="0"/>
                <a:cs typeface="NikoshBAN" pitchFamily="2" charset="0"/>
              </a:rPr>
              <a:t>া</a:t>
            </a:r>
            <a:r>
              <a:rPr lang="en-US" sz="3600" dirty="0">
                <a:effectLst>
                  <a:outerShdw blurRad="38100" dist="38100" dir="2700000" algn="tl">
                    <a:srgbClr val="000000">
                      <a:alpha val="43137"/>
                    </a:srgbClr>
                  </a:outerShdw>
                </a:effectLst>
                <a:latin typeface="NikoshBAN" pitchFamily="2" charset="0"/>
                <a:cs typeface="NikoshBAN" pitchFamily="2" charset="0"/>
              </a:rPr>
              <a:t>র </a:t>
            </a:r>
          </a:p>
          <a:p>
            <a:pPr algn="ctr">
              <a:defRPr/>
            </a:pP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ট</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র</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ড</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as-IN" sz="2400" dirty="0">
                <a:effectLst>
                  <a:outerShdw blurRad="38100" dist="38100" dir="2700000" algn="tl">
                    <a:srgbClr val="000000">
                      <a:alpha val="43137"/>
                    </a:srgbClr>
                  </a:outerShdw>
                </a:effectLst>
                <a:latin typeface="NikoshBAN" pitchFamily="2" charset="0"/>
                <a:cs typeface="NikoshBAN" pitchFamily="2" charset="0"/>
              </a:rPr>
              <a:t>ই</a:t>
            </a:r>
            <a:r>
              <a:rPr lang="en-US" sz="2400" dirty="0">
                <a:effectLst>
                  <a:outerShdw blurRad="38100" dist="38100" dir="2700000" algn="tl">
                    <a:srgbClr val="000000">
                      <a:alpha val="43137"/>
                    </a:srgbClr>
                  </a:outerShdw>
                </a:effectLst>
                <a:latin typeface="NikoshBAN" pitchFamily="2" charset="0"/>
                <a:cs typeface="NikoshBAN" pitchFamily="2" charset="0"/>
              </a:rPr>
              <a:t>ন</a:t>
            </a:r>
            <a:r>
              <a:rPr lang="as-IN" sz="2400" dirty="0">
                <a:effectLst>
                  <a:outerShdw blurRad="38100" dist="38100" dir="2700000" algn="tl">
                    <a:srgbClr val="000000">
                      <a:alpha val="43137"/>
                    </a:srgbClr>
                  </a:outerShdw>
                </a:effectLst>
                <a:latin typeface="NikoshBAN" pitchFamily="2" charset="0"/>
                <a:cs typeface="NikoshBAN" pitchFamily="2" charset="0"/>
              </a:rPr>
              <a:t>্</a:t>
            </a:r>
            <a:r>
              <a:rPr lang="en-US" sz="2400" dirty="0">
                <a:effectLst>
                  <a:outerShdw blurRad="38100" dist="38100" dir="2700000" algn="tl">
                    <a:srgbClr val="000000">
                      <a:alpha val="43137"/>
                    </a:srgbClr>
                  </a:outerShdw>
                </a:effectLst>
                <a:latin typeface="NikoshBAN" pitchFamily="2" charset="0"/>
                <a:cs typeface="NikoshBAN" pitchFamily="2" charset="0"/>
              </a:rPr>
              <a:t>স</a:t>
            </a:r>
            <a:r>
              <a:rPr lang="as-IN" sz="2400" dirty="0">
                <a:effectLst>
                  <a:outerShdw blurRad="38100" dist="38100" dir="2700000" algn="tl">
                    <a:srgbClr val="000000">
                      <a:alpha val="43137"/>
                    </a:srgbClr>
                  </a:outerShdw>
                </a:effectLst>
                <a:latin typeface="NikoshBAN" pitchFamily="2" charset="0"/>
                <a:cs typeface="NikoshBAN" pitchFamily="2" charset="0"/>
              </a:rPr>
              <a:t>ট</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র</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ক</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ট</a:t>
            </a:r>
            <a:r>
              <a:rPr lang="en-US" sz="2400" dirty="0">
                <a:effectLst>
                  <a:outerShdw blurRad="38100" dist="38100" dir="2700000" algn="tl">
                    <a:srgbClr val="000000">
                      <a:alpha val="43137"/>
                    </a:srgbClr>
                  </a:outerShdw>
                </a:effectLst>
                <a:latin typeface="NikoshBAN" pitchFamily="2" charset="0"/>
                <a:cs typeface="NikoshBAN" pitchFamily="2" charset="0"/>
              </a:rPr>
              <a:t>র)</a:t>
            </a:r>
          </a:p>
          <a:p>
            <a:pPr algn="ctr">
              <a:defRPr/>
            </a:pPr>
            <a:r>
              <a:rPr lang="en-US" sz="2400" dirty="0">
                <a:effectLst>
                  <a:outerShdw blurRad="38100" dist="38100" dir="2700000" algn="tl">
                    <a:srgbClr val="000000">
                      <a:alpha val="43137"/>
                    </a:srgbClr>
                  </a:outerShdw>
                </a:effectLst>
                <a:latin typeface="NikoshBAN" pitchFamily="2" charset="0"/>
                <a:cs typeface="NikoshBAN" pitchFamily="2" charset="0"/>
              </a:rPr>
              <a:t>রাম</a:t>
            </a:r>
            <a:r>
              <a:rPr lang="as-IN" sz="2400" dirty="0">
                <a:effectLst>
                  <a:outerShdw blurRad="38100" dist="38100" dir="2700000" algn="tl">
                    <a:srgbClr val="000000">
                      <a:alpha val="43137"/>
                    </a:srgbClr>
                  </a:outerShdw>
                </a:effectLst>
                <a:latin typeface="NikoshBAN" pitchFamily="2" charset="0"/>
                <a:cs typeface="NikoshBAN" pitchFamily="2" charset="0"/>
              </a:rPr>
              <a:t>প</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ল</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as-IN" sz="2400" dirty="0">
                <a:effectLst>
                  <a:outerShdw blurRad="38100" dist="38100" dir="2700000" algn="tl">
                    <a:srgbClr val="000000">
                      <a:alpha val="43137"/>
                    </a:srgbClr>
                  </a:outerShdw>
                </a:effectLst>
                <a:latin typeface="NikoshBAN" pitchFamily="2" charset="0"/>
                <a:cs typeface="NikoshBAN" pitchFamily="2" charset="0"/>
              </a:rPr>
              <a:t>প</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ই</a:t>
            </a:r>
            <a:r>
              <a:rPr lang="en-US" sz="2400" dirty="0">
                <a:effectLst>
                  <a:outerShdw blurRad="38100" dist="38100" dir="2700000" algn="tl">
                    <a:srgbClr val="000000">
                      <a:alpha val="43137"/>
                    </a:srgbClr>
                  </a:outerShdw>
                </a:effectLst>
                <a:latin typeface="NikoshBAN" pitchFamily="2" charset="0"/>
                <a:cs typeface="NikoshBAN" pitchFamily="2" charset="0"/>
              </a:rPr>
              <a:t>ল</a:t>
            </a:r>
            <a:r>
              <a:rPr lang="as-IN" sz="2400" dirty="0">
                <a:effectLst>
                  <a:outerShdw blurRad="38100" dist="38100" dir="2700000" algn="tl">
                    <a:srgbClr val="000000">
                      <a:alpha val="43137"/>
                    </a:srgbClr>
                  </a:outerShdw>
                </a:effectLst>
                <a:latin typeface="NikoshBAN" pitchFamily="2" charset="0"/>
                <a:cs typeface="NikoshBAN" pitchFamily="2" charset="0"/>
              </a:rPr>
              <a:t>ট</a:t>
            </a:r>
            <a:r>
              <a:rPr lang="en-US" sz="2400" dirty="0">
                <a:effectLst>
                  <a:outerShdw blurRad="38100" dist="38100" dir="2700000" algn="tl">
                    <a:srgbClr val="000000">
                      <a:alpha val="43137"/>
                    </a:srgbClr>
                  </a:outerShdw>
                </a:effectLst>
                <a:latin typeface="NikoshBAN" pitchFamily="2" charset="0"/>
                <a:cs typeface="NikoshBAN" pitchFamily="2" charset="0"/>
              </a:rPr>
              <a:t> মাধ্যমিক বালিকা বিদ্যা</a:t>
            </a:r>
            <a:r>
              <a:rPr lang="as-IN" sz="2400" dirty="0">
                <a:effectLst>
                  <a:outerShdw blurRad="38100" dist="38100" dir="2700000" algn="tl">
                    <a:srgbClr val="000000">
                      <a:alpha val="43137"/>
                    </a:srgbClr>
                  </a:outerShdw>
                </a:effectLst>
                <a:latin typeface="NikoshBAN" pitchFamily="2" charset="0"/>
                <a:cs typeface="NikoshBAN" pitchFamily="2" charset="0"/>
              </a:rPr>
              <a:t>ল</a:t>
            </a:r>
            <a:r>
              <a:rPr lang="en-US" sz="2400" dirty="0">
                <a:effectLst>
                  <a:outerShdw blurRad="38100" dist="38100" dir="2700000" algn="tl">
                    <a:srgbClr val="000000">
                      <a:alpha val="43137"/>
                    </a:srgbClr>
                  </a:outerShdw>
                </a:effectLst>
                <a:latin typeface="NikoshBAN" pitchFamily="2" charset="0"/>
                <a:cs typeface="NikoshBAN" pitchFamily="2" charset="0"/>
              </a:rPr>
              <a:t>য় ।</a:t>
            </a:r>
          </a:p>
          <a:p>
            <a:pPr algn="ctr">
              <a:defRPr/>
            </a:pPr>
            <a:r>
              <a:rPr lang="en-US" sz="2400" dirty="0">
                <a:effectLst>
                  <a:outerShdw blurRad="38100" dist="38100" dir="2700000" algn="tl">
                    <a:srgbClr val="000000">
                      <a:alpha val="43137"/>
                    </a:srgbClr>
                  </a:outerShdw>
                </a:effectLst>
                <a:latin typeface="NikoshBAN" pitchFamily="2" charset="0"/>
                <a:cs typeface="NikoshBAN" pitchFamily="2" charset="0"/>
              </a:rPr>
              <a:t>রাম</a:t>
            </a:r>
            <a:r>
              <a:rPr lang="as-IN" sz="2400" dirty="0">
                <a:effectLst>
                  <a:outerShdw blurRad="38100" dist="38100" dir="2700000" algn="tl">
                    <a:srgbClr val="000000">
                      <a:alpha val="43137"/>
                    </a:srgbClr>
                  </a:outerShdw>
                </a:effectLst>
                <a:latin typeface="NikoshBAN" pitchFamily="2" charset="0"/>
                <a:cs typeface="NikoshBAN" pitchFamily="2" charset="0"/>
              </a:rPr>
              <a:t>প</a:t>
            </a:r>
            <a:r>
              <a:rPr lang="en-US" sz="2400" dirty="0">
                <a:effectLst>
                  <a:outerShdw blurRad="38100" dist="38100" dir="2700000" algn="tl">
                    <a:srgbClr val="000000">
                      <a:alpha val="43137"/>
                    </a:srgbClr>
                  </a:outerShdw>
                </a:effectLst>
                <a:latin typeface="NikoshBAN" pitchFamily="2" charset="0"/>
                <a:cs typeface="NikoshBAN" pitchFamily="2" charset="0"/>
              </a:rPr>
              <a:t>া</a:t>
            </a:r>
            <a:r>
              <a:rPr lang="as-IN" sz="2400" dirty="0">
                <a:effectLst>
                  <a:outerShdw blurRad="38100" dist="38100" dir="2700000" algn="tl">
                    <a:srgbClr val="000000">
                      <a:alpha val="43137"/>
                    </a:srgbClr>
                  </a:outerShdw>
                </a:effectLst>
                <a:latin typeface="NikoshBAN" pitchFamily="2" charset="0"/>
                <a:cs typeface="NikoshBAN" pitchFamily="2" charset="0"/>
              </a:rPr>
              <a:t>ল</a:t>
            </a:r>
            <a:r>
              <a:rPr lang="en-US" sz="2400" dirty="0">
                <a:effectLst>
                  <a:outerShdw blurRad="38100" dist="38100" dir="2700000" algn="tl">
                    <a:srgbClr val="000000">
                      <a:alpha val="43137"/>
                    </a:srgbClr>
                  </a:outerShdw>
                </a:effectLst>
                <a:latin typeface="NikoshBAN" pitchFamily="2" charset="0"/>
                <a:cs typeface="NikoshBAN" pitchFamily="2" charset="0"/>
              </a:rPr>
              <a:t>, </a:t>
            </a:r>
            <a:r>
              <a:rPr lang="as-IN" sz="2400" dirty="0">
                <a:effectLst>
                  <a:outerShdw blurRad="38100" dist="38100" dir="2700000" algn="tl">
                    <a:srgbClr val="000000">
                      <a:alpha val="43137"/>
                    </a:srgbClr>
                  </a:outerShdw>
                </a:effectLst>
                <a:latin typeface="NikoshBAN" pitchFamily="2" charset="0"/>
                <a:cs typeface="NikoshBAN" pitchFamily="2" charset="0"/>
              </a:rPr>
              <a:t>ব</a:t>
            </a:r>
            <a:r>
              <a:rPr lang="en-US" sz="2400" dirty="0">
                <a:effectLst>
                  <a:outerShdw blurRad="38100" dist="38100" dir="2700000" algn="tl">
                    <a:srgbClr val="000000">
                      <a:alpha val="43137"/>
                    </a:srgbClr>
                  </a:outerShdw>
                </a:effectLst>
                <a:latin typeface="NikoshBAN" pitchFamily="2" charset="0"/>
                <a:cs typeface="NikoshBAN" pitchFamily="2" charset="0"/>
              </a:rPr>
              <a:t>াগেরহাট।</a:t>
            </a:r>
            <a:endParaRPr lang="bn-IN" sz="2400" dirty="0">
              <a:effectLst>
                <a:outerShdw blurRad="38100" dist="38100" dir="2700000" algn="tl">
                  <a:srgbClr val="000000">
                    <a:alpha val="43137"/>
                  </a:srgbClr>
                </a:outerShdw>
              </a:effectLst>
              <a:latin typeface="NikoshBAN" pitchFamily="2" charset="0"/>
              <a:cs typeface="NikoshBAN" pitchFamily="2" charset="0"/>
            </a:endParaRPr>
          </a:p>
          <a:p>
            <a:pPr algn="ctr">
              <a:defRPr/>
            </a:pPr>
            <a:r>
              <a:rPr lang="bn-BD" sz="2800" dirty="0">
                <a:effectLst>
                  <a:outerShdw blurRad="38100" dist="38100" dir="2700000" algn="tl">
                    <a:srgbClr val="000000">
                      <a:alpha val="43137"/>
                    </a:srgbClr>
                  </a:outerShdw>
                </a:effectLst>
                <a:latin typeface="NikoshBAN" pitchFamily="2" charset="0"/>
                <a:cs typeface="NikoshBAN" pitchFamily="2" charset="0"/>
              </a:rPr>
              <a:t>মোবাইল নং </a:t>
            </a:r>
            <a:r>
              <a:rPr lang="en-US" sz="2800" dirty="0">
                <a:effectLst>
                  <a:outerShdw blurRad="38100" dist="38100" dir="2700000" algn="tl">
                    <a:srgbClr val="000000">
                      <a:alpha val="43137"/>
                    </a:srgbClr>
                  </a:outerShdw>
                </a:effectLst>
                <a:latin typeface="NikoshBAN" pitchFamily="2" charset="0"/>
                <a:cs typeface="NikoshBAN" pitchFamily="2" charset="0"/>
              </a:rPr>
              <a:t>01746440618 </a:t>
            </a:r>
            <a:endParaRPr lang="bn-BD" sz="2800" dirty="0">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E-mail:mithun.gpi</a:t>
            </a:r>
            <a:r>
              <a:rPr lang="en-US" sz="2000" dirty="0">
                <a:solidFill>
                  <a:srgbClr val="002060"/>
                </a:solidFill>
                <a:effectLst>
                  <a:outerShdw blurRad="38100" dist="38100" dir="2700000" algn="tl">
                    <a:srgbClr val="000000">
                      <a:alpha val="43137"/>
                    </a:srgbClr>
                  </a:outerShdw>
                </a:effectLst>
                <a:cs typeface="NikoshBAN" panose="02000000000000000000" pitchFamily="2" charset="0"/>
              </a:rPr>
              <a:t>89</a:t>
            </a:r>
            <a:r>
              <a:rPr lang="en-US" sz="20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@gmail.com</a:t>
            </a:r>
            <a:r>
              <a:rPr lang="en-US" sz="2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bn-BD" sz="2800"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5195489" y="311816"/>
            <a:ext cx="1810111" cy="769441"/>
          </a:xfrm>
          <a:prstGeom prst="rect">
            <a:avLst/>
          </a:prstGeom>
        </p:spPr>
        <p:txBody>
          <a:bodyPr wrap="none">
            <a:spAutoFit/>
          </a:bodyPr>
          <a:lstStyle/>
          <a:p>
            <a:r>
              <a:rPr lang="en-US" sz="44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পরিচিতি</a:t>
            </a:r>
            <a:r>
              <a:rPr lang="bn-IN" sz="4400" b="1" dirty="0">
                <a:effectLst>
                  <a:outerShdw blurRad="38100" dist="38100" dir="2700000" algn="tl">
                    <a:srgbClr val="000000">
                      <a:alpha val="43137"/>
                    </a:srgbClr>
                  </a:outerShdw>
                </a:effectLst>
                <a:latin typeface="NikoshBAN" pitchFamily="2" charset="0"/>
                <a:cs typeface="NikoshBAN" pitchFamily="2" charset="0"/>
              </a:rPr>
              <a:t> </a:t>
            </a:r>
            <a:endParaRPr lang="en-US" sz="4000" b="1" dirty="0"/>
          </a:p>
        </p:txBody>
      </p:sp>
      <p:sp>
        <p:nvSpPr>
          <p:cNvPr id="7" name="Flowchart: Decision 6"/>
          <p:cNvSpPr/>
          <p:nvPr/>
        </p:nvSpPr>
        <p:spPr>
          <a:xfrm>
            <a:off x="6128659" y="1048492"/>
            <a:ext cx="104502" cy="5087314"/>
          </a:xfrm>
          <a:prstGeom prst="flowChartDecision">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DAC21F4-055A-40B2-A28A-689C21E82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1845" y="746449"/>
            <a:ext cx="2576373" cy="3145846"/>
          </a:xfrm>
          <a:prstGeom prst="rect">
            <a:avLst/>
          </a:prstGeom>
        </p:spPr>
      </p:pic>
      <p:pic>
        <p:nvPicPr>
          <p:cNvPr id="5" name="Picture 4">
            <a:extLst>
              <a:ext uri="{FF2B5EF4-FFF2-40B4-BE49-F238E27FC236}">
                <a16:creationId xmlns:a16="http://schemas.microsoft.com/office/drawing/2014/main" id="{BFCB1489-8A14-4249-8A1C-7E7143A788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384" y="1081257"/>
            <a:ext cx="4843524" cy="3345377"/>
          </a:xfrm>
          <a:prstGeom prst="rect">
            <a:avLst/>
          </a:prstGeom>
        </p:spPr>
      </p:pic>
    </p:spTree>
    <p:extLst>
      <p:ext uri="{BB962C8B-B14F-4D97-AF65-F5344CB8AC3E}">
        <p14:creationId xmlns:p14="http://schemas.microsoft.com/office/powerpoint/2010/main" val="4163490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jmm.jpg"/>
          <p:cNvPicPr>
            <a:picLocks noChangeAspect="1"/>
          </p:cNvPicPr>
          <p:nvPr/>
        </p:nvPicPr>
        <p:blipFill>
          <a:blip r:embed="rId3"/>
          <a:stretch>
            <a:fillRect/>
          </a:stretch>
        </p:blipFill>
        <p:spPr>
          <a:xfrm>
            <a:off x="2362200" y="1371600"/>
            <a:ext cx="7455476" cy="4572000"/>
          </a:xfrm>
          <a:prstGeom prst="rect">
            <a:avLst/>
          </a:prstGeom>
        </p:spPr>
      </p:pic>
      <p:sp>
        <p:nvSpPr>
          <p:cNvPr id="5" name="TextBox 4"/>
          <p:cNvSpPr txBox="1"/>
          <p:nvPr/>
        </p:nvSpPr>
        <p:spPr>
          <a:xfrm>
            <a:off x="3048000" y="381001"/>
            <a:ext cx="5334000" cy="646331"/>
          </a:xfrm>
          <a:prstGeom prst="rect">
            <a:avLst/>
          </a:prstGeom>
          <a:noFill/>
        </p:spPr>
        <p:txBody>
          <a:bodyPr wrap="square" rtlCol="0">
            <a:spAutoFit/>
          </a:bodyPr>
          <a:lstStyle/>
          <a:p>
            <a:pPr algn="ctr"/>
            <a:r>
              <a:rPr lang="en-US" sz="3600" dirty="0" err="1">
                <a:latin typeface="NikoshBAN" pitchFamily="2" charset="0"/>
                <a:cs typeface="NikoshBAN" pitchFamily="2" charset="0"/>
              </a:rPr>
              <a:t>ছবিতে</a:t>
            </a:r>
            <a:r>
              <a:rPr lang="en-US" sz="3600" dirty="0">
                <a:latin typeface="NikoshBAN" pitchFamily="2" charset="0"/>
                <a:cs typeface="NikoshBAN" pitchFamily="2" charset="0"/>
              </a:rPr>
              <a:t> </a:t>
            </a:r>
            <a:r>
              <a:rPr lang="en-US" sz="3600" dirty="0" err="1">
                <a:latin typeface="NikoshBAN" pitchFamily="2" charset="0"/>
                <a:cs typeface="NikoshBAN" pitchFamily="2" charset="0"/>
              </a:rPr>
              <a:t>কি</a:t>
            </a:r>
            <a:r>
              <a:rPr lang="en-US" sz="3600" dirty="0">
                <a:latin typeface="NikoshBAN" pitchFamily="2" charset="0"/>
                <a:cs typeface="NikoshBAN" pitchFamily="2" charset="0"/>
              </a:rPr>
              <a:t> </a:t>
            </a:r>
            <a:r>
              <a:rPr lang="en-US" sz="3600" dirty="0" err="1">
                <a:latin typeface="NikoshBAN" pitchFamily="2" charset="0"/>
                <a:cs typeface="NikoshBAN" pitchFamily="2" charset="0"/>
              </a:rPr>
              <a:t>দেখছ</a:t>
            </a:r>
            <a:r>
              <a:rPr lang="en-US" sz="3600" dirty="0">
                <a:latin typeface="NikoshBAN" pitchFamily="2" charset="0"/>
                <a:cs typeface="NikoshBAN" pitchFamily="2" charset="0"/>
              </a:rPr>
              <a:t>?</a:t>
            </a:r>
          </a:p>
        </p:txBody>
      </p:sp>
      <p:sp>
        <p:nvSpPr>
          <p:cNvPr id="6" name="TextBox 5"/>
          <p:cNvSpPr txBox="1"/>
          <p:nvPr/>
        </p:nvSpPr>
        <p:spPr>
          <a:xfrm>
            <a:off x="2362200" y="6096000"/>
            <a:ext cx="6781800" cy="523220"/>
          </a:xfrm>
          <a:prstGeom prst="rect">
            <a:avLst/>
          </a:prstGeom>
          <a:noFill/>
        </p:spPr>
        <p:txBody>
          <a:bodyPr wrap="square" rtlCol="0">
            <a:spAutoFit/>
          </a:bodyPr>
          <a:lstStyle/>
          <a:p>
            <a:pPr algn="ctr"/>
            <a:r>
              <a:rPr lang="en-US" sz="2800" dirty="0" err="1">
                <a:latin typeface="NikoshBAN" pitchFamily="2" charset="0"/>
                <a:cs typeface="NikoshBAN" pitchFamily="2" charset="0"/>
              </a:rPr>
              <a:t>কিভাবে</a:t>
            </a:r>
            <a:r>
              <a:rPr lang="en-US" sz="2800" dirty="0">
                <a:latin typeface="NikoshBAN" pitchFamily="2" charset="0"/>
                <a:cs typeface="NikoshBAN" pitchFamily="2" charset="0"/>
              </a:rPr>
              <a:t> </a:t>
            </a:r>
            <a:r>
              <a:rPr lang="en-US" sz="2800" dirty="0" err="1">
                <a:latin typeface="NikoshBAN" pitchFamily="2" charset="0"/>
                <a:cs typeface="NikoshBAN" pitchFamily="2" charset="0"/>
              </a:rPr>
              <a:t>দূর্গন্ধ</a:t>
            </a:r>
            <a:r>
              <a:rPr lang="en-US" sz="2800" dirty="0">
                <a:latin typeface="NikoshBAN" pitchFamily="2" charset="0"/>
                <a:cs typeface="NikoshBAN" pitchFamily="2" charset="0"/>
              </a:rPr>
              <a:t> </a:t>
            </a:r>
            <a:r>
              <a:rPr lang="en-US" sz="2800" dirty="0" err="1">
                <a:latin typeface="NikoshBAN" pitchFamily="2" charset="0"/>
                <a:cs typeface="NikoshBAN" pitchFamily="2" charset="0"/>
              </a:rPr>
              <a:t>তাদের</a:t>
            </a:r>
            <a:r>
              <a:rPr lang="en-US" sz="2800" dirty="0">
                <a:latin typeface="NikoshBAN" pitchFamily="2" charset="0"/>
                <a:cs typeface="NikoshBAN" pitchFamily="2" charset="0"/>
              </a:rPr>
              <a:t> </a:t>
            </a:r>
            <a:r>
              <a:rPr lang="en-US" sz="2800" dirty="0" err="1">
                <a:latin typeface="NikoshBAN" pitchFamily="2" charset="0"/>
                <a:cs typeface="NikoshBAN" pitchFamily="2" charset="0"/>
              </a:rPr>
              <a:t>নাকে</a:t>
            </a:r>
            <a:r>
              <a:rPr lang="en-US" sz="2800" dirty="0">
                <a:latin typeface="NikoshBAN" pitchFamily="2" charset="0"/>
                <a:cs typeface="NikoshBAN" pitchFamily="2" charset="0"/>
              </a:rPr>
              <a:t> প</a:t>
            </a:r>
            <a:r>
              <a:rPr lang="bn-BD" sz="2800" dirty="0">
                <a:latin typeface="NikoshBAN" pitchFamily="2" charset="0"/>
                <a:cs typeface="NikoshBAN" pitchFamily="2" charset="0"/>
              </a:rPr>
              <a:t>ৌচ্ছল?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304800"/>
            <a:ext cx="4724400" cy="707886"/>
          </a:xfrm>
          <a:prstGeom prst="rect">
            <a:avLst/>
          </a:prstGeom>
          <a:solidFill>
            <a:schemeClr val="accent5">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000" dirty="0">
                <a:latin typeface="NikoshBAN" pitchFamily="2" charset="0"/>
                <a:cs typeface="NikoshBAN" pitchFamily="2" charset="0"/>
              </a:rPr>
              <a:t>ব্যাপন ও নিঃসরণ</a:t>
            </a:r>
            <a:endParaRPr lang="en-US" sz="4000" dirty="0">
              <a:latin typeface="NikoshBAN" pitchFamily="2" charset="0"/>
              <a:cs typeface="NikoshBAN" pitchFamily="2" charset="0"/>
            </a:endParaRPr>
          </a:p>
        </p:txBody>
      </p:sp>
      <p:pic>
        <p:nvPicPr>
          <p:cNvPr id="3" name="Picture 2" descr="P4180583.JPG"/>
          <p:cNvPicPr>
            <a:picLocks noChangeAspect="1"/>
          </p:cNvPicPr>
          <p:nvPr/>
        </p:nvPicPr>
        <p:blipFill>
          <a:blip r:embed="rId3"/>
          <a:stretch>
            <a:fillRect/>
          </a:stretch>
        </p:blipFill>
        <p:spPr>
          <a:xfrm>
            <a:off x="3200401" y="1146314"/>
            <a:ext cx="5486399" cy="54068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381001"/>
            <a:ext cx="4419600" cy="830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800" dirty="0">
                <a:latin typeface="NikoshBAN" pitchFamily="2" charset="0"/>
                <a:cs typeface="NikoshBAN" pitchFamily="2" charset="0"/>
              </a:rPr>
              <a:t>শিখনফল</a:t>
            </a:r>
            <a:endParaRPr lang="en-US" sz="4800" dirty="0">
              <a:latin typeface="NikoshBAN" pitchFamily="2" charset="0"/>
              <a:cs typeface="NikoshBAN" pitchFamily="2" charset="0"/>
            </a:endParaRPr>
          </a:p>
        </p:txBody>
      </p:sp>
      <p:sp>
        <p:nvSpPr>
          <p:cNvPr id="3" name="TextBox 2"/>
          <p:cNvSpPr txBox="1"/>
          <p:nvPr/>
        </p:nvSpPr>
        <p:spPr>
          <a:xfrm>
            <a:off x="2133600" y="2209801"/>
            <a:ext cx="7924800" cy="1200329"/>
          </a:xfrm>
          <a:prstGeom prst="rect">
            <a:avLst/>
          </a:prstGeom>
          <a:solidFill>
            <a:schemeClr val="accent5">
              <a:lumMod val="40000"/>
              <a:lumOff val="60000"/>
            </a:schemeClr>
          </a:solidFill>
          <a:ln w="38100">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2400" dirty="0">
                <a:latin typeface="NikoshBAN" pitchFamily="2" charset="0"/>
                <a:cs typeface="NikoshBAN" pitchFamily="2" charset="0"/>
              </a:rPr>
              <a:t>১। ব্যাপন ও নিঃসরণ কি তা বলতে পারবে।</a:t>
            </a:r>
          </a:p>
          <a:p>
            <a:r>
              <a:rPr lang="bn-BD" sz="2400" dirty="0">
                <a:latin typeface="NikoshBAN" pitchFamily="2" charset="0"/>
                <a:cs typeface="NikoshBAN" pitchFamily="2" charset="0"/>
              </a:rPr>
              <a:t>২। গতিতত্ত্বের সাহায্যে ব্যাপন ও নিঃসরণের  ব্যাখ্যা করতে পারবে।</a:t>
            </a:r>
          </a:p>
          <a:p>
            <a:r>
              <a:rPr lang="bn-BD" sz="2400" dirty="0">
                <a:latin typeface="NikoshBAN" pitchFamily="2" charset="0"/>
                <a:cs typeface="NikoshBAN" pitchFamily="2" charset="0"/>
              </a:rPr>
              <a:t>৩।তাপমাত্রা বাড়ালে ব্যাপনের  গতি বৃদ্ধি পায় তা পরিক্ষার মাধ্যমে দেখাতে পারবে।</a:t>
            </a:r>
            <a:endParaRPr lang="en-US" sz="2400" dirty="0">
              <a:latin typeface="NikoshBAN" pitchFamily="2" charset="0"/>
              <a:cs typeface="NikoshBAN"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ffusion.jpg"/>
          <p:cNvPicPr>
            <a:picLocks noChangeAspect="1"/>
          </p:cNvPicPr>
          <p:nvPr/>
        </p:nvPicPr>
        <p:blipFill>
          <a:blip r:embed="rId3"/>
          <a:stretch>
            <a:fillRect/>
          </a:stretch>
        </p:blipFill>
        <p:spPr>
          <a:xfrm>
            <a:off x="2514600" y="1828800"/>
            <a:ext cx="7141028" cy="3352800"/>
          </a:xfrm>
          <a:prstGeom prst="rect">
            <a:avLst/>
          </a:prstGeom>
        </p:spPr>
      </p:pic>
      <p:sp>
        <p:nvSpPr>
          <p:cNvPr id="6" name="TextBox 5"/>
          <p:cNvSpPr txBox="1"/>
          <p:nvPr/>
        </p:nvSpPr>
        <p:spPr>
          <a:xfrm>
            <a:off x="3124200" y="1143000"/>
            <a:ext cx="1295400" cy="523220"/>
          </a:xfrm>
          <a:prstGeom prst="rect">
            <a:avLst/>
          </a:prstGeom>
          <a:noFill/>
        </p:spPr>
        <p:txBody>
          <a:bodyPr wrap="square" rtlCol="0">
            <a:spAutoFit/>
          </a:bodyPr>
          <a:lstStyle/>
          <a:p>
            <a:pPr algn="ctr"/>
            <a:r>
              <a:rPr lang="bn-BD" sz="2800" dirty="0">
                <a:latin typeface="NikoshBAN" pitchFamily="2" charset="0"/>
                <a:cs typeface="NikoshBAN" pitchFamily="2" charset="0"/>
              </a:rPr>
              <a:t>তরল নীল</a:t>
            </a:r>
            <a:endParaRPr lang="en-US" sz="2800" dirty="0">
              <a:latin typeface="NikoshBAN" pitchFamily="2" charset="0"/>
              <a:cs typeface="NikoshBAN" pitchFamily="2" charset="0"/>
            </a:endParaRPr>
          </a:p>
        </p:txBody>
      </p:sp>
      <p:sp>
        <p:nvSpPr>
          <p:cNvPr id="9" name="Curved Right Arrow 8"/>
          <p:cNvSpPr/>
          <p:nvPr/>
        </p:nvSpPr>
        <p:spPr>
          <a:xfrm rot="574821">
            <a:off x="2141039" y="1206627"/>
            <a:ext cx="999635" cy="80149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2895600" y="5562601"/>
            <a:ext cx="5486400" cy="461665"/>
          </a:xfrm>
          <a:prstGeom prst="rect">
            <a:avLst/>
          </a:prstGeom>
          <a:noFill/>
        </p:spPr>
        <p:txBody>
          <a:bodyPr wrap="square" rtlCol="0">
            <a:spAutoFit/>
          </a:bodyPr>
          <a:lstStyle/>
          <a:p>
            <a:pPr algn="ctr"/>
            <a:r>
              <a:rPr lang="bn-BD" sz="2400" dirty="0">
                <a:latin typeface="NikoshBAN" pitchFamily="2" charset="0"/>
                <a:cs typeface="NikoshBAN" pitchFamily="2" charset="0"/>
              </a:rPr>
              <a:t>তরল নীল পুরো পানিতে ছড়িয়ে পড়ার কারণ কি?</a:t>
            </a:r>
            <a:endParaRPr lang="en-US" sz="2400" dirty="0">
              <a:latin typeface="NikoshBAN" pitchFamily="2" charset="0"/>
              <a:cs typeface="NikoshBAN" pitchFamily="2" charset="0"/>
            </a:endParaRPr>
          </a:p>
        </p:txBody>
      </p:sp>
      <p:sp>
        <p:nvSpPr>
          <p:cNvPr id="12" name="TextBox 11"/>
          <p:cNvSpPr txBox="1"/>
          <p:nvPr/>
        </p:nvSpPr>
        <p:spPr>
          <a:xfrm>
            <a:off x="2438400" y="5562600"/>
            <a:ext cx="7315200" cy="523220"/>
          </a:xfrm>
          <a:prstGeom prst="rect">
            <a:avLst/>
          </a:prstGeom>
          <a:noFill/>
        </p:spPr>
        <p:txBody>
          <a:bodyPr wrap="square" rtlCol="0">
            <a:spAutoFit/>
          </a:bodyPr>
          <a:lstStyle/>
          <a:p>
            <a:r>
              <a:rPr lang="bn-BD" sz="2800" dirty="0">
                <a:latin typeface="NikoshBAN" pitchFamily="2" charset="0"/>
                <a:cs typeface="NikoshBAN" pitchFamily="2" charset="0"/>
              </a:rPr>
              <a:t>নীলের অণুগুলো কতক্ষণ পর্যন্ত পানির অণুতে বিস্তার লাভ করবে?</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ppt_x</p:attrName>
                                        </p:attrNameLst>
                                      </p:cBhvr>
                                      <p:tavLst>
                                        <p:tav tm="0">
                                          <p:val>
                                            <p:strVal val="#ppt_x-.2"/>
                                          </p:val>
                                        </p:tav>
                                        <p:tav tm="100000">
                                          <p:val>
                                            <p:strVal val="#ppt_x"/>
                                          </p:val>
                                        </p:tav>
                                      </p:tavLst>
                                    </p:anim>
                                    <p:anim calcmode="lin" valueType="num">
                                      <p:cBhvr>
                                        <p:cTn id="2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4190624.JPG"/>
          <p:cNvPicPr>
            <a:picLocks noChangeAspect="1"/>
          </p:cNvPicPr>
          <p:nvPr/>
        </p:nvPicPr>
        <p:blipFill>
          <a:blip r:embed="rId3"/>
          <a:stretch>
            <a:fillRect/>
          </a:stretch>
        </p:blipFill>
        <p:spPr>
          <a:xfrm>
            <a:off x="2133600" y="1676400"/>
            <a:ext cx="2057400" cy="2606040"/>
          </a:xfrm>
          <a:prstGeom prst="rect">
            <a:avLst/>
          </a:prstGeom>
        </p:spPr>
      </p:pic>
      <p:pic>
        <p:nvPicPr>
          <p:cNvPr id="3" name="Picture 2" descr="P4190625.JPG"/>
          <p:cNvPicPr>
            <a:picLocks noChangeAspect="1"/>
          </p:cNvPicPr>
          <p:nvPr/>
        </p:nvPicPr>
        <p:blipFill>
          <a:blip r:embed="rId4"/>
          <a:stretch>
            <a:fillRect/>
          </a:stretch>
        </p:blipFill>
        <p:spPr>
          <a:xfrm>
            <a:off x="5105400" y="1676400"/>
            <a:ext cx="2045368" cy="2590800"/>
          </a:xfrm>
          <a:prstGeom prst="rect">
            <a:avLst/>
          </a:prstGeom>
        </p:spPr>
      </p:pic>
      <p:pic>
        <p:nvPicPr>
          <p:cNvPr id="4" name="Picture 3" descr="P4190626.JPG"/>
          <p:cNvPicPr>
            <a:picLocks noChangeAspect="1"/>
          </p:cNvPicPr>
          <p:nvPr/>
        </p:nvPicPr>
        <p:blipFill>
          <a:blip r:embed="rId5"/>
          <a:stretch>
            <a:fillRect/>
          </a:stretch>
        </p:blipFill>
        <p:spPr>
          <a:xfrm>
            <a:off x="8001000" y="1676400"/>
            <a:ext cx="2045368" cy="2590800"/>
          </a:xfrm>
          <a:prstGeom prst="rect">
            <a:avLst/>
          </a:prstGeom>
        </p:spPr>
      </p:pic>
      <p:sp>
        <p:nvSpPr>
          <p:cNvPr id="5" name="Right Arrow 4"/>
          <p:cNvSpPr/>
          <p:nvPr/>
        </p:nvSpPr>
        <p:spPr>
          <a:xfrm>
            <a:off x="4191000" y="25908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7162800" y="27432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48000" y="5334001"/>
            <a:ext cx="5715000" cy="461665"/>
          </a:xfrm>
          <a:prstGeom prst="rect">
            <a:avLst/>
          </a:prstGeom>
          <a:noFill/>
        </p:spPr>
        <p:txBody>
          <a:bodyPr wrap="square" rtlCol="0">
            <a:spAutoFit/>
          </a:bodyPr>
          <a:lstStyle/>
          <a:p>
            <a:pPr algn="ctr"/>
            <a:r>
              <a:rPr lang="bn-BD" sz="2400" dirty="0">
                <a:latin typeface="NikoshBAN" pitchFamily="2" charset="0"/>
                <a:cs typeface="NikoshBAN" pitchFamily="2" charset="0"/>
              </a:rPr>
              <a:t>বেলুণের আয়তন  কমে যাওয়ার কারণ কি?</a:t>
            </a:r>
            <a:endParaRPr lang="en-US" sz="2400" dirty="0">
              <a:latin typeface="NikoshBAN" pitchFamily="2" charset="0"/>
              <a:cs typeface="NikoshBAN" pitchFamily="2" charset="0"/>
            </a:endParaRPr>
          </a:p>
        </p:txBody>
      </p:sp>
      <p:sp>
        <p:nvSpPr>
          <p:cNvPr id="8" name="TextBox 7"/>
          <p:cNvSpPr txBox="1"/>
          <p:nvPr/>
        </p:nvSpPr>
        <p:spPr>
          <a:xfrm>
            <a:off x="2133600" y="5334001"/>
            <a:ext cx="8229600" cy="461665"/>
          </a:xfrm>
          <a:prstGeom prst="rect">
            <a:avLst/>
          </a:prstGeom>
          <a:noFill/>
        </p:spPr>
        <p:txBody>
          <a:bodyPr wrap="square" rtlCol="0">
            <a:spAutoFit/>
          </a:bodyPr>
          <a:lstStyle/>
          <a:p>
            <a:r>
              <a:rPr lang="bn-BD" sz="2400" dirty="0">
                <a:latin typeface="NikoshBAN" pitchFamily="2" charset="0"/>
                <a:cs typeface="NikoshBAN" pitchFamily="2" charset="0"/>
              </a:rPr>
              <a:t>বেলুণের ভেতরের বায়ুর চাপ এবং বাইরের বায়ুর চাপের মধ্যে কোন পার্থক্য আছে কি?</a:t>
            </a:r>
            <a:endParaRPr lang="en-US" sz="2400" dirty="0">
              <a:latin typeface="NikoshBAN" pitchFamily="2" charset="0"/>
              <a:cs typeface="NikoshBAN" pitchFamily="2" charset="0"/>
            </a:endParaRPr>
          </a:p>
        </p:txBody>
      </p:sp>
      <p:sp>
        <p:nvSpPr>
          <p:cNvPr id="9" name="TextBox 8"/>
          <p:cNvSpPr txBox="1"/>
          <p:nvPr/>
        </p:nvSpPr>
        <p:spPr>
          <a:xfrm>
            <a:off x="2286000" y="5410201"/>
            <a:ext cx="7467600" cy="461665"/>
          </a:xfrm>
          <a:prstGeom prst="rect">
            <a:avLst/>
          </a:prstGeom>
          <a:noFill/>
        </p:spPr>
        <p:txBody>
          <a:bodyPr wrap="square" rtlCol="0">
            <a:spAutoFit/>
          </a:bodyPr>
          <a:lstStyle/>
          <a:p>
            <a:pPr algn="ctr"/>
            <a:r>
              <a:rPr lang="bn-BD" sz="2400" dirty="0">
                <a:latin typeface="NikoshBAN" pitchFamily="2" charset="0"/>
                <a:cs typeface="NikoshBAN" pitchFamily="2" charset="0"/>
              </a:rPr>
              <a:t>বেলুণের ভেতরের বায়ুর ঘনত্ব ও বাইরের বায়ুর ঘনত্ব কি সমান?</a:t>
            </a:r>
            <a:endParaRPr lang="en-US" sz="2400" dirty="0">
              <a:latin typeface="NikoshBAN" pitchFamily="2" charset="0"/>
              <a:cs typeface="NikoshBAN" pitchFamily="2" charset="0"/>
            </a:endParaRPr>
          </a:p>
        </p:txBody>
      </p:sp>
      <p:sp>
        <p:nvSpPr>
          <p:cNvPr id="10" name="TextBox 9"/>
          <p:cNvSpPr txBox="1"/>
          <p:nvPr/>
        </p:nvSpPr>
        <p:spPr>
          <a:xfrm>
            <a:off x="3124200" y="5334001"/>
            <a:ext cx="5562600" cy="461665"/>
          </a:xfrm>
          <a:prstGeom prst="rect">
            <a:avLst/>
          </a:prstGeom>
          <a:noFill/>
        </p:spPr>
        <p:txBody>
          <a:bodyPr wrap="square" rtlCol="0">
            <a:spAutoFit/>
          </a:bodyPr>
          <a:lstStyle/>
          <a:p>
            <a:pPr algn="ctr"/>
            <a:r>
              <a:rPr lang="bn-BD" sz="2400" dirty="0">
                <a:latin typeface="NikoshBAN" pitchFamily="2" charset="0"/>
                <a:cs typeface="NikoshBAN" pitchFamily="2" charset="0"/>
              </a:rPr>
              <a:t>নিঃসরণ কাকে বলে?</a:t>
            </a:r>
            <a:endParaRPr lang="en-US" sz="2400" dirty="0">
              <a:latin typeface="NikoshBAN" pitchFamily="2" charset="0"/>
              <a:cs typeface="NikoshBAN" pitchFamily="2" charset="0"/>
            </a:endParaRPr>
          </a:p>
        </p:txBody>
      </p:sp>
      <p:sp>
        <p:nvSpPr>
          <p:cNvPr id="11" name="TextBox 10"/>
          <p:cNvSpPr txBox="1"/>
          <p:nvPr/>
        </p:nvSpPr>
        <p:spPr>
          <a:xfrm>
            <a:off x="2743200" y="457200"/>
            <a:ext cx="6248400" cy="523220"/>
          </a:xfrm>
          <a:prstGeom prst="rect">
            <a:avLst/>
          </a:prstGeom>
          <a:solidFill>
            <a:schemeClr val="accent3">
              <a:lumMod val="20000"/>
              <a:lumOff val="8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a:latin typeface="NikoshBAN" pitchFamily="2" charset="0"/>
                <a:cs typeface="NikoshBAN" pitchFamily="2" charset="0"/>
              </a:rPr>
              <a:t>ছবিগুলো লক্ষ্য কর এবং নিচের প্রশ্নগুলোর উত্তর দাও।</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ppt_x</p:attrName>
                                        </p:attrNameLst>
                                      </p:cBhvr>
                                      <p:tavLst>
                                        <p:tav tm="0">
                                          <p:val>
                                            <p:strVal val="#ppt_x-.2"/>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1" nodeType="clickEffect">
                                  <p:stCondLst>
                                    <p:cond delay="0"/>
                                  </p:stCondLst>
                                  <p:childTnLst>
                                    <p:animEffect transition="out" filter="box(i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ppt_x</p:attrName>
                                        </p:attrNameLst>
                                      </p:cBhvr>
                                      <p:tavLst>
                                        <p:tav tm="0">
                                          <p:val>
                                            <p:strVal val="#ppt_x-.2"/>
                                          </p:val>
                                        </p:tav>
                                        <p:tav tm="100000">
                                          <p:val>
                                            <p:strVal val="#ppt_x"/>
                                          </p:val>
                                        </p:tav>
                                      </p:tavLst>
                                    </p:anim>
                                    <p:anim calcmode="lin" valueType="num">
                                      <p:cBhvr>
                                        <p:cTn id="4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3000" y="533401"/>
            <a:ext cx="1981200" cy="584775"/>
          </a:xfrm>
          <a:prstGeom prst="rect">
            <a:avLst/>
          </a:prstGeom>
          <a:solidFill>
            <a:schemeClr val="accent5">
              <a:lumMod val="60000"/>
              <a:lumOff val="4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3200" dirty="0">
                <a:latin typeface="NikoshBAN" pitchFamily="2" charset="0"/>
                <a:cs typeface="NikoshBAN" pitchFamily="2" charset="0"/>
              </a:rPr>
              <a:t> ভিডিও</a:t>
            </a:r>
            <a:endParaRPr lang="en-US" sz="3200"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nvGraphicFramePr>
        <p:xfrm>
          <a:off x="5334000" y="2590801"/>
          <a:ext cx="1371600" cy="1157287"/>
        </p:xfrm>
        <a:graphic>
          <a:graphicData uri="http://schemas.openxmlformats.org/presentationml/2006/ole">
            <mc:AlternateContent xmlns:mc="http://schemas.openxmlformats.org/markup-compatibility/2006">
              <mc:Choice xmlns:v="urn:schemas-microsoft-com:vml" Requires="v">
                <p:oleObj spid="_x0000_s1033" name="Packager Shell Object" showAsIcon="1" r:id="rId4" imgW="914400" imgH="771480" progId="Package">
                  <p:embed/>
                </p:oleObj>
              </mc:Choice>
              <mc:Fallback>
                <p:oleObj name="Packager Shell Object" showAsIcon="1" r:id="rId4" imgW="914400" imgH="771480" progId="Package">
                  <p:embed/>
                  <p:pic>
                    <p:nvPicPr>
                      <p:cNvPr id="4" name="Object 3">
                        <a:hlinkClick r:id="" action="ppaction://ole?verb=0"/>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590801"/>
                        <a:ext cx="1371600" cy="1157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362201"/>
            <a:ext cx="7162800" cy="584775"/>
          </a:xfrm>
          <a:prstGeom prst="rect">
            <a:avLst/>
          </a:prstGeom>
          <a:solidFill>
            <a:schemeClr val="accent5">
              <a:lumMod val="40000"/>
              <a:lumOff val="60000"/>
            </a:schemeClr>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en-US" sz="3200" dirty="0" err="1">
                <a:latin typeface="NikoshBAN" pitchFamily="2" charset="0"/>
                <a:cs typeface="NikoshBAN" pitchFamily="2" charset="0"/>
              </a:rPr>
              <a:t>ব্যাপনের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সাথে</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সংশ্লিষ্ট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এমন</a:t>
            </a:r>
            <a:r>
              <a:rPr lang="en-US" sz="3200" dirty="0">
                <a:latin typeface="NikoshBAN" pitchFamily="2" charset="0"/>
                <a:cs typeface="NikoshBAN" pitchFamily="2" charset="0"/>
              </a:rPr>
              <a:t> ৫টি </a:t>
            </a:r>
            <a:r>
              <a:rPr lang="en-US" sz="3200" dirty="0" err="1">
                <a:latin typeface="NikoshBAN" pitchFamily="2" charset="0"/>
                <a:cs typeface="NikoshBAN" pitchFamily="2" charset="0"/>
              </a:rPr>
              <a:t>ঘটনা</a:t>
            </a:r>
            <a:r>
              <a:rPr lang="en-US" sz="3200" dirty="0">
                <a:latin typeface="NikoshBAN" pitchFamily="2" charset="0"/>
                <a:cs typeface="NikoshBAN" pitchFamily="2" charset="0"/>
              </a:rPr>
              <a:t> </a:t>
            </a:r>
            <a:r>
              <a:rPr lang="en-US" sz="3200" dirty="0" err="1">
                <a:latin typeface="NikoshBAN" pitchFamily="2" charset="0"/>
                <a:cs typeface="NikoshBAN" pitchFamily="2" charset="0"/>
              </a:rPr>
              <a:t>উল্লেখ</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r>
              <a:rPr lang="en-US" sz="3200" dirty="0">
                <a:latin typeface="NikoshBAN" pitchFamily="2" charset="0"/>
                <a:cs typeface="NikoshBAN" pitchFamily="2" charset="0"/>
              </a:rPr>
              <a:t>।</a:t>
            </a:r>
          </a:p>
        </p:txBody>
      </p:sp>
      <p:sp>
        <p:nvSpPr>
          <p:cNvPr id="3" name="TextBox 2"/>
          <p:cNvSpPr txBox="1"/>
          <p:nvPr/>
        </p:nvSpPr>
        <p:spPr>
          <a:xfrm>
            <a:off x="3810000" y="1219201"/>
            <a:ext cx="4267200" cy="646331"/>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a:latin typeface="NikoshBAN" pitchFamily="2" charset="0"/>
                <a:cs typeface="NikoshBAN" pitchFamily="2" charset="0"/>
              </a:rPr>
              <a:t>একক কাজ </a:t>
            </a:r>
            <a:endParaRPr lang="en-US" sz="3600" dirty="0">
              <a:latin typeface="NikoshBAN" pitchFamily="2" charset="0"/>
              <a:cs typeface="NikoshBAN" pitchFamily="2" charset="0"/>
            </a:endParaRPr>
          </a:p>
        </p:txBody>
      </p:sp>
      <p:sp>
        <p:nvSpPr>
          <p:cNvPr id="4" name="TextBox 3"/>
          <p:cNvSpPr txBox="1"/>
          <p:nvPr/>
        </p:nvSpPr>
        <p:spPr>
          <a:xfrm>
            <a:off x="8305800" y="1295401"/>
            <a:ext cx="1828800" cy="461665"/>
          </a:xfrm>
          <a:prstGeom prst="rect">
            <a:avLst/>
          </a:prstGeom>
          <a:noFill/>
        </p:spPr>
        <p:txBody>
          <a:bodyPr wrap="square" rtlCol="0">
            <a:spAutoFit/>
          </a:bodyPr>
          <a:lstStyle/>
          <a:p>
            <a:r>
              <a:rPr lang="bn-BD" sz="2400" dirty="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sp>
        <p:nvSpPr>
          <p:cNvPr id="5" name="TextBox 4"/>
          <p:cNvSpPr txBox="1"/>
          <p:nvPr/>
        </p:nvSpPr>
        <p:spPr>
          <a:xfrm>
            <a:off x="2667000" y="3886200"/>
            <a:ext cx="7162800" cy="523220"/>
          </a:xfrm>
          <a:prstGeom prst="rect">
            <a:avLst/>
          </a:prstGeom>
          <a:solidFill>
            <a:schemeClr val="accent1">
              <a:lumMod val="20000"/>
              <a:lumOff val="80000"/>
            </a:schemeClr>
          </a:solidFill>
          <a:effectLst>
            <a:outerShdw blurRad="50800" dist="38100" dir="18900000" algn="bl" rotWithShape="0">
              <a:prstClr val="black">
                <a:alpha val="40000"/>
              </a:prstClr>
            </a:outerShdw>
          </a:effectLst>
        </p:spPr>
        <p:txBody>
          <a:bodyPr wrap="square" rtlCol="0">
            <a:spAutoFit/>
          </a:bodyPr>
          <a:lstStyle/>
          <a:p>
            <a:pPr algn="ctr"/>
            <a:r>
              <a:rPr lang="bn-BD" sz="2800" dirty="0">
                <a:latin typeface="NikoshBAN" pitchFamily="2" charset="0"/>
                <a:cs typeface="NikoshBAN" pitchFamily="2" charset="0"/>
              </a:rPr>
              <a:t>ব্যাপনের পর নিঃসরণ হয় এমন ৫টি ঘটনা লিখে আনবে।</a:t>
            </a:r>
            <a:endParaRPr lang="en-US" sz="2800" dirty="0">
              <a:latin typeface="NikoshBAN" pitchFamily="2" charset="0"/>
              <a:cs typeface="NikoshBAN" pitchFamily="2"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748</Words>
  <Application>Microsoft Office PowerPoint</Application>
  <PresentationFormat>Widescreen</PresentationFormat>
  <Paragraphs>95</Paragraphs>
  <Slides>16</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Calibri Light</vt:lpstr>
      <vt:lpstr>NikoshBAN</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SRDL_RPGHS_02</dc:creator>
  <cp:lastModifiedBy>RPGHS_115166</cp:lastModifiedBy>
  <cp:revision>15</cp:revision>
  <dcterms:created xsi:type="dcterms:W3CDTF">2019-10-03T06:22:04Z</dcterms:created>
  <dcterms:modified xsi:type="dcterms:W3CDTF">2019-11-01T06:31:54Z</dcterms:modified>
</cp:coreProperties>
</file>