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6" r:id="rId2"/>
    <p:sldId id="257" r:id="rId3"/>
    <p:sldId id="279" r:id="rId4"/>
    <p:sldId id="268" r:id="rId5"/>
    <p:sldId id="262" r:id="rId6"/>
    <p:sldId id="287" r:id="rId7"/>
    <p:sldId id="282" r:id="rId8"/>
    <p:sldId id="288" r:id="rId9"/>
    <p:sldId id="311" r:id="rId10"/>
    <p:sldId id="283" r:id="rId11"/>
    <p:sldId id="284" r:id="rId12"/>
    <p:sldId id="286" r:id="rId13"/>
    <p:sldId id="259" r:id="rId14"/>
    <p:sldId id="261" r:id="rId15"/>
    <p:sldId id="28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5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7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411BE-E74C-4ACC-A61F-D0F483C548A6}" type="datetimeFigureOut">
              <a:rPr lang="en-US" smtClean="0"/>
              <a:t>01-Nov-19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135C56-46DE-46B6-A926-5AD879102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079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পাঠ</a:t>
            </a:r>
            <a:r>
              <a:rPr lang="bn-BD" baseline="0" dirty="0"/>
              <a:t> শিরোনাম ঘোষনা </a:t>
            </a:r>
            <a:r>
              <a:rPr lang="en-US" baseline="0" dirty="0" err="1"/>
              <a:t>করার</a:t>
            </a:r>
            <a:r>
              <a:rPr lang="en-US" baseline="0" dirty="0"/>
              <a:t> </a:t>
            </a:r>
            <a:r>
              <a:rPr lang="en-US" baseline="0" dirty="0" err="1"/>
              <a:t>জন্য</a:t>
            </a:r>
            <a:r>
              <a:rPr lang="en-US" baseline="0" dirty="0"/>
              <a:t> </a:t>
            </a:r>
            <a:r>
              <a:rPr lang="en-US" baseline="0" dirty="0" err="1"/>
              <a:t>আরও</a:t>
            </a:r>
            <a:r>
              <a:rPr lang="en-US" baseline="0" dirty="0"/>
              <a:t> </a:t>
            </a:r>
            <a:r>
              <a:rPr lang="bn-IN" baseline="0" dirty="0"/>
              <a:t>চিত্র </a:t>
            </a:r>
            <a:r>
              <a:rPr lang="en-US" baseline="0" dirty="0" err="1"/>
              <a:t>দেখিয়ে</a:t>
            </a:r>
            <a:r>
              <a:rPr lang="en-US" baseline="0" dirty="0"/>
              <a:t> </a:t>
            </a:r>
            <a:r>
              <a:rPr lang="en-US" baseline="0" dirty="0" err="1"/>
              <a:t>শিক্ষার্থীদের</a:t>
            </a:r>
            <a:r>
              <a:rPr lang="en-US" baseline="0" dirty="0"/>
              <a:t> </a:t>
            </a:r>
            <a:r>
              <a:rPr lang="bn-BD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রসায়ন</a:t>
            </a:r>
            <a:r>
              <a:rPr lang="en-US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 </a:t>
            </a:r>
            <a:r>
              <a:rPr lang="en-US" sz="1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অনুসন্ধানের</a:t>
            </a:r>
            <a:r>
              <a:rPr lang="en-US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ব্যবহারে</a:t>
            </a:r>
            <a:r>
              <a:rPr lang="en-US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সতর্কতামূলক</a:t>
            </a:r>
            <a:r>
              <a:rPr lang="en-US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1200" baseline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0" baseline="0" dirty="0" err="1"/>
              <a:t>সম্পর্কে</a:t>
            </a:r>
            <a:r>
              <a:rPr lang="en-US" b="0" baseline="0" dirty="0"/>
              <a:t> </a:t>
            </a:r>
            <a:r>
              <a:rPr lang="en-US" baseline="0" dirty="0" err="1"/>
              <a:t>প্রাসঙ্গিক</a:t>
            </a:r>
            <a:r>
              <a:rPr lang="en-US" baseline="0" dirty="0"/>
              <a:t> </a:t>
            </a:r>
            <a:r>
              <a:rPr lang="en-US" baseline="0" dirty="0" err="1"/>
              <a:t>প্র</a:t>
            </a:r>
            <a:r>
              <a:rPr lang="bn-BD" baseline="0" dirty="0"/>
              <a:t>শ্ন</a:t>
            </a:r>
            <a:r>
              <a:rPr lang="en-US" baseline="0" dirty="0"/>
              <a:t> </a:t>
            </a:r>
            <a:r>
              <a:rPr lang="bn-BD" baseline="0" dirty="0"/>
              <a:t>করা যেতে পারে</a:t>
            </a:r>
            <a:r>
              <a:rPr lang="bn-IN" baseline="0" dirty="0"/>
              <a:t> </a:t>
            </a:r>
            <a:r>
              <a:rPr lang="bn-I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এবং তাদের উত্তরের মাধ্যমে পাঠ ঘোষনা করা যেতে পারে।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I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চিত্রে</a:t>
            </a:r>
            <a:r>
              <a:rPr lang="bn-I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রাসায়নিক পদার্থগুলি কিভাবে আছে?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/>
              <a:t> </a:t>
            </a:r>
            <a:r>
              <a:rPr lang="en-US" baseline="0" dirty="0"/>
              <a:t>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EE98D-6B19-4A5C-9C47-603A0C7582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372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আজকের পাঠের প্রথম শিখনফলের উদেশ্যে চিত্রগুলি দেওয়া হয়েছে। </a:t>
            </a:r>
            <a:r>
              <a:rPr lang="en-US" dirty="0" err="1"/>
              <a:t>চিত্রের</a:t>
            </a:r>
            <a:r>
              <a:rPr lang="en-US" dirty="0"/>
              <a:t> </a:t>
            </a:r>
            <a:r>
              <a:rPr lang="en-US" baseline="0" dirty="0" err="1"/>
              <a:t>পদার্থগুলি</a:t>
            </a:r>
            <a:r>
              <a:rPr lang="en-US" baseline="0" dirty="0"/>
              <a:t> </a:t>
            </a:r>
            <a:r>
              <a:rPr lang="en-US" baseline="0" dirty="0" err="1"/>
              <a:t>দেখায়ে</a:t>
            </a:r>
            <a:r>
              <a:rPr lang="en-US" baseline="0" dirty="0"/>
              <a:t> </a:t>
            </a:r>
            <a:r>
              <a:rPr lang="bn-BD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রাসায়নিক দ্রব্য সংরক্ষণ ও ব্যবহারে সতর্কতার প্রয়োজন </a:t>
            </a:r>
            <a:r>
              <a:rPr lang="bn-IN" baseline="0" dirty="0"/>
              <a:t>সম্পর্কে প্রাসঙ্গিক প্রশ্ন</a:t>
            </a:r>
            <a:r>
              <a:rPr lang="en-US" baseline="0" dirty="0"/>
              <a:t> </a:t>
            </a:r>
            <a:r>
              <a:rPr lang="en-US" baseline="0" dirty="0" err="1"/>
              <a:t>করা</a:t>
            </a:r>
            <a:r>
              <a:rPr lang="en-US" baseline="0" dirty="0"/>
              <a:t> </a:t>
            </a:r>
            <a:r>
              <a:rPr lang="en-US" baseline="0" dirty="0" err="1"/>
              <a:t>যেতে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 dirty="0"/>
              <a:t>।</a:t>
            </a:r>
            <a:r>
              <a:rPr lang="bn-IN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EE98D-6B19-4A5C-9C47-603A0C7582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956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আজকের পাঠের দ্বিতীয় শিখনফলের উদেশ্যে চিত্রগুলি দেওয়া হয়েছে। </a:t>
            </a:r>
            <a:r>
              <a:rPr lang="en-US" dirty="0" err="1"/>
              <a:t>চিত্রের</a:t>
            </a:r>
            <a:r>
              <a:rPr lang="en-US" dirty="0"/>
              <a:t> </a:t>
            </a:r>
            <a:r>
              <a:rPr lang="en-US" baseline="0" dirty="0" err="1"/>
              <a:t>পদার্থগুলি</a:t>
            </a:r>
            <a:r>
              <a:rPr lang="en-US" baseline="0" dirty="0"/>
              <a:t> </a:t>
            </a:r>
            <a:r>
              <a:rPr lang="en-US" baseline="0" dirty="0" err="1"/>
              <a:t>দেখায়ে</a:t>
            </a:r>
            <a:r>
              <a:rPr lang="en-US" baseline="0" dirty="0"/>
              <a:t> </a:t>
            </a:r>
            <a:r>
              <a:rPr lang="bn-BD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রাসায়নিক দ্রব্য সংরক্ষণ ও ব্যবহারে সতর্কতামূলক ব্যবস্থায় সার্বজনীন নিয়ম</a:t>
            </a:r>
            <a:r>
              <a:rPr lang="bn-IN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baseline="0" dirty="0"/>
              <a:t>সম্পর্কে</a:t>
            </a:r>
            <a:r>
              <a:rPr lang="en-US" baseline="0" dirty="0"/>
              <a:t> </a:t>
            </a:r>
            <a:r>
              <a:rPr lang="bn-IN" baseline="0" dirty="0"/>
              <a:t>জানতে পারবে</a:t>
            </a:r>
            <a:r>
              <a:rPr lang="en-US" baseline="0" dirty="0"/>
              <a:t>।</a:t>
            </a:r>
            <a:r>
              <a:rPr lang="bn-IN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EE98D-6B19-4A5C-9C47-603A0C7582A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593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আজকের পাঠের তৃতীয় শিখনফলের উদেশ্যে চিত্রগুলি দেওয়া হয়েছে। </a:t>
            </a:r>
            <a:r>
              <a:rPr lang="en-US" dirty="0" err="1"/>
              <a:t>চিত্র</a:t>
            </a:r>
            <a:r>
              <a:rPr lang="bn-IN" dirty="0"/>
              <a:t>টি </a:t>
            </a:r>
            <a:r>
              <a:rPr lang="en-US" sz="1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দ্রব্যের</a:t>
            </a:r>
            <a:r>
              <a:rPr lang="en-US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সংরক্ষণে</a:t>
            </a:r>
            <a:r>
              <a:rPr lang="en-US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সতর্কতামূলক</a:t>
            </a:r>
            <a:r>
              <a:rPr lang="en-US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সাংকেতিক</a:t>
            </a:r>
            <a:r>
              <a:rPr lang="en-US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চিহ্ন</a:t>
            </a:r>
            <a:r>
              <a:rPr lang="bn-IN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baseline="0" dirty="0"/>
              <a:t>সম্পর্কে</a:t>
            </a:r>
            <a:r>
              <a:rPr lang="en-US" baseline="0" dirty="0"/>
              <a:t> </a:t>
            </a:r>
            <a:r>
              <a:rPr lang="bn-IN" baseline="0" dirty="0"/>
              <a:t>জানতে পারবে</a:t>
            </a:r>
            <a:r>
              <a:rPr lang="en-US" baseline="0" dirty="0"/>
              <a:t>।</a:t>
            </a:r>
            <a:r>
              <a:rPr lang="bn-IN" baseline="0" dirty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EE98D-6B19-4A5C-9C47-603A0C7582A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154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আজকের পাঠের তৃতীয় শিখনফলের উদেশ্যে চিত্রগুলি দেওয়া হয়েছে। ছকটির</a:t>
            </a:r>
            <a:r>
              <a:rPr lang="bn-I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দ্বারা কোন </a:t>
            </a:r>
            <a:r>
              <a:rPr lang="bn-BD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সাংকেতিক চিহ্ন</a:t>
            </a:r>
            <a:r>
              <a:rPr lang="bn-IN" dirty="0"/>
              <a:t> </a:t>
            </a:r>
            <a:r>
              <a:rPr lang="en-US" sz="1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দ্রব্যের</a:t>
            </a:r>
            <a:r>
              <a:rPr lang="en-US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ঝুঁকির</a:t>
            </a:r>
            <a:r>
              <a:rPr lang="en-US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মাত্রা</a:t>
            </a:r>
            <a:r>
              <a:rPr lang="en-US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সতর্কতামূলক</a:t>
            </a:r>
            <a:r>
              <a:rPr lang="bn-IN" sz="1200" baseline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সাংকেতিক</a:t>
            </a:r>
            <a:r>
              <a:rPr lang="en-US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চিহ্ন</a:t>
            </a:r>
            <a:r>
              <a:rPr lang="bn-IN" sz="1200" baseline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ব্যবহৃত তা </a:t>
            </a:r>
            <a:r>
              <a:rPr lang="bn-IN" baseline="0" dirty="0"/>
              <a:t>জানতে পারবে</a:t>
            </a:r>
            <a:r>
              <a:rPr lang="en-US" baseline="0" dirty="0"/>
              <a:t>।</a:t>
            </a:r>
            <a:r>
              <a:rPr lang="bn-IN" baseline="0" dirty="0"/>
              <a:t>  </a:t>
            </a:r>
            <a:r>
              <a:rPr lang="en-US" dirty="0" err="1"/>
              <a:t>শিক্ষার্থীর</a:t>
            </a:r>
            <a:r>
              <a:rPr lang="en-US" baseline="0" dirty="0" err="1"/>
              <a:t>া</a:t>
            </a:r>
            <a:r>
              <a:rPr lang="en-US" baseline="0" dirty="0"/>
              <a:t> আগে বলতে পারে কিনা তা পরীক্ষা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EE98D-6B19-4A5C-9C47-603A0C7582A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861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আজকের পাঠের তৃতীয় শিখনফলের উদেশ্যে চিত্রগুলি দেওয়া হয়েছে। ছকটির</a:t>
            </a:r>
            <a:r>
              <a:rPr lang="bn-I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দ্বারা কোন </a:t>
            </a:r>
            <a:r>
              <a:rPr lang="bn-BD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সাংকেতিক চিহ্ন</a:t>
            </a:r>
            <a:r>
              <a:rPr lang="bn-IN" dirty="0"/>
              <a:t> </a:t>
            </a:r>
            <a:r>
              <a:rPr lang="en-US" sz="1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দ্রব্যের</a:t>
            </a:r>
            <a:r>
              <a:rPr lang="en-US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ঝুঁকির</a:t>
            </a:r>
            <a:r>
              <a:rPr lang="en-US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মাত্রা</a:t>
            </a:r>
            <a:r>
              <a:rPr lang="en-US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সতর্কতামূলক</a:t>
            </a:r>
            <a:r>
              <a:rPr lang="bn-IN" sz="1200" baseline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সাংকেতিক</a:t>
            </a:r>
            <a:r>
              <a:rPr lang="en-US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চিহ্ন</a:t>
            </a:r>
            <a:r>
              <a:rPr lang="bn-IN" sz="1200" baseline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ব্যবহৃত তা </a:t>
            </a:r>
            <a:r>
              <a:rPr lang="bn-IN" baseline="0" dirty="0"/>
              <a:t>জানতে পারবে</a:t>
            </a:r>
            <a:r>
              <a:rPr lang="en-US" baseline="0" dirty="0"/>
              <a:t>।</a:t>
            </a:r>
            <a:r>
              <a:rPr lang="bn-IN" baseline="0" dirty="0"/>
              <a:t>  </a:t>
            </a:r>
            <a:r>
              <a:rPr lang="en-US" dirty="0" err="1"/>
              <a:t>শিক্ষার্থীর</a:t>
            </a:r>
            <a:r>
              <a:rPr lang="en-US" baseline="0" dirty="0" err="1"/>
              <a:t>া</a:t>
            </a:r>
            <a:r>
              <a:rPr lang="en-US" baseline="0" dirty="0"/>
              <a:t> </a:t>
            </a:r>
            <a:r>
              <a:rPr lang="en-US" baseline="0" dirty="0" err="1"/>
              <a:t>আগে</a:t>
            </a:r>
            <a:r>
              <a:rPr lang="en-US" baseline="0" dirty="0"/>
              <a:t> </a:t>
            </a:r>
            <a:r>
              <a:rPr lang="en-US" baseline="0" dirty="0" err="1"/>
              <a:t>বলতে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 dirty="0"/>
              <a:t> </a:t>
            </a:r>
            <a:r>
              <a:rPr lang="en-US" baseline="0" dirty="0" err="1"/>
              <a:t>কিনা</a:t>
            </a:r>
            <a:r>
              <a:rPr lang="en-US" baseline="0" dirty="0"/>
              <a:t> </a:t>
            </a:r>
            <a:r>
              <a:rPr lang="en-US" baseline="0" dirty="0" err="1"/>
              <a:t>তা</a:t>
            </a:r>
            <a:r>
              <a:rPr lang="en-US" baseline="0" dirty="0"/>
              <a:t> </a:t>
            </a:r>
            <a:r>
              <a:rPr lang="en-US" baseline="0" dirty="0" err="1"/>
              <a:t>পরীক্ষা</a:t>
            </a:r>
            <a:r>
              <a:rPr lang="en-US" baseline="0" dirty="0"/>
              <a:t> </a:t>
            </a:r>
            <a:r>
              <a:rPr lang="en-US" baseline="0" dirty="0" err="1"/>
              <a:t>করা</a:t>
            </a:r>
            <a:r>
              <a:rPr lang="en-US" baseline="0" dirty="0"/>
              <a:t> </a:t>
            </a:r>
            <a:r>
              <a:rPr lang="en-US" baseline="0" dirty="0" err="1"/>
              <a:t>যেতে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EE98D-6B19-4A5C-9C47-603A0C7582A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730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/>
              <a:t>শিক্ষার্থীদের</a:t>
            </a:r>
            <a:r>
              <a:rPr lang="bn-IN" baseline="0" dirty="0"/>
              <a:t> </a:t>
            </a:r>
            <a:r>
              <a:rPr lang="bn-IN" dirty="0"/>
              <a:t>ক্লাসে ছকটি পূরণ</a:t>
            </a:r>
            <a:r>
              <a:rPr lang="bn-IN" baseline="0" dirty="0"/>
              <a:t> করতে দিয়ে </a:t>
            </a:r>
            <a:r>
              <a:rPr lang="en-US" sz="1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IN" sz="1200" baseline="0" dirty="0">
                <a:solidFill>
                  <a:schemeClr val="tx1"/>
                </a:solidFill>
                <a:latin typeface="+mn-lt"/>
                <a:cs typeface="+mn-cs"/>
              </a:rPr>
              <a:t> করা যেতে পারে।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EE98D-6B19-4A5C-9C47-603A0C7582A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26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/>
              <a:t>বৃত্তে ক্লিকের পুর্বেই শিক্ষার্থীর কাজ থেকে সম্ভাব্য উত্তর বের করে উত্তর মিলানো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1062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/>
              <a:t>বাড়ির কাজ শিক্ষার্থীকে</a:t>
            </a:r>
            <a:r>
              <a:rPr lang="bn-BD" baseline="0" dirty="0"/>
              <a:t> বুঝিয়ে দেয়া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322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28DD2-63FB-40E8-A6FE-184E66A405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519F8F-E133-4D52-AC94-194426F82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65D1C6-663D-4C6E-A8FF-1A819789C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1F81-265C-4DE7-94C5-888C718A8D4D}" type="datetimeFigureOut">
              <a:rPr lang="en-US" smtClean="0"/>
              <a:t>01-Nov-19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E29826-FA68-4DA3-9B5B-E3A83C11F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0789F-5A99-453C-AE9B-209739BDB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F759-6E19-468F-97B4-04BDD68EF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146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D1660-4392-413A-BE51-7B67E4030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D2E255-3661-4E38-A9CD-471B635459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CDB93-CD1D-4FFE-8329-8F25E90A2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1F81-265C-4DE7-94C5-888C718A8D4D}" type="datetimeFigureOut">
              <a:rPr lang="en-US" smtClean="0"/>
              <a:t>01-Nov-19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41EFA-B9F6-4F33-BFAD-08EF6CFBB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D960E5-ED16-40D4-908E-CFAF9386B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F759-6E19-468F-97B4-04BDD68EF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647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F0577E-280C-4D9C-AB49-8F5162BA2F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26C869-A760-4B06-9F9B-D1BF3D77E3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DEAE36-F763-4EEE-B6A0-72600F4B6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1F81-265C-4DE7-94C5-888C718A8D4D}" type="datetimeFigureOut">
              <a:rPr lang="en-US" smtClean="0"/>
              <a:t>01-Nov-19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82221E-EC3D-487D-8D4B-700252A69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3574E-95B5-4F97-AE43-F11A06470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F759-6E19-468F-97B4-04BDD68EF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67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F8B31-67D3-4665-88DA-1C08066B5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50D04C-AD09-414F-A31B-81468865A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A3039D-B918-4943-B1E1-BE1273F19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1F81-265C-4DE7-94C5-888C718A8D4D}" type="datetimeFigureOut">
              <a:rPr lang="en-US" smtClean="0"/>
              <a:t>01-Nov-19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67BDE0-F05D-4B91-A78A-36ED9B26B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87CEF3-5ACE-46CE-B6F3-6C1A5CD09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F759-6E19-468F-97B4-04BDD68EF5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633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2D1AB-0D8B-457F-9AF4-0EB7C5E21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97EA98-D6E1-4744-86C7-87365B104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265EC3-0B19-40D8-B054-FAC51A099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1F81-265C-4DE7-94C5-888C718A8D4D}" type="datetimeFigureOut">
              <a:rPr lang="en-US" smtClean="0"/>
              <a:t>01-Nov-19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8F7020-0016-4076-93D2-B546C14F3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E2DEE7-0473-476A-B521-1226A3CD9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F759-6E19-468F-97B4-04BDD68EF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116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46893-6D57-4B9D-9D1C-10BDB3B64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DABF1-7410-4584-B368-1AB46BDD10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57690F-12F7-4F41-BB75-BF5985D032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006AB3-E61A-43B3-8447-348BA87D0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1F81-265C-4DE7-94C5-888C718A8D4D}" type="datetimeFigureOut">
              <a:rPr lang="en-US" smtClean="0"/>
              <a:t>01-Nov-19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DB97D6-1C62-43F1-84D2-33F78F15C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45DA4B-88CF-448F-AE74-F3E671FF0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F759-6E19-468F-97B4-04BDD68EF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251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AD6F9-BEB5-4786-9DF4-4213A87A3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B5BCA9-2D0B-4C29-9E97-C19A595E1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38CFBD-4448-4B5C-A21C-61E45E6AFD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4E9761-12F1-4371-97BC-F3186BC182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A19F6D-1C20-4D28-9DE1-07897092C8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E0F290-313F-4D0C-B4E4-6D6B4950C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1F81-265C-4DE7-94C5-888C718A8D4D}" type="datetimeFigureOut">
              <a:rPr lang="en-US" smtClean="0"/>
              <a:t>01-Nov-19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EF646A-748B-493A-89C2-C5EF03BB3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79670B-D51E-4D8B-ABEF-32E475A2C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F759-6E19-468F-97B4-04BDD68EF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119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92216-2816-407F-A316-E20CDED48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37DCA9-B7BC-48C7-ADDC-62E9C792C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1F81-265C-4DE7-94C5-888C718A8D4D}" type="datetimeFigureOut">
              <a:rPr lang="en-US" smtClean="0"/>
              <a:t>01-Nov-19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24AA9F-9BAE-4546-B393-0E18C368E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6A68E4-9B48-4821-87DE-B5238ADF6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F759-6E19-468F-97B4-04BDD68EF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08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CDF75F-BA77-42EB-865A-90848BBCFA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D541F81-265C-4DE7-94C5-888C718A8D4D}" type="datetimeFigureOut">
              <a:rPr lang="en-US" smtClean="0"/>
              <a:t>01-Nov-19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BBB88C-965C-459E-BD17-5F4124511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2C28AA-D7B3-4812-8B33-654CFDE53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19AF759-6E19-468F-97B4-04BDD68EF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64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D10DE-AFE3-4648-9A9F-3D767B7D8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5A44D-37E1-4876-9340-33A076794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B270EA-4076-4CA1-A834-8B40CD9187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42B09B-C970-4B5A-ADB1-7CEE5B30E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1F81-265C-4DE7-94C5-888C718A8D4D}" type="datetimeFigureOut">
              <a:rPr lang="en-US" smtClean="0"/>
              <a:t>01-Nov-19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2097BB-39C5-4A46-BC4D-73D6330E1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E79889-E35A-4E3A-8C04-D3013CF13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F759-6E19-468F-97B4-04BDD68EF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921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AE5CC-683D-470D-A3E0-D76D04192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1C8ECC-59AE-43AE-B93E-17A3EB5F02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C21651-AE10-4B86-B717-73EC676CA0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95940D-968C-44E6-B55A-F61120994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1F81-265C-4DE7-94C5-888C718A8D4D}" type="datetimeFigureOut">
              <a:rPr lang="en-US" smtClean="0"/>
              <a:t>01-Nov-19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EF1927-D2FC-4591-83BE-92A41002A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680945-03C8-498A-825D-232DE17F9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F759-6E19-468F-97B4-04BDD68EF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254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D6DA4C-948C-4BAD-A002-BBB9B2C3B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698D5D-26E1-4AB0-8983-8162495F5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F163A-9860-451C-931C-017CEE9BAE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41F81-265C-4DE7-94C5-888C718A8D4D}" type="datetimeFigureOut">
              <a:rPr lang="en-US" smtClean="0"/>
              <a:t>01-Nov-19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EF11F-A658-404D-B6B2-8517A18FA9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4E437-8CA9-4B3C-AD46-AFA059E56A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AF759-6E19-468F-97B4-04BDD68EF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6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8D3AC5-A14A-4D22-B010-412723B683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04" y="319313"/>
            <a:ext cx="10914097" cy="625565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D68B907-1B85-4CD3-A8B7-F17925337D8D}"/>
              </a:ext>
            </a:extLst>
          </p:cNvPr>
          <p:cNvSpPr/>
          <p:nvPr/>
        </p:nvSpPr>
        <p:spPr>
          <a:xfrm>
            <a:off x="3287486" y="420915"/>
            <a:ext cx="5617028" cy="10305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ক্লাসে সবাই কে স্বাগত</a:t>
            </a:r>
            <a:r>
              <a:rPr lang="as-IN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340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676400" y="685800"/>
          <a:ext cx="8839200" cy="588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4925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সাংকেতিক চিহ্ন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চিহ্নের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অর্থ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ঝুঁকির মাত্রা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ব্য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বহারে </a:t>
                      </a:r>
                      <a:r>
                        <a:rPr lang="bn-BD" sz="24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সাবধানতা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8240"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4920"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6851"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59669"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5" t="31724" r="32852" b="37790"/>
          <a:stretch/>
        </p:blipFill>
        <p:spPr>
          <a:xfrm>
            <a:off x="2171084" y="1524000"/>
            <a:ext cx="1122288" cy="1066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084" y="4038600"/>
            <a:ext cx="1143000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748" y="5334001"/>
            <a:ext cx="1133853" cy="11338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053" y="2667001"/>
            <a:ext cx="1228865" cy="12288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86200" y="1524001"/>
            <a:ext cx="1828800" cy="1142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বিস্ফোরক দ্রব্য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15000" y="1524001"/>
            <a:ext cx="2514600" cy="1142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নিজেই বিক্রিয়া করে বিস্ফোরিত হতে পারে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229600" y="1524001"/>
            <a:ext cx="2286000" cy="11429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সাবধানে নাড়াচাড়া করা, নিরাপদ চশমা পরা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15000" y="2667000"/>
            <a:ext cx="2590800" cy="122886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সহজে আগুন ধরতে পারে, বিক্রিয়ায় তাপ উৎপন্ন করে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62258" y="2667000"/>
            <a:ext cx="2253343" cy="122886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ঘর্ষণ, আগুন বা তাপ থেকে দুরে রাখা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919847" y="3895866"/>
            <a:ext cx="1828800" cy="128573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জারক পদার্থ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04609" y="3895866"/>
            <a:ext cx="2590800" cy="129480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নিঃশ্বাসে গেলে শ্বাস কষ্ট, ত্বকে লাগলে ক্ষত হতে পারে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229600" y="3895866"/>
            <a:ext cx="2286000" cy="128573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হাতে দস্তানা, নিরাপদ চশমা, নাকে-মুখে মাস্ক ব্যবহার করা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919847" y="5197928"/>
            <a:ext cx="1784762" cy="129292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বিষাক্ত পদার্থ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715000" y="5197928"/>
            <a:ext cx="2514600" cy="129292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নিঃস্বাসে, ত্বকে লাগলে বা খেলে মৃত্যু হতে পারে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229600" y="5197928"/>
            <a:ext cx="2286000" cy="129292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 dirty="0">
                <a:latin typeface="NikoshBAN" pitchFamily="2" charset="0"/>
                <a:cs typeface="NikoshBAN" pitchFamily="2" charset="0"/>
              </a:rPr>
              <a:t>হাতে দস্তানা, নিরাপদ চশমা, নাকে-মুখে মাস্ক ব্যবহার করা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895766" y="2667001"/>
            <a:ext cx="1828800" cy="12288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দাহ্য পদার্থ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981200" y="152400"/>
            <a:ext cx="82296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রাসায়নিক দ্রব্যের ঝুঁকির মাত্রা ও সতর্কতামূলক নির্ধারিত সাংকেতিক চিহ্ন</a:t>
            </a:r>
          </a:p>
        </p:txBody>
      </p:sp>
    </p:spTree>
    <p:extLst>
      <p:ext uri="{BB962C8B-B14F-4D97-AF65-F5344CB8AC3E}">
        <p14:creationId xmlns:p14="http://schemas.microsoft.com/office/powerpoint/2010/main" val="297916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304800"/>
            <a:ext cx="82296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রাসায়নিক দ্রব্যের ঝুঁকির মাত্রা ও সতর্কতামূলক নির্ধারিত সাংকেতিক চিহ্ন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676400" y="1188722"/>
          <a:ext cx="8839200" cy="5242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0758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সাংকেতিক চিহ্ন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চিহ্নের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অর্থ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ঝুঁকির মাত্রা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সাবধানতা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4479"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6879"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4001"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828800"/>
            <a:ext cx="1219200" cy="1219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429000"/>
            <a:ext cx="1219200" cy="1219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514" y="5334000"/>
            <a:ext cx="960687" cy="8382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897087" y="1638303"/>
            <a:ext cx="2198913" cy="15620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স্বাস্থ্য-ঝুঁকি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33013" y="1638302"/>
            <a:ext cx="2182588" cy="15620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হাতে দস্তানা, নিরাপদ চশমা, নাকে-মুখে মাস্ক ব্যবহার করা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096001" y="1638301"/>
            <a:ext cx="2215242" cy="15621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স্বাশ-প্রশ্বাস তন্ত্রের জন্য সংবেদনশীল, ক্যান্সার করতে পারে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886201" y="3200402"/>
            <a:ext cx="2209799" cy="16763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পরিবেশের ক্ষতিকর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96000" y="3200402"/>
            <a:ext cx="2215243" cy="16763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জলজ, উদ্ভিদ ও প্রাণির জন্য ক্ষতিকর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311243" y="3200400"/>
            <a:ext cx="2204358" cy="1676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পরীক্ষণ মিশ্রণের সংগ্রহ ও পরিশোধন করা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886200" y="4876801"/>
            <a:ext cx="2209800" cy="15239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তেজস্ক্রিয় রশ্মি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096001" y="4876800"/>
            <a:ext cx="2237013" cy="1524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 dirty="0">
                <a:latin typeface="NikoshBAN" pitchFamily="2" charset="0"/>
                <a:cs typeface="NikoshBAN" pitchFamily="2" charset="0"/>
              </a:rPr>
              <a:t>মানবদেহকে বিকলাঙ্গ, শরীরে ক্যান্সার সৃষ্টি করতে পারে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354787" y="4876801"/>
            <a:ext cx="2160814" cy="152400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নিরাপদ দূরত্ব বজায় রাখা, উপযুক্ত পোশাক পরিধান করা</a:t>
            </a:r>
          </a:p>
        </p:txBody>
      </p:sp>
    </p:spTree>
    <p:extLst>
      <p:ext uri="{BB962C8B-B14F-4D97-AF65-F5344CB8AC3E}">
        <p14:creationId xmlns:p14="http://schemas.microsoft.com/office/powerpoint/2010/main" val="376168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5200" y="1066800"/>
            <a:ext cx="48768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ছকটি পূরণ কর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676400" y="1732126"/>
          <a:ext cx="8839200" cy="4668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সাংকেতিক চিহ্ন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চিহ্নের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অর্থ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ঝুঁকির মাত্রা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ব্য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বহারে </a:t>
                      </a:r>
                      <a:r>
                        <a:rPr lang="bn-BD" sz="24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সাবধানতা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6629"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3819"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3570"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1257"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084" y="4338232"/>
            <a:ext cx="843368" cy="8433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084" y="3271432"/>
            <a:ext cx="843369" cy="8433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085" y="2286001"/>
            <a:ext cx="843369" cy="843369"/>
          </a:xfrm>
          <a:prstGeom prst="rect">
            <a:avLst/>
          </a:prstGeom>
        </p:spPr>
      </p:pic>
      <p:sp>
        <p:nvSpPr>
          <p:cNvPr id="9" name="Down Arrow Callout 8"/>
          <p:cNvSpPr/>
          <p:nvPr/>
        </p:nvSpPr>
        <p:spPr>
          <a:xfrm>
            <a:off x="4191000" y="152400"/>
            <a:ext cx="3581400" cy="685800"/>
          </a:xfrm>
          <a:prstGeom prst="downArrowCallou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085" y="5405032"/>
            <a:ext cx="843368" cy="84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99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5562602" y="2590801"/>
            <a:ext cx="1972983" cy="416113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দ্রাহ্য পদার্থ</a:t>
            </a:r>
          </a:p>
        </p:txBody>
      </p:sp>
      <p:sp>
        <p:nvSpPr>
          <p:cNvPr id="65" name="Oval 64"/>
          <p:cNvSpPr/>
          <p:nvPr/>
        </p:nvSpPr>
        <p:spPr>
          <a:xfrm>
            <a:off x="8305801" y="5943600"/>
            <a:ext cx="270933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8305801" y="5943600"/>
            <a:ext cx="304801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1905000" y="914400"/>
            <a:ext cx="1371600" cy="685800"/>
          </a:xfrm>
          <a:prstGeom prst="righ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5491" tIns="52746" rIns="105491" bIns="52746" rtlCol="0" anchor="ctr"/>
          <a:lstStyle/>
          <a:p>
            <a:pPr algn="ctr"/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প্রশ্নঃ ১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105401" y="1905000"/>
            <a:ext cx="304799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ultiply 20"/>
          <p:cNvSpPr/>
          <p:nvPr/>
        </p:nvSpPr>
        <p:spPr>
          <a:xfrm>
            <a:off x="7018619" y="1826558"/>
            <a:ext cx="372783" cy="45944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620001" y="1905000"/>
            <a:ext cx="304801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ultiply 22"/>
          <p:cNvSpPr/>
          <p:nvPr/>
        </p:nvSpPr>
        <p:spPr>
          <a:xfrm>
            <a:off x="9648016" y="1828800"/>
            <a:ext cx="410384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105400" y="2590800"/>
            <a:ext cx="304800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alf Frame 24"/>
          <p:cNvSpPr/>
          <p:nvPr/>
        </p:nvSpPr>
        <p:spPr>
          <a:xfrm rot="14014148">
            <a:off x="7339237" y="2402744"/>
            <a:ext cx="178156" cy="528515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7620001" y="2590800"/>
            <a:ext cx="304801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ultiply 26"/>
          <p:cNvSpPr/>
          <p:nvPr/>
        </p:nvSpPr>
        <p:spPr>
          <a:xfrm>
            <a:off x="9753602" y="2590800"/>
            <a:ext cx="338667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1828800" y="2057401"/>
            <a:ext cx="3276600" cy="6858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 জানতে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বৃত্তে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62600" y="1752601"/>
            <a:ext cx="1972984" cy="45720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বিস্ফোরক দ্রব্য</a:t>
            </a: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8077200" y="1752602"/>
            <a:ext cx="2133603" cy="457199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জারক পদার্ধ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8077201" y="2590803"/>
            <a:ext cx="213360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বিষাক্ত পদার্থ</a:t>
            </a:r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5105401" y="2590800"/>
            <a:ext cx="304801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605867" y="304800"/>
            <a:ext cx="2844800" cy="381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505202" y="3352800"/>
            <a:ext cx="6705602" cy="16002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জাতিসংঘের উদ্যোগে “পরিবেশ ও উন্নয়ন” সন্মেলনের প্রতিপাদ্য বিষয় ছিল-</a:t>
            </a:r>
            <a:endParaRPr lang="bn-BD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i. রাসায়নিক পদার্থকে ঝুকিঁর মাত্রার ভিত্তিতে বিভিন্ন ভাগে ভাগ করা</a:t>
            </a:r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ii. ঝুকিঁর সর্তকতা সংক্রান্ত তথ্য-উপাত্ত তৈরি করা।</a:t>
            </a:r>
            <a:endParaRPr lang="bn-BD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ঝুকির মাত্রা বুঝানোর জন্য সাংকেতিক চিহ্ন নির্ধারণ করা</a:t>
            </a:r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সঠিক- </a:t>
            </a:r>
          </a:p>
        </p:txBody>
      </p:sp>
      <p:sp>
        <p:nvSpPr>
          <p:cNvPr id="38" name="Right Arrow 37"/>
          <p:cNvSpPr/>
          <p:nvPr/>
        </p:nvSpPr>
        <p:spPr>
          <a:xfrm>
            <a:off x="1981201" y="3429000"/>
            <a:ext cx="1371600" cy="68580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5491" tIns="52746" rIns="105491" bIns="52746" rtlCol="0" anchor="ctr"/>
          <a:lstStyle/>
          <a:p>
            <a:pPr algn="ctr"/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প্রশ্নঃ ২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ight Arrow 42"/>
          <p:cNvSpPr/>
          <p:nvPr/>
        </p:nvSpPr>
        <p:spPr>
          <a:xfrm>
            <a:off x="2057400" y="5334000"/>
            <a:ext cx="3276600" cy="6858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 জানতে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বৃত্তে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867401" y="5181603"/>
            <a:ext cx="1693333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 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i, ii</a:t>
            </a:r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5401985" y="5183843"/>
            <a:ext cx="304799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Multiply 56"/>
          <p:cNvSpPr/>
          <p:nvPr/>
        </p:nvSpPr>
        <p:spPr>
          <a:xfrm>
            <a:off x="7162802" y="5105403"/>
            <a:ext cx="372783" cy="45944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8686801" y="5181603"/>
            <a:ext cx="1693333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i, iii</a:t>
            </a:r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8305801" y="5181600"/>
            <a:ext cx="304801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Multiply 59"/>
          <p:cNvSpPr/>
          <p:nvPr/>
        </p:nvSpPr>
        <p:spPr>
          <a:xfrm>
            <a:off x="9906000" y="5105400"/>
            <a:ext cx="410384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8686801" y="5867403"/>
            <a:ext cx="169333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i, ii, iii</a:t>
            </a: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62" name="Oval 61"/>
          <p:cNvSpPr/>
          <p:nvPr/>
        </p:nvSpPr>
        <p:spPr>
          <a:xfrm>
            <a:off x="5410202" y="5943600"/>
            <a:ext cx="304801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Multiply 62"/>
          <p:cNvSpPr/>
          <p:nvPr/>
        </p:nvSpPr>
        <p:spPr>
          <a:xfrm>
            <a:off x="7086602" y="5867400"/>
            <a:ext cx="338667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5867401" y="5867403"/>
            <a:ext cx="169333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ii, iii</a:t>
            </a:r>
          </a:p>
        </p:txBody>
      </p:sp>
      <p:sp>
        <p:nvSpPr>
          <p:cNvPr id="66" name="Half Frame 65"/>
          <p:cNvSpPr/>
          <p:nvPr/>
        </p:nvSpPr>
        <p:spPr>
          <a:xfrm rot="14014148">
            <a:off x="10006236" y="5755544"/>
            <a:ext cx="178156" cy="528515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429001" y="914400"/>
            <a:ext cx="6781803" cy="685800"/>
            <a:chOff x="1905000" y="914400"/>
            <a:chExt cx="6781803" cy="685800"/>
          </a:xfrm>
        </p:grpSpPr>
        <p:sp>
          <p:nvSpPr>
            <p:cNvPr id="17" name="Rectangle 16"/>
            <p:cNvSpPr/>
            <p:nvPr/>
          </p:nvSpPr>
          <p:spPr>
            <a:xfrm>
              <a:off x="1905000" y="914400"/>
              <a:ext cx="6781803" cy="685800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সাংকেতিক চিহ্নটি কী প্রকাশ করে?</a:t>
              </a:r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7067" y="952500"/>
              <a:ext cx="609600" cy="609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9849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65" grpId="0" animBg="1"/>
      <p:bldP spid="6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3" grpId="0" animBg="1"/>
      <p:bldP spid="36" grpId="0" animBg="1"/>
      <p:bldP spid="37" grpId="0" animBg="1"/>
      <p:bldP spid="40" grpId="0" animBg="1"/>
      <p:bldP spid="29" grpId="0" animBg="1"/>
      <p:bldP spid="38" grpId="0" animBg="1"/>
      <p:bldP spid="43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1" grpId="1" animBg="1"/>
      <p:bldP spid="62" grpId="0" animBg="1"/>
      <p:bldP spid="63" grpId="0" animBg="1"/>
      <p:bldP spid="64" grpId="0" animBg="1"/>
      <p:bldP spid="6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1524000" y="76200"/>
            <a:ext cx="9144000" cy="6629400"/>
            <a:chOff x="0" y="381000"/>
            <a:chExt cx="10287000" cy="5638800"/>
          </a:xfrm>
        </p:grpSpPr>
        <p:grpSp>
          <p:nvGrpSpPr>
            <p:cNvPr id="44" name="Group 43"/>
            <p:cNvGrpSpPr/>
            <p:nvPr/>
          </p:nvGrpSpPr>
          <p:grpSpPr>
            <a:xfrm>
              <a:off x="0" y="381000"/>
              <a:ext cx="10287000" cy="5638800"/>
              <a:chOff x="0" y="381000"/>
              <a:chExt cx="10287000" cy="5638800"/>
            </a:xfrm>
          </p:grpSpPr>
          <p:grpSp>
            <p:nvGrpSpPr>
              <p:cNvPr id="25" name="Group 4"/>
              <p:cNvGrpSpPr/>
              <p:nvPr/>
            </p:nvGrpSpPr>
            <p:grpSpPr>
              <a:xfrm>
                <a:off x="0" y="381000"/>
                <a:ext cx="10287000" cy="5143498"/>
                <a:chOff x="677779" y="325056"/>
                <a:chExt cx="6416842" cy="4109249"/>
              </a:xfrm>
              <a:solidFill>
                <a:srgbClr val="0070C0"/>
              </a:solidFill>
            </p:grpSpPr>
            <p:sp>
              <p:nvSpPr>
                <p:cNvPr id="26" name="Rectangle 25"/>
                <p:cNvSpPr/>
                <p:nvPr/>
              </p:nvSpPr>
              <p:spPr>
                <a:xfrm>
                  <a:off x="945147" y="1447799"/>
                  <a:ext cx="5828631" cy="2986506"/>
                </a:xfrm>
                <a:prstGeom prst="rect">
                  <a:avLst/>
                </a:prstGeom>
                <a:blipFill>
                  <a:blip r:embed="rId3"/>
                  <a:tile tx="0" ty="0" sx="100000" sy="100000" flip="none" algn="tl"/>
                </a:blipFill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Isosceles Triangle 26"/>
                <p:cNvSpPr/>
                <p:nvPr/>
              </p:nvSpPr>
              <p:spPr>
                <a:xfrm>
                  <a:off x="677779" y="325056"/>
                  <a:ext cx="6416842" cy="1157468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2" name="Cube 31"/>
              <p:cNvSpPr/>
              <p:nvPr/>
            </p:nvSpPr>
            <p:spPr>
              <a:xfrm>
                <a:off x="257176" y="5524500"/>
                <a:ext cx="9515473" cy="495300"/>
              </a:xfrm>
              <a:prstGeom prst="cube">
                <a:avLst/>
              </a:prstGeom>
              <a:blipFill>
                <a:blip r:embed="rId4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3467100" y="1066800"/>
              <a:ext cx="3048000" cy="5497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bn-IN" sz="3600" dirty="0">
                  <a:latin typeface="NikoshBAN" pitchFamily="2" charset="0"/>
                  <a:cs typeface="NikoshBAN" pitchFamily="2" charset="0"/>
                </a:rPr>
                <a:t>বাড়ির কাজ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1905000" y="1905000"/>
            <a:ext cx="8305799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ঝুকির মাত্রা অনুসারে নিচের পদার্থগুলিতে কোন সাংকেতি চিহ্ন ব্যবহার করবে?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057400" y="2819403"/>
          <a:ext cx="7848600" cy="304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2938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>
                          <a:latin typeface="NikoshBAN" pitchFamily="2" charset="0"/>
                          <a:cs typeface="NikoshBAN" pitchFamily="2" charset="0"/>
                        </a:rPr>
                        <a:t>পদার্থ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ikoshBAN" pitchFamily="2" charset="0"/>
                          <a:cs typeface="NikoshBAN" pitchFamily="2" charset="0"/>
                        </a:rPr>
                        <a:t>সাংকেতিক  চিহ্ন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ikoshBAN" pitchFamily="2" charset="0"/>
                          <a:cs typeface="NikoshBAN" pitchFamily="2" charset="0"/>
                        </a:rPr>
                        <a:t>ঝুকিঁর মাত্রা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687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NikoshBAN" pitchFamily="2" charset="0"/>
                          <a:cs typeface="NikoshBAN" pitchFamily="2" charset="0"/>
                        </a:rPr>
                        <a:t>কীটনাশক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687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NikoshBAN" pitchFamily="2" charset="0"/>
                          <a:cs typeface="NikoshBAN" pitchFamily="2" charset="0"/>
                        </a:rPr>
                        <a:t>কেরোসিন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687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NikoshBAN" pitchFamily="2" charset="0"/>
                          <a:cs typeface="NikoshBAN" pitchFamily="2" charset="0"/>
                        </a:rPr>
                        <a:t>বারুদ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42924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F32748-7914-4497-BB4E-BB49ED49DB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52" y="464236"/>
            <a:ext cx="10789920" cy="59365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459001-31B4-4041-BB1E-FC8987C8A061}"/>
              </a:ext>
            </a:extLst>
          </p:cNvPr>
          <p:cNvSpPr txBox="1"/>
          <p:nvPr/>
        </p:nvSpPr>
        <p:spPr>
          <a:xfrm>
            <a:off x="3729111" y="253219"/>
            <a:ext cx="42906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 কে </a:t>
            </a:r>
            <a:r>
              <a:rPr lang="as-IN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6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ন্যবাদ</a:t>
            </a:r>
            <a:endParaRPr lang="en-US" sz="6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82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23180" y="4661295"/>
            <a:ext cx="4545875" cy="1692771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বিষয়:রসায়ন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21420" y="3892297"/>
            <a:ext cx="45968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ু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</a:p>
          <a:p>
            <a:pPr algn="ctr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র)</a:t>
            </a:r>
          </a:p>
          <a:p>
            <a:pPr algn="ctr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রাম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মাধ্যমিক বালিকা বিদ্যা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 ।</a:t>
            </a:r>
          </a:p>
          <a:p>
            <a:pPr algn="ctr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রাম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াগেরহাট।</a:t>
            </a:r>
            <a:endParaRPr lang="bn-IN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 নং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01746440618 </a:t>
            </a:r>
            <a:endParaRPr lang="bn-BD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E-mail:mithun.gpi</a:t>
            </a:r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89</a:t>
            </a:r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bn-BD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95489" y="311816"/>
            <a:ext cx="18101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/>
          </a:p>
        </p:txBody>
      </p:sp>
      <p:sp>
        <p:nvSpPr>
          <p:cNvPr id="7" name="Flowchart: Decision 6"/>
          <p:cNvSpPr/>
          <p:nvPr/>
        </p:nvSpPr>
        <p:spPr>
          <a:xfrm>
            <a:off x="6128659" y="1048492"/>
            <a:ext cx="104502" cy="5087314"/>
          </a:xfrm>
          <a:prstGeom prst="flowChartDecision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AC21F4-055A-40B2-A28A-689C21E82C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845" y="746449"/>
            <a:ext cx="2576373" cy="31458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CB1489-8A14-4249-8A1C-7E7143A788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384" y="1081257"/>
            <a:ext cx="4843524" cy="334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490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30021" y="5943600"/>
            <a:ext cx="83820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দ্রব্যের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কার্যকারিতার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ঝুঁকি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বিবেচনা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3314131" y="152400"/>
            <a:ext cx="5638800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1"/>
          <a:stretch/>
        </p:blipFill>
        <p:spPr>
          <a:xfrm>
            <a:off x="1905001" y="914400"/>
            <a:ext cx="8381999" cy="492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15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905000" y="1600200"/>
            <a:ext cx="8382000" cy="7620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3">
              <a:buFont typeface="Wingdings" pitchFamily="2" charset="2"/>
              <a:buChar char="v"/>
            </a:pP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রাসায়নিক দ্রব্য সংরক্ষণ ও ব্যবহারে সতর্কতার প্রয়োজন কেন তা উপলব্ধি করতে পারবে।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943100" y="5257800"/>
            <a:ext cx="8382000" cy="762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7">
              <a:buFont typeface="Wingdings" pitchFamily="2" charset="2"/>
              <a:buChar char="v"/>
            </a:pPr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রাসায়নিক দ্রব্যের নির্ধারিত সাংকেতিক চিহ্ন দেখে ঝুঁকি, ঝুঁকির মাত্রা বর্ণনা করতে পারবে ।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752601" y="457200"/>
            <a:ext cx="4724399" cy="762000"/>
          </a:xfrm>
          <a:prstGeom prst="roundRect">
            <a:avLst/>
          </a:prstGeom>
          <a:ln/>
          <a:scene3d>
            <a:camera prst="perspectiveAbove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...</a:t>
            </a:r>
            <a:endParaRPr lang="en-US" sz="3600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828800" y="3429000"/>
            <a:ext cx="8610600" cy="7620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রাসায়নিক দ্রব্যের সংরক্ষণ ও ব্যবহারের সতর্কতামূলক ব্যবস্থায় সার্বজনীন নিয়ম</a:t>
            </a:r>
            <a:r>
              <a:rPr lang="bn-IN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ব্যাখ্যা করতে পারবে।</a:t>
            </a:r>
            <a:endParaRPr lang="bn-BD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5286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1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762" y="3262904"/>
            <a:ext cx="4138629" cy="23758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026" y="3276600"/>
            <a:ext cx="4119201" cy="237589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924426" y="2895600"/>
            <a:ext cx="3986192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রাসায়নিক দ্রব্য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কোথায়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ব্যব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হৃত হচ্ছে?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28600"/>
            <a:ext cx="4171753" cy="25146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269689" y="2819400"/>
            <a:ext cx="3986192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রাসায়নিক দ্রব্য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কোথায়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ব্যব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হৃত হচ্ছে?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72026" y="2895600"/>
            <a:ext cx="3986192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পরীক্ষাগারে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337325" y="5791200"/>
            <a:ext cx="3986192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রাসায়নিক দ্রব্য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কোথায়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ব্যব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হৃত হচ্ছে?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28600"/>
            <a:ext cx="4148990" cy="25146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828817" y="5867400"/>
            <a:ext cx="3986192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রাসায়নিক দ্রব্য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কোথায়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ব্যব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হৃত হচ্ছে?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69689" y="2819400"/>
            <a:ext cx="4138628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শিল্প-কারখানায়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52599" y="5867400"/>
            <a:ext cx="4138628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কৃষিতে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61107" y="5791200"/>
            <a:ext cx="4138628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চিকৎসায়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33707" y="6248400"/>
            <a:ext cx="7285448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তাই রাসায়নিক দ্রব্য সংরক্ষণ ও ব্যবহারে . . .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12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0" grpId="0" animBg="1"/>
      <p:bldP spid="20" grpId="0"/>
      <p:bldP spid="19" grpId="0"/>
      <p:bldP spid="12" grpId="0" animBg="1"/>
      <p:bldP spid="14" grpId="0" animBg="1"/>
      <p:bldP spid="15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19600" y="533400"/>
            <a:ext cx="3200400" cy="1066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</a:p>
        </p:txBody>
      </p:sp>
      <p:sp>
        <p:nvSpPr>
          <p:cNvPr id="3" name="Rectangle 2"/>
          <p:cNvSpPr/>
          <p:nvPr/>
        </p:nvSpPr>
        <p:spPr>
          <a:xfrm>
            <a:off x="3352800" y="2362200"/>
            <a:ext cx="5105400" cy="1066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দুটি দাহ্য পদার্থের নাম বল?</a:t>
            </a:r>
          </a:p>
        </p:txBody>
      </p:sp>
      <p:sp>
        <p:nvSpPr>
          <p:cNvPr id="4" name="Rectangle 3"/>
          <p:cNvSpPr/>
          <p:nvPr/>
        </p:nvSpPr>
        <p:spPr>
          <a:xfrm>
            <a:off x="2362200" y="4267200"/>
            <a:ext cx="7467600" cy="1066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বিস্ফোরক পদার্থের সংরক্ষণের প্রয়োজনীয়তা আছে কী? </a:t>
            </a:r>
          </a:p>
        </p:txBody>
      </p:sp>
    </p:spTree>
    <p:extLst>
      <p:ext uri="{BB962C8B-B14F-4D97-AF65-F5344CB8AC3E}">
        <p14:creationId xmlns:p14="http://schemas.microsoft.com/office/powerpoint/2010/main" val="2210749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228600"/>
            <a:ext cx="8371764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রাসায়নিক দ্রব্যের সংরক্ষণ ও ব্যবহারের সতর্কতামূলক ব্যবস্থায় সার্বজনীন নিয়ম–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819400"/>
            <a:ext cx="3906672" cy="2286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626" b="18657"/>
          <a:stretch/>
        </p:blipFill>
        <p:spPr>
          <a:xfrm>
            <a:off x="1828800" y="1143000"/>
            <a:ext cx="3774743" cy="2133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8" t="61836" r="22692" b="1"/>
          <a:stretch/>
        </p:blipFill>
        <p:spPr>
          <a:xfrm>
            <a:off x="1905001" y="5029200"/>
            <a:ext cx="3698541" cy="1676400"/>
          </a:xfrm>
          <a:prstGeom prst="rect">
            <a:avLst/>
          </a:prstGeom>
        </p:spPr>
      </p:pic>
      <p:sp>
        <p:nvSpPr>
          <p:cNvPr id="19" name="Right Arrow 18"/>
          <p:cNvSpPr/>
          <p:nvPr/>
        </p:nvSpPr>
        <p:spPr>
          <a:xfrm>
            <a:off x="1828800" y="3429000"/>
            <a:ext cx="4343401" cy="14478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 ঝুঁকির সর্তকতা সংক্রান্ত তথ্য-উপাত্ত তৈরি করা</a:t>
            </a:r>
          </a:p>
        </p:txBody>
      </p:sp>
      <p:sp>
        <p:nvSpPr>
          <p:cNvPr id="20" name="Left Arrow 19"/>
          <p:cNvSpPr/>
          <p:nvPr/>
        </p:nvSpPr>
        <p:spPr>
          <a:xfrm>
            <a:off x="5832144" y="1143000"/>
            <a:ext cx="4454857" cy="1524000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রাসায়নিক পদার্থকে ঝুঁকি ও ঝুঁকির মাত্রার ভিত্তিতে বিভিন্ন ভাগে ভাগ করা</a:t>
            </a:r>
          </a:p>
        </p:txBody>
      </p:sp>
      <p:sp>
        <p:nvSpPr>
          <p:cNvPr id="21" name="Left Arrow 20"/>
          <p:cNvSpPr/>
          <p:nvPr/>
        </p:nvSpPr>
        <p:spPr>
          <a:xfrm>
            <a:off x="5832142" y="5181600"/>
            <a:ext cx="4454858" cy="1447800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ঝুঁকি ও ঝুঁকির মাত্রা বুঝাবার জন্য সার্বজনীন সাংকেতিক চিহ্ন নির্ধারণ করা। </a:t>
            </a:r>
          </a:p>
        </p:txBody>
      </p:sp>
    </p:spTree>
    <p:extLst>
      <p:ext uri="{BB962C8B-B14F-4D97-AF65-F5344CB8AC3E}">
        <p14:creationId xmlns:p14="http://schemas.microsoft.com/office/powerpoint/2010/main" val="302175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19600" y="457200"/>
            <a:ext cx="3200400" cy="76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sp>
        <p:nvSpPr>
          <p:cNvPr id="3" name="Rectangle 2"/>
          <p:cNvSpPr/>
          <p:nvPr/>
        </p:nvSpPr>
        <p:spPr>
          <a:xfrm>
            <a:off x="2743200" y="1676400"/>
            <a:ext cx="6705600" cy="1066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পরিবেশ ও উন্নয়ন সন্মেলনে ১ম প্রতিপাদ্য বিষয়টি বর্ণনা কর।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2743200" y="3352800"/>
            <a:ext cx="6705601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পরিবেশ ও উন্নয়ন সন্মেলনে ২য় প্রতিপাদ্য বিষয়টি বর্ণনা কর।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2743200" y="5181600"/>
            <a:ext cx="6705600" cy="1066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পরিবেশ ও উন্নয়ন সন্মেলনে ৩য় প্রতিপাদ্য বিষয়টি বর্ণনা কর।</a:t>
            </a:r>
          </a:p>
        </p:txBody>
      </p:sp>
    </p:spTree>
    <p:extLst>
      <p:ext uri="{BB962C8B-B14F-4D97-AF65-F5344CB8AC3E}">
        <p14:creationId xmlns:p14="http://schemas.microsoft.com/office/powerpoint/2010/main" val="1862643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9048" y="5299364"/>
            <a:ext cx="7613904" cy="64423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চিত্রগুলি দিয়ে কী লেখা আছে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56"/>
          <a:stretch/>
        </p:blipFill>
        <p:spPr>
          <a:xfrm>
            <a:off x="2289048" y="1447800"/>
            <a:ext cx="7613904" cy="3352800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2254412" y="5299364"/>
            <a:ext cx="7613904" cy="64423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 H S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304800"/>
            <a:ext cx="7613904" cy="685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রাসায়নিক দ্রব্যের সংরক্ষণে সতর্কতামূলক নির্ধারিত সাংকেতিক চিহ্ন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0" y="5299364"/>
            <a:ext cx="7613904" cy="64423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Globally Harmonized System</a:t>
            </a:r>
          </a:p>
        </p:txBody>
      </p:sp>
    </p:spTree>
    <p:extLst>
      <p:ext uri="{BB962C8B-B14F-4D97-AF65-F5344CB8AC3E}">
        <p14:creationId xmlns:p14="http://schemas.microsoft.com/office/powerpoint/2010/main" val="94398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4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821</Words>
  <Application>Microsoft Office PowerPoint</Application>
  <PresentationFormat>Widescreen</PresentationFormat>
  <Paragraphs>127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SRDL_RPGHS_02</dc:creator>
  <cp:lastModifiedBy>Tarim</cp:lastModifiedBy>
  <cp:revision>23</cp:revision>
  <dcterms:created xsi:type="dcterms:W3CDTF">2019-10-03T06:22:04Z</dcterms:created>
  <dcterms:modified xsi:type="dcterms:W3CDTF">2019-10-31T18:36:18Z</dcterms:modified>
</cp:coreProperties>
</file>