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2"/>
  </p:notesMasterIdLst>
  <p:sldIdLst>
    <p:sldId id="302" r:id="rId2"/>
    <p:sldId id="274" r:id="rId3"/>
    <p:sldId id="259" r:id="rId4"/>
    <p:sldId id="260" r:id="rId5"/>
    <p:sldId id="273" r:id="rId6"/>
    <p:sldId id="280" r:id="rId7"/>
    <p:sldId id="278" r:id="rId8"/>
    <p:sldId id="303" r:id="rId9"/>
    <p:sldId id="298" r:id="rId10"/>
    <p:sldId id="295" r:id="rId11"/>
    <p:sldId id="289" r:id="rId12"/>
    <p:sldId id="263" r:id="rId13"/>
    <p:sldId id="291" r:id="rId14"/>
    <p:sldId id="294" r:id="rId15"/>
    <p:sldId id="293" r:id="rId16"/>
    <p:sldId id="300" r:id="rId17"/>
    <p:sldId id="277" r:id="rId18"/>
    <p:sldId id="276" r:id="rId19"/>
    <p:sldId id="271" r:id="rId20"/>
    <p:sldId id="272"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64930"/>
    <a:srgbClr val="EC4C04"/>
    <a:srgbClr val="5086F2"/>
    <a:srgbClr val="6C99F4"/>
    <a:srgbClr val="1156DF"/>
    <a:srgbClr val="1B49A5"/>
    <a:srgbClr val="2DC391"/>
    <a:srgbClr val="8EFE88"/>
    <a:srgbClr val="956C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p:scale>
          <a:sx n="75" d="100"/>
          <a:sy n="75" d="100"/>
        </p:scale>
        <p:origin x="1260"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AED5B1-569B-4AC4-AA63-6D66552E0CFF}" type="doc">
      <dgm:prSet loTypeId="urn:microsoft.com/office/officeart/2005/8/layout/hierarchy6" loCatId="hierarchy" qsTypeId="urn:microsoft.com/office/officeart/2005/8/quickstyle/simple1" qsCatId="simple" csTypeId="urn:microsoft.com/office/officeart/2005/8/colors/accent0_3" csCatId="mainScheme" phldr="1"/>
      <dgm:spPr/>
      <dgm:t>
        <a:bodyPr/>
        <a:lstStyle/>
        <a:p>
          <a:endParaRPr lang="en-US"/>
        </a:p>
      </dgm:t>
    </dgm:pt>
    <dgm:pt modelId="{7EBD6869-5E22-4332-B2F6-18F3FDE8A837}">
      <dgm:prSet phldrT="[Text]" custT="1"/>
      <dgm:spPr>
        <a:solidFill>
          <a:schemeClr val="accent5">
            <a:lumMod val="75000"/>
          </a:schemeClr>
        </a:solidFill>
      </dgm:spPr>
      <dgm:t>
        <a:bodyPr/>
        <a:lstStyle/>
        <a:p>
          <a:r>
            <a:rPr lang="bn-IN" sz="4800" dirty="0" smtClean="0">
              <a:latin typeface="NikoshBAN" panose="02000000000000000000" pitchFamily="2" charset="0"/>
              <a:cs typeface="NikoshBAN" panose="02000000000000000000" pitchFamily="2" charset="0"/>
            </a:rPr>
            <a:t>প্লাস্টিড</a:t>
          </a:r>
          <a:endParaRPr lang="en-US" sz="4800" dirty="0">
            <a:latin typeface="NikoshBAN" panose="02000000000000000000" pitchFamily="2" charset="0"/>
            <a:cs typeface="NikoshBAN" panose="02000000000000000000" pitchFamily="2" charset="0"/>
          </a:endParaRPr>
        </a:p>
      </dgm:t>
    </dgm:pt>
    <dgm:pt modelId="{71FA4A1A-6AB8-4C55-93CD-222F8CB59477}" type="parTrans" cxnId="{F737DF0F-9949-4849-BED1-5B4CCA1A05D5}">
      <dgm:prSet/>
      <dgm:spPr/>
      <dgm:t>
        <a:bodyPr/>
        <a:lstStyle/>
        <a:p>
          <a:endParaRPr lang="en-US" sz="2800">
            <a:latin typeface="NikoshBAN" panose="02000000000000000000" pitchFamily="2" charset="0"/>
            <a:cs typeface="NikoshBAN" panose="02000000000000000000" pitchFamily="2" charset="0"/>
          </a:endParaRPr>
        </a:p>
      </dgm:t>
    </dgm:pt>
    <dgm:pt modelId="{026F79D6-C6CF-4F40-B1EC-779CDED69525}" type="sibTrans" cxnId="{F737DF0F-9949-4849-BED1-5B4CCA1A05D5}">
      <dgm:prSet/>
      <dgm:spPr/>
      <dgm:t>
        <a:bodyPr/>
        <a:lstStyle/>
        <a:p>
          <a:endParaRPr lang="en-US" sz="2800">
            <a:latin typeface="NikoshBAN" panose="02000000000000000000" pitchFamily="2" charset="0"/>
            <a:cs typeface="NikoshBAN" panose="02000000000000000000" pitchFamily="2" charset="0"/>
          </a:endParaRPr>
        </a:p>
      </dgm:t>
    </dgm:pt>
    <dgm:pt modelId="{8FF58397-F5EE-4B61-866A-D8B404CEA071}">
      <dgm:prSet phldrT="[Text]" custT="1"/>
      <dgm:spPr>
        <a:solidFill>
          <a:schemeClr val="accent6">
            <a:lumMod val="50000"/>
          </a:schemeClr>
        </a:solidFill>
      </dgm:spPr>
      <dgm:t>
        <a:bodyPr/>
        <a:lstStyle/>
        <a:p>
          <a:pPr>
            <a:spcAft>
              <a:spcPts val="0"/>
            </a:spcAft>
          </a:pPr>
          <a:r>
            <a:rPr lang="bn-IN" sz="3200" dirty="0" smtClean="0">
              <a:latin typeface="NikoshBAN" panose="02000000000000000000" pitchFamily="2" charset="0"/>
              <a:cs typeface="NikoshBAN" panose="02000000000000000000" pitchFamily="2" charset="0"/>
            </a:rPr>
            <a:t>ক্লোরোপ্লাস্টিড</a:t>
          </a:r>
        </a:p>
        <a:p>
          <a:pPr>
            <a:spcAft>
              <a:spcPts val="0"/>
            </a:spcAft>
          </a:pPr>
          <a:r>
            <a:rPr lang="bn-IN" sz="3200" dirty="0" smtClean="0">
              <a:latin typeface="NikoshBAN" panose="02000000000000000000" pitchFamily="2" charset="0"/>
              <a:cs typeface="NikoshBAN" panose="02000000000000000000" pitchFamily="2" charset="0"/>
            </a:rPr>
            <a:t>বা</a:t>
          </a:r>
        </a:p>
        <a:p>
          <a:pPr>
            <a:spcAft>
              <a:spcPts val="0"/>
            </a:spcAft>
          </a:pPr>
          <a:r>
            <a:rPr lang="bn-IN" sz="3200" dirty="0" smtClean="0">
              <a:latin typeface="NikoshBAN" panose="02000000000000000000" pitchFamily="2" charset="0"/>
              <a:cs typeface="NikoshBAN" panose="02000000000000000000" pitchFamily="2" charset="0"/>
            </a:rPr>
            <a:t>বর্ণযুক্ত প্লাস্টিড</a:t>
          </a:r>
          <a:endParaRPr lang="en-US" sz="3200" dirty="0">
            <a:latin typeface="NikoshBAN" panose="02000000000000000000" pitchFamily="2" charset="0"/>
            <a:cs typeface="NikoshBAN" panose="02000000000000000000" pitchFamily="2" charset="0"/>
          </a:endParaRPr>
        </a:p>
      </dgm:t>
    </dgm:pt>
    <dgm:pt modelId="{85472015-AAF0-4D22-9853-75C7E8AD9910}" type="parTrans" cxnId="{161EF31A-6C05-40C6-B8D9-9C3FCD0C9D8A}">
      <dgm:prSet/>
      <dgm:spPr/>
      <dgm:t>
        <a:bodyPr/>
        <a:lstStyle/>
        <a:p>
          <a:endParaRPr lang="en-US" sz="2800">
            <a:latin typeface="NikoshBAN" panose="02000000000000000000" pitchFamily="2" charset="0"/>
            <a:cs typeface="NikoshBAN" panose="02000000000000000000" pitchFamily="2" charset="0"/>
          </a:endParaRPr>
        </a:p>
      </dgm:t>
    </dgm:pt>
    <dgm:pt modelId="{D3A531E9-5171-4104-99D5-5C9270789CB2}" type="sibTrans" cxnId="{161EF31A-6C05-40C6-B8D9-9C3FCD0C9D8A}">
      <dgm:prSet/>
      <dgm:spPr/>
      <dgm:t>
        <a:bodyPr/>
        <a:lstStyle/>
        <a:p>
          <a:endParaRPr lang="en-US" sz="2800">
            <a:latin typeface="NikoshBAN" panose="02000000000000000000" pitchFamily="2" charset="0"/>
            <a:cs typeface="NikoshBAN" panose="02000000000000000000" pitchFamily="2" charset="0"/>
          </a:endParaRPr>
        </a:p>
      </dgm:t>
    </dgm:pt>
    <dgm:pt modelId="{1236F671-99C8-4F38-A024-8A18563E2559}">
      <dgm:prSet phldrT="[Text]" custT="1"/>
      <dgm:spPr>
        <a:solidFill>
          <a:schemeClr val="accent6">
            <a:lumMod val="50000"/>
          </a:schemeClr>
        </a:solidFill>
      </dgm:spPr>
      <dgm:t>
        <a:bodyPr/>
        <a:lstStyle/>
        <a:p>
          <a:pPr>
            <a:lnSpc>
              <a:spcPct val="100000"/>
            </a:lnSpc>
            <a:spcAft>
              <a:spcPts val="0"/>
            </a:spcAft>
          </a:pPr>
          <a:r>
            <a:rPr lang="bn-IN" sz="3200" dirty="0" smtClean="0">
              <a:latin typeface="NikoshBAN" panose="02000000000000000000" pitchFamily="2" charset="0"/>
              <a:cs typeface="NikoshBAN" panose="02000000000000000000" pitchFamily="2" charset="0"/>
            </a:rPr>
            <a:t>লিউকোপ্লাস্টিড</a:t>
          </a:r>
        </a:p>
        <a:p>
          <a:pPr>
            <a:lnSpc>
              <a:spcPct val="100000"/>
            </a:lnSpc>
            <a:spcAft>
              <a:spcPts val="0"/>
            </a:spcAft>
          </a:pPr>
          <a:r>
            <a:rPr lang="bn-IN" sz="3200" dirty="0" smtClean="0">
              <a:latin typeface="NikoshBAN" panose="02000000000000000000" pitchFamily="2" charset="0"/>
              <a:cs typeface="NikoshBAN" panose="02000000000000000000" pitchFamily="2" charset="0"/>
            </a:rPr>
            <a:t>বা</a:t>
          </a:r>
        </a:p>
        <a:p>
          <a:pPr>
            <a:lnSpc>
              <a:spcPct val="100000"/>
            </a:lnSpc>
            <a:spcAft>
              <a:spcPts val="0"/>
            </a:spcAft>
          </a:pPr>
          <a:r>
            <a:rPr lang="bn-IN" sz="3200" dirty="0" smtClean="0">
              <a:latin typeface="NikoshBAN" panose="02000000000000000000" pitchFamily="2" charset="0"/>
              <a:cs typeface="NikoshBAN" panose="02000000000000000000" pitchFamily="2" charset="0"/>
            </a:rPr>
            <a:t>বর্ণহীন প্লাস্টিড</a:t>
          </a:r>
          <a:endParaRPr lang="en-US" sz="3200" dirty="0">
            <a:latin typeface="NikoshBAN" panose="02000000000000000000" pitchFamily="2" charset="0"/>
            <a:cs typeface="NikoshBAN" panose="02000000000000000000" pitchFamily="2" charset="0"/>
          </a:endParaRPr>
        </a:p>
      </dgm:t>
    </dgm:pt>
    <dgm:pt modelId="{08D84C2C-2D02-4052-9C57-C599463ADD34}" type="parTrans" cxnId="{2B5F1F76-F252-4FD9-A997-92E5DE74D69A}">
      <dgm:prSet/>
      <dgm:spPr/>
      <dgm:t>
        <a:bodyPr/>
        <a:lstStyle/>
        <a:p>
          <a:endParaRPr lang="en-US" sz="2800">
            <a:latin typeface="NikoshBAN" panose="02000000000000000000" pitchFamily="2" charset="0"/>
            <a:cs typeface="NikoshBAN" panose="02000000000000000000" pitchFamily="2" charset="0"/>
          </a:endParaRPr>
        </a:p>
      </dgm:t>
    </dgm:pt>
    <dgm:pt modelId="{64CFD9C7-6A8E-47A6-BF6A-05689912388C}" type="sibTrans" cxnId="{2B5F1F76-F252-4FD9-A997-92E5DE74D69A}">
      <dgm:prSet/>
      <dgm:spPr/>
      <dgm:t>
        <a:bodyPr/>
        <a:lstStyle/>
        <a:p>
          <a:endParaRPr lang="en-US" sz="2800">
            <a:latin typeface="NikoshBAN" panose="02000000000000000000" pitchFamily="2" charset="0"/>
            <a:cs typeface="NikoshBAN" panose="02000000000000000000" pitchFamily="2" charset="0"/>
          </a:endParaRPr>
        </a:p>
      </dgm:t>
    </dgm:pt>
    <dgm:pt modelId="{C10364C0-DF4E-4291-A6D0-9090D1436A5E}">
      <dgm:prSet custT="1"/>
      <dgm:spPr>
        <a:solidFill>
          <a:srgbClr val="C00000"/>
        </a:solidFill>
      </dgm:spPr>
      <dgm:t>
        <a:bodyPr/>
        <a:lstStyle/>
        <a:p>
          <a:r>
            <a:rPr lang="bn-IN" sz="3200" dirty="0" smtClean="0">
              <a:latin typeface="NikoshBAN" panose="02000000000000000000" pitchFamily="2" charset="0"/>
              <a:cs typeface="NikoshBAN" panose="02000000000000000000" pitchFamily="2" charset="0"/>
            </a:rPr>
            <a:t>ক্লোরোপ্লাস্ট</a:t>
          </a:r>
          <a:endParaRPr lang="en-US" sz="3200" dirty="0"/>
        </a:p>
      </dgm:t>
    </dgm:pt>
    <dgm:pt modelId="{79F0D666-5606-4792-BFDA-E8ADC56EABB6}" type="parTrans" cxnId="{1C08CFB8-C2E8-4553-B1AD-7843C1395F4D}">
      <dgm:prSet/>
      <dgm:spPr/>
      <dgm:t>
        <a:bodyPr/>
        <a:lstStyle/>
        <a:p>
          <a:endParaRPr lang="en-US" sz="2800"/>
        </a:p>
      </dgm:t>
    </dgm:pt>
    <dgm:pt modelId="{72EA8178-10AA-4E67-A922-42376E1891D7}" type="sibTrans" cxnId="{1C08CFB8-C2E8-4553-B1AD-7843C1395F4D}">
      <dgm:prSet/>
      <dgm:spPr/>
      <dgm:t>
        <a:bodyPr/>
        <a:lstStyle/>
        <a:p>
          <a:endParaRPr lang="en-US" sz="2800"/>
        </a:p>
      </dgm:t>
    </dgm:pt>
    <dgm:pt modelId="{DEF9EF4E-D422-4CE2-A13B-93567AA71451}">
      <dgm:prSet custT="1"/>
      <dgm:spPr>
        <a:solidFill>
          <a:srgbClr val="C00000"/>
        </a:solidFill>
      </dgm:spPr>
      <dgm:t>
        <a:bodyPr/>
        <a:lstStyle/>
        <a:p>
          <a:r>
            <a:rPr lang="bn-IN" sz="3200" dirty="0" smtClean="0">
              <a:latin typeface="NikoshBAN" panose="02000000000000000000" pitchFamily="2" charset="0"/>
              <a:cs typeface="NikoshBAN" panose="02000000000000000000" pitchFamily="2" charset="0"/>
            </a:rPr>
            <a:t>ক্রোমোপ্লাস্ট</a:t>
          </a:r>
          <a:endParaRPr lang="en-US" sz="3200" dirty="0"/>
        </a:p>
      </dgm:t>
    </dgm:pt>
    <dgm:pt modelId="{0D56AD1C-1983-4FEF-8ED2-F160B0D3E64F}" type="parTrans" cxnId="{55D474F4-5E22-4221-935E-EC3A43141C6D}">
      <dgm:prSet/>
      <dgm:spPr/>
      <dgm:t>
        <a:bodyPr/>
        <a:lstStyle/>
        <a:p>
          <a:endParaRPr lang="en-US" sz="2800"/>
        </a:p>
      </dgm:t>
    </dgm:pt>
    <dgm:pt modelId="{D0EDEE25-F716-4B4C-938B-5B64B5B1EA01}" type="sibTrans" cxnId="{55D474F4-5E22-4221-935E-EC3A43141C6D}">
      <dgm:prSet/>
      <dgm:spPr/>
      <dgm:t>
        <a:bodyPr/>
        <a:lstStyle/>
        <a:p>
          <a:endParaRPr lang="en-US" sz="2800"/>
        </a:p>
      </dgm:t>
    </dgm:pt>
    <dgm:pt modelId="{EC93C62E-0115-40E9-8120-80AAF08CE744}" type="pres">
      <dgm:prSet presAssocID="{F2AED5B1-569B-4AC4-AA63-6D66552E0CFF}" presName="mainComposite" presStyleCnt="0">
        <dgm:presLayoutVars>
          <dgm:chPref val="1"/>
          <dgm:dir/>
          <dgm:animOne val="branch"/>
          <dgm:animLvl val="lvl"/>
          <dgm:resizeHandles val="exact"/>
        </dgm:presLayoutVars>
      </dgm:prSet>
      <dgm:spPr/>
      <dgm:t>
        <a:bodyPr/>
        <a:lstStyle/>
        <a:p>
          <a:endParaRPr lang="en-US"/>
        </a:p>
      </dgm:t>
    </dgm:pt>
    <dgm:pt modelId="{EE4C28EE-A8DB-418A-8D3A-3E33FE65EF9F}" type="pres">
      <dgm:prSet presAssocID="{F2AED5B1-569B-4AC4-AA63-6D66552E0CFF}" presName="hierFlow" presStyleCnt="0"/>
      <dgm:spPr/>
    </dgm:pt>
    <dgm:pt modelId="{988B79E3-489F-4138-9B8B-EF9FD067114A}" type="pres">
      <dgm:prSet presAssocID="{F2AED5B1-569B-4AC4-AA63-6D66552E0CFF}" presName="hierChild1" presStyleCnt="0">
        <dgm:presLayoutVars>
          <dgm:chPref val="1"/>
          <dgm:animOne val="branch"/>
          <dgm:animLvl val="lvl"/>
        </dgm:presLayoutVars>
      </dgm:prSet>
      <dgm:spPr/>
    </dgm:pt>
    <dgm:pt modelId="{413A129E-84A6-44DF-A4EF-A5E10EF8593C}" type="pres">
      <dgm:prSet presAssocID="{7EBD6869-5E22-4332-B2F6-18F3FDE8A837}" presName="Name14" presStyleCnt="0"/>
      <dgm:spPr/>
    </dgm:pt>
    <dgm:pt modelId="{DE6E2990-F701-462C-BE9B-0F1EF659A7BC}" type="pres">
      <dgm:prSet presAssocID="{7EBD6869-5E22-4332-B2F6-18F3FDE8A837}" presName="level1Shape" presStyleLbl="node0" presStyleIdx="0" presStyleCnt="1" custScaleY="52628">
        <dgm:presLayoutVars>
          <dgm:chPref val="3"/>
        </dgm:presLayoutVars>
      </dgm:prSet>
      <dgm:spPr/>
      <dgm:t>
        <a:bodyPr/>
        <a:lstStyle/>
        <a:p>
          <a:endParaRPr lang="en-US"/>
        </a:p>
      </dgm:t>
    </dgm:pt>
    <dgm:pt modelId="{895690F0-8359-4E03-ADCA-CDAF10AE34A6}" type="pres">
      <dgm:prSet presAssocID="{7EBD6869-5E22-4332-B2F6-18F3FDE8A837}" presName="hierChild2" presStyleCnt="0"/>
      <dgm:spPr/>
    </dgm:pt>
    <dgm:pt modelId="{F8CB9B7B-26C6-42CA-A0B4-F228BB53ADD3}" type="pres">
      <dgm:prSet presAssocID="{85472015-AAF0-4D22-9853-75C7E8AD9910}" presName="Name19" presStyleLbl="parChTrans1D2" presStyleIdx="0" presStyleCnt="2"/>
      <dgm:spPr/>
      <dgm:t>
        <a:bodyPr/>
        <a:lstStyle/>
        <a:p>
          <a:endParaRPr lang="en-US"/>
        </a:p>
      </dgm:t>
    </dgm:pt>
    <dgm:pt modelId="{5705B92A-AA80-44A8-A69E-0A352B98C7EB}" type="pres">
      <dgm:prSet presAssocID="{8FF58397-F5EE-4B61-866A-D8B404CEA071}" presName="Name21" presStyleCnt="0"/>
      <dgm:spPr/>
    </dgm:pt>
    <dgm:pt modelId="{4D4D3A66-C992-464D-9FAA-22A887C6F41F}" type="pres">
      <dgm:prSet presAssocID="{8FF58397-F5EE-4B61-866A-D8B404CEA071}" presName="level2Shape" presStyleLbl="node2" presStyleIdx="0" presStyleCnt="2" custScaleX="111807" custScaleY="107304" custLinFactNeighborX="-2359" custLinFactNeighborY="1789"/>
      <dgm:spPr/>
      <dgm:t>
        <a:bodyPr/>
        <a:lstStyle/>
        <a:p>
          <a:endParaRPr lang="en-US"/>
        </a:p>
      </dgm:t>
    </dgm:pt>
    <dgm:pt modelId="{E5A9370C-F96C-4437-8A7E-7717D95AA145}" type="pres">
      <dgm:prSet presAssocID="{8FF58397-F5EE-4B61-866A-D8B404CEA071}" presName="hierChild3" presStyleCnt="0"/>
      <dgm:spPr/>
    </dgm:pt>
    <dgm:pt modelId="{436875FB-2E2D-445F-9B05-763910679884}" type="pres">
      <dgm:prSet presAssocID="{79F0D666-5606-4792-BFDA-E8ADC56EABB6}" presName="Name19" presStyleLbl="parChTrans1D3" presStyleIdx="0" presStyleCnt="2"/>
      <dgm:spPr/>
      <dgm:t>
        <a:bodyPr/>
        <a:lstStyle/>
        <a:p>
          <a:endParaRPr lang="en-US"/>
        </a:p>
      </dgm:t>
    </dgm:pt>
    <dgm:pt modelId="{F58C3B51-0E63-4560-810A-5C276CBD1B0A}" type="pres">
      <dgm:prSet presAssocID="{C10364C0-DF4E-4291-A6D0-9090D1436A5E}" presName="Name21" presStyleCnt="0"/>
      <dgm:spPr/>
    </dgm:pt>
    <dgm:pt modelId="{7482FF91-A628-4391-A511-35280A0E3EF2}" type="pres">
      <dgm:prSet presAssocID="{C10364C0-DF4E-4291-A6D0-9090D1436A5E}" presName="level2Shape" presStyleLbl="node3" presStyleIdx="0" presStyleCnt="2" custScaleY="58478"/>
      <dgm:spPr/>
      <dgm:t>
        <a:bodyPr/>
        <a:lstStyle/>
        <a:p>
          <a:endParaRPr lang="en-US"/>
        </a:p>
      </dgm:t>
    </dgm:pt>
    <dgm:pt modelId="{AA3304FD-9164-4B03-97BD-E7136DD94D53}" type="pres">
      <dgm:prSet presAssocID="{C10364C0-DF4E-4291-A6D0-9090D1436A5E}" presName="hierChild3" presStyleCnt="0"/>
      <dgm:spPr/>
    </dgm:pt>
    <dgm:pt modelId="{A711347E-D9BF-4D83-9337-2985225818FE}" type="pres">
      <dgm:prSet presAssocID="{0D56AD1C-1983-4FEF-8ED2-F160B0D3E64F}" presName="Name19" presStyleLbl="parChTrans1D3" presStyleIdx="1" presStyleCnt="2"/>
      <dgm:spPr/>
      <dgm:t>
        <a:bodyPr/>
        <a:lstStyle/>
        <a:p>
          <a:endParaRPr lang="en-US"/>
        </a:p>
      </dgm:t>
    </dgm:pt>
    <dgm:pt modelId="{29C36D23-1E3C-49DA-A052-B0D61E7A2DFD}" type="pres">
      <dgm:prSet presAssocID="{DEF9EF4E-D422-4CE2-A13B-93567AA71451}" presName="Name21" presStyleCnt="0"/>
      <dgm:spPr/>
    </dgm:pt>
    <dgm:pt modelId="{45973CF8-17EE-42BA-8858-F3FB737F467B}" type="pres">
      <dgm:prSet presAssocID="{DEF9EF4E-D422-4CE2-A13B-93567AA71451}" presName="level2Shape" presStyleLbl="node3" presStyleIdx="1" presStyleCnt="2" custScaleY="60952"/>
      <dgm:spPr/>
      <dgm:t>
        <a:bodyPr/>
        <a:lstStyle/>
        <a:p>
          <a:endParaRPr lang="en-US"/>
        </a:p>
      </dgm:t>
    </dgm:pt>
    <dgm:pt modelId="{688B3041-DDDB-425E-9074-CA2E5853BFE9}" type="pres">
      <dgm:prSet presAssocID="{DEF9EF4E-D422-4CE2-A13B-93567AA71451}" presName="hierChild3" presStyleCnt="0"/>
      <dgm:spPr/>
    </dgm:pt>
    <dgm:pt modelId="{EA0F153B-19F3-484F-B2BF-642770CE1102}" type="pres">
      <dgm:prSet presAssocID="{08D84C2C-2D02-4052-9C57-C599463ADD34}" presName="Name19" presStyleLbl="parChTrans1D2" presStyleIdx="1" presStyleCnt="2"/>
      <dgm:spPr/>
      <dgm:t>
        <a:bodyPr/>
        <a:lstStyle/>
        <a:p>
          <a:endParaRPr lang="en-US"/>
        </a:p>
      </dgm:t>
    </dgm:pt>
    <dgm:pt modelId="{A83A247C-C456-4AB6-877B-40BD08472709}" type="pres">
      <dgm:prSet presAssocID="{1236F671-99C8-4F38-A024-8A18563E2559}" presName="Name21" presStyleCnt="0"/>
      <dgm:spPr/>
    </dgm:pt>
    <dgm:pt modelId="{F8ACE457-AB96-478E-ADC3-88321CD6E7D1}" type="pres">
      <dgm:prSet presAssocID="{1236F671-99C8-4F38-A024-8A18563E2559}" presName="level2Shape" presStyleLbl="node2" presStyleIdx="1" presStyleCnt="2" custScaleX="108310" custScaleY="105928" custLinFactNeighborX="8575" custLinFactNeighborY="1964"/>
      <dgm:spPr/>
      <dgm:t>
        <a:bodyPr/>
        <a:lstStyle/>
        <a:p>
          <a:endParaRPr lang="en-US"/>
        </a:p>
      </dgm:t>
    </dgm:pt>
    <dgm:pt modelId="{B6B0A654-A295-434C-8C1C-2D9B457A8360}" type="pres">
      <dgm:prSet presAssocID="{1236F671-99C8-4F38-A024-8A18563E2559}" presName="hierChild3" presStyleCnt="0"/>
      <dgm:spPr/>
    </dgm:pt>
    <dgm:pt modelId="{3DFA7FFF-FBB2-4C99-907A-EEE74D4B5A81}" type="pres">
      <dgm:prSet presAssocID="{F2AED5B1-569B-4AC4-AA63-6D66552E0CFF}" presName="bgShapesFlow" presStyleCnt="0"/>
      <dgm:spPr/>
    </dgm:pt>
  </dgm:ptLst>
  <dgm:cxnLst>
    <dgm:cxn modelId="{161EF31A-6C05-40C6-B8D9-9C3FCD0C9D8A}" srcId="{7EBD6869-5E22-4332-B2F6-18F3FDE8A837}" destId="{8FF58397-F5EE-4B61-866A-D8B404CEA071}" srcOrd="0" destOrd="0" parTransId="{85472015-AAF0-4D22-9853-75C7E8AD9910}" sibTransId="{D3A531E9-5171-4104-99D5-5C9270789CB2}"/>
    <dgm:cxn modelId="{B774C33A-3ACE-4175-8B2C-80298C235F4A}" type="presOf" srcId="{1236F671-99C8-4F38-A024-8A18563E2559}" destId="{F8ACE457-AB96-478E-ADC3-88321CD6E7D1}" srcOrd="0" destOrd="0" presId="urn:microsoft.com/office/officeart/2005/8/layout/hierarchy6"/>
    <dgm:cxn modelId="{B15F815D-4A60-437D-82FF-6AF9AB4E1BF5}" type="presOf" srcId="{F2AED5B1-569B-4AC4-AA63-6D66552E0CFF}" destId="{EC93C62E-0115-40E9-8120-80AAF08CE744}" srcOrd="0" destOrd="0" presId="urn:microsoft.com/office/officeart/2005/8/layout/hierarchy6"/>
    <dgm:cxn modelId="{642EA22A-FECC-4BB3-B58F-A6C86C6420D2}" type="presOf" srcId="{8FF58397-F5EE-4B61-866A-D8B404CEA071}" destId="{4D4D3A66-C992-464D-9FAA-22A887C6F41F}" srcOrd="0" destOrd="0" presId="urn:microsoft.com/office/officeart/2005/8/layout/hierarchy6"/>
    <dgm:cxn modelId="{5BB4EDBA-91BC-464E-863C-D5BFF014FD6C}" type="presOf" srcId="{C10364C0-DF4E-4291-A6D0-9090D1436A5E}" destId="{7482FF91-A628-4391-A511-35280A0E3EF2}" srcOrd="0" destOrd="0" presId="urn:microsoft.com/office/officeart/2005/8/layout/hierarchy6"/>
    <dgm:cxn modelId="{2B5F1F76-F252-4FD9-A997-92E5DE74D69A}" srcId="{7EBD6869-5E22-4332-B2F6-18F3FDE8A837}" destId="{1236F671-99C8-4F38-A024-8A18563E2559}" srcOrd="1" destOrd="0" parTransId="{08D84C2C-2D02-4052-9C57-C599463ADD34}" sibTransId="{64CFD9C7-6A8E-47A6-BF6A-05689912388C}"/>
    <dgm:cxn modelId="{F737DF0F-9949-4849-BED1-5B4CCA1A05D5}" srcId="{F2AED5B1-569B-4AC4-AA63-6D66552E0CFF}" destId="{7EBD6869-5E22-4332-B2F6-18F3FDE8A837}" srcOrd="0" destOrd="0" parTransId="{71FA4A1A-6AB8-4C55-93CD-222F8CB59477}" sibTransId="{026F79D6-C6CF-4F40-B1EC-779CDED69525}"/>
    <dgm:cxn modelId="{55D474F4-5E22-4221-935E-EC3A43141C6D}" srcId="{8FF58397-F5EE-4B61-866A-D8B404CEA071}" destId="{DEF9EF4E-D422-4CE2-A13B-93567AA71451}" srcOrd="1" destOrd="0" parTransId="{0D56AD1C-1983-4FEF-8ED2-F160B0D3E64F}" sibTransId="{D0EDEE25-F716-4B4C-938B-5B64B5B1EA01}"/>
    <dgm:cxn modelId="{1C08CFB8-C2E8-4553-B1AD-7843C1395F4D}" srcId="{8FF58397-F5EE-4B61-866A-D8B404CEA071}" destId="{C10364C0-DF4E-4291-A6D0-9090D1436A5E}" srcOrd="0" destOrd="0" parTransId="{79F0D666-5606-4792-BFDA-E8ADC56EABB6}" sibTransId="{72EA8178-10AA-4E67-A922-42376E1891D7}"/>
    <dgm:cxn modelId="{1B70B439-EBB3-42F3-805F-D161CD510C5B}" type="presOf" srcId="{08D84C2C-2D02-4052-9C57-C599463ADD34}" destId="{EA0F153B-19F3-484F-B2BF-642770CE1102}" srcOrd="0" destOrd="0" presId="urn:microsoft.com/office/officeart/2005/8/layout/hierarchy6"/>
    <dgm:cxn modelId="{98A10408-4B08-4D25-B2DA-A5D683222CEF}" type="presOf" srcId="{DEF9EF4E-D422-4CE2-A13B-93567AA71451}" destId="{45973CF8-17EE-42BA-8858-F3FB737F467B}" srcOrd="0" destOrd="0" presId="urn:microsoft.com/office/officeart/2005/8/layout/hierarchy6"/>
    <dgm:cxn modelId="{5F1A21C5-7D7B-4C1B-A445-6D2DAEEAB0AF}" type="presOf" srcId="{85472015-AAF0-4D22-9853-75C7E8AD9910}" destId="{F8CB9B7B-26C6-42CA-A0B4-F228BB53ADD3}" srcOrd="0" destOrd="0" presId="urn:microsoft.com/office/officeart/2005/8/layout/hierarchy6"/>
    <dgm:cxn modelId="{3D8C9AB8-3B0A-4FBD-B082-1A0EB9E56066}" type="presOf" srcId="{7EBD6869-5E22-4332-B2F6-18F3FDE8A837}" destId="{DE6E2990-F701-462C-BE9B-0F1EF659A7BC}" srcOrd="0" destOrd="0" presId="urn:microsoft.com/office/officeart/2005/8/layout/hierarchy6"/>
    <dgm:cxn modelId="{9E52AA18-3477-4917-AB22-1AA023F4A341}" type="presOf" srcId="{79F0D666-5606-4792-BFDA-E8ADC56EABB6}" destId="{436875FB-2E2D-445F-9B05-763910679884}" srcOrd="0" destOrd="0" presId="urn:microsoft.com/office/officeart/2005/8/layout/hierarchy6"/>
    <dgm:cxn modelId="{336FE243-3938-4673-A127-7FEABD895F76}" type="presOf" srcId="{0D56AD1C-1983-4FEF-8ED2-F160B0D3E64F}" destId="{A711347E-D9BF-4D83-9337-2985225818FE}" srcOrd="0" destOrd="0" presId="urn:microsoft.com/office/officeart/2005/8/layout/hierarchy6"/>
    <dgm:cxn modelId="{08FE8032-F75A-45D1-B4B9-D13A10E6288D}" type="presParOf" srcId="{EC93C62E-0115-40E9-8120-80AAF08CE744}" destId="{EE4C28EE-A8DB-418A-8D3A-3E33FE65EF9F}" srcOrd="0" destOrd="0" presId="urn:microsoft.com/office/officeart/2005/8/layout/hierarchy6"/>
    <dgm:cxn modelId="{526890A2-00C0-482D-A8C8-CBAAB7E80FA9}" type="presParOf" srcId="{EE4C28EE-A8DB-418A-8D3A-3E33FE65EF9F}" destId="{988B79E3-489F-4138-9B8B-EF9FD067114A}" srcOrd="0" destOrd="0" presId="urn:microsoft.com/office/officeart/2005/8/layout/hierarchy6"/>
    <dgm:cxn modelId="{4C77A848-F9CC-42E8-94E8-F5BA347C134C}" type="presParOf" srcId="{988B79E3-489F-4138-9B8B-EF9FD067114A}" destId="{413A129E-84A6-44DF-A4EF-A5E10EF8593C}" srcOrd="0" destOrd="0" presId="urn:microsoft.com/office/officeart/2005/8/layout/hierarchy6"/>
    <dgm:cxn modelId="{3522B572-39BA-454B-AEC3-D0488C9423D2}" type="presParOf" srcId="{413A129E-84A6-44DF-A4EF-A5E10EF8593C}" destId="{DE6E2990-F701-462C-BE9B-0F1EF659A7BC}" srcOrd="0" destOrd="0" presId="urn:microsoft.com/office/officeart/2005/8/layout/hierarchy6"/>
    <dgm:cxn modelId="{B8FE9F5F-6D7A-46A5-B7CA-E8700C8EE3DA}" type="presParOf" srcId="{413A129E-84A6-44DF-A4EF-A5E10EF8593C}" destId="{895690F0-8359-4E03-ADCA-CDAF10AE34A6}" srcOrd="1" destOrd="0" presId="urn:microsoft.com/office/officeart/2005/8/layout/hierarchy6"/>
    <dgm:cxn modelId="{8049E846-D97F-4A4B-9D8E-924824C7D904}" type="presParOf" srcId="{895690F0-8359-4E03-ADCA-CDAF10AE34A6}" destId="{F8CB9B7B-26C6-42CA-A0B4-F228BB53ADD3}" srcOrd="0" destOrd="0" presId="urn:microsoft.com/office/officeart/2005/8/layout/hierarchy6"/>
    <dgm:cxn modelId="{4652769C-2554-4C0C-AA9F-FBFE89EAC5C3}" type="presParOf" srcId="{895690F0-8359-4E03-ADCA-CDAF10AE34A6}" destId="{5705B92A-AA80-44A8-A69E-0A352B98C7EB}" srcOrd="1" destOrd="0" presId="urn:microsoft.com/office/officeart/2005/8/layout/hierarchy6"/>
    <dgm:cxn modelId="{8DB0E962-ACEF-4561-A12F-039EDA927B16}" type="presParOf" srcId="{5705B92A-AA80-44A8-A69E-0A352B98C7EB}" destId="{4D4D3A66-C992-464D-9FAA-22A887C6F41F}" srcOrd="0" destOrd="0" presId="urn:microsoft.com/office/officeart/2005/8/layout/hierarchy6"/>
    <dgm:cxn modelId="{2712650F-DFA1-4F3D-8D09-DA852CF430B1}" type="presParOf" srcId="{5705B92A-AA80-44A8-A69E-0A352B98C7EB}" destId="{E5A9370C-F96C-4437-8A7E-7717D95AA145}" srcOrd="1" destOrd="0" presId="urn:microsoft.com/office/officeart/2005/8/layout/hierarchy6"/>
    <dgm:cxn modelId="{674684F5-448D-42D1-AE93-C71464867420}" type="presParOf" srcId="{E5A9370C-F96C-4437-8A7E-7717D95AA145}" destId="{436875FB-2E2D-445F-9B05-763910679884}" srcOrd="0" destOrd="0" presId="urn:microsoft.com/office/officeart/2005/8/layout/hierarchy6"/>
    <dgm:cxn modelId="{6350E6E8-1696-4048-B4D6-6C4E7DFBC14D}" type="presParOf" srcId="{E5A9370C-F96C-4437-8A7E-7717D95AA145}" destId="{F58C3B51-0E63-4560-810A-5C276CBD1B0A}" srcOrd="1" destOrd="0" presId="urn:microsoft.com/office/officeart/2005/8/layout/hierarchy6"/>
    <dgm:cxn modelId="{2E227614-9B9D-43B2-A86E-26318AC5478E}" type="presParOf" srcId="{F58C3B51-0E63-4560-810A-5C276CBD1B0A}" destId="{7482FF91-A628-4391-A511-35280A0E3EF2}" srcOrd="0" destOrd="0" presId="urn:microsoft.com/office/officeart/2005/8/layout/hierarchy6"/>
    <dgm:cxn modelId="{7825FCD6-3EE7-44C9-A41E-87150E97B53F}" type="presParOf" srcId="{F58C3B51-0E63-4560-810A-5C276CBD1B0A}" destId="{AA3304FD-9164-4B03-97BD-E7136DD94D53}" srcOrd="1" destOrd="0" presId="urn:microsoft.com/office/officeart/2005/8/layout/hierarchy6"/>
    <dgm:cxn modelId="{C6299382-030A-43BF-9E8A-C4D5245C6D0B}" type="presParOf" srcId="{E5A9370C-F96C-4437-8A7E-7717D95AA145}" destId="{A711347E-D9BF-4D83-9337-2985225818FE}" srcOrd="2" destOrd="0" presId="urn:microsoft.com/office/officeart/2005/8/layout/hierarchy6"/>
    <dgm:cxn modelId="{8136AA07-0E11-4D2B-868E-BE0B6EE4C5BC}" type="presParOf" srcId="{E5A9370C-F96C-4437-8A7E-7717D95AA145}" destId="{29C36D23-1E3C-49DA-A052-B0D61E7A2DFD}" srcOrd="3" destOrd="0" presId="urn:microsoft.com/office/officeart/2005/8/layout/hierarchy6"/>
    <dgm:cxn modelId="{88FA4C5B-6AF9-473D-86A1-F788BF1F8580}" type="presParOf" srcId="{29C36D23-1E3C-49DA-A052-B0D61E7A2DFD}" destId="{45973CF8-17EE-42BA-8858-F3FB737F467B}" srcOrd="0" destOrd="0" presId="urn:microsoft.com/office/officeart/2005/8/layout/hierarchy6"/>
    <dgm:cxn modelId="{BB42E259-0538-45B7-B391-20F14DEB203D}" type="presParOf" srcId="{29C36D23-1E3C-49DA-A052-B0D61E7A2DFD}" destId="{688B3041-DDDB-425E-9074-CA2E5853BFE9}" srcOrd="1" destOrd="0" presId="urn:microsoft.com/office/officeart/2005/8/layout/hierarchy6"/>
    <dgm:cxn modelId="{16344B77-777B-40DE-943F-72EE3C77D3B3}" type="presParOf" srcId="{895690F0-8359-4E03-ADCA-CDAF10AE34A6}" destId="{EA0F153B-19F3-484F-B2BF-642770CE1102}" srcOrd="2" destOrd="0" presId="urn:microsoft.com/office/officeart/2005/8/layout/hierarchy6"/>
    <dgm:cxn modelId="{9139E535-34EF-4737-B209-711E6A47B2A9}" type="presParOf" srcId="{895690F0-8359-4E03-ADCA-CDAF10AE34A6}" destId="{A83A247C-C456-4AB6-877B-40BD08472709}" srcOrd="3" destOrd="0" presId="urn:microsoft.com/office/officeart/2005/8/layout/hierarchy6"/>
    <dgm:cxn modelId="{8B6B14CE-D1B3-47BD-AD45-F3837F6E29C4}" type="presParOf" srcId="{A83A247C-C456-4AB6-877B-40BD08472709}" destId="{F8ACE457-AB96-478E-ADC3-88321CD6E7D1}" srcOrd="0" destOrd="0" presId="urn:microsoft.com/office/officeart/2005/8/layout/hierarchy6"/>
    <dgm:cxn modelId="{348DF20C-BD23-44F5-8574-2D363EADF975}" type="presParOf" srcId="{A83A247C-C456-4AB6-877B-40BD08472709}" destId="{B6B0A654-A295-434C-8C1C-2D9B457A8360}" srcOrd="1" destOrd="0" presId="urn:microsoft.com/office/officeart/2005/8/layout/hierarchy6"/>
    <dgm:cxn modelId="{A6DDAB2A-74E5-4613-8C3F-EBBED89F7F5E}" type="presParOf" srcId="{EC93C62E-0115-40E9-8120-80AAF08CE744}" destId="{3DFA7FFF-FBB2-4C99-907A-EEE74D4B5A81}"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E2990-F701-462C-BE9B-0F1EF659A7BC}">
      <dsp:nvSpPr>
        <dsp:cNvPr id="0" name=""/>
        <dsp:cNvSpPr/>
      </dsp:nvSpPr>
      <dsp:spPr>
        <a:xfrm>
          <a:off x="3606209" y="245429"/>
          <a:ext cx="2300491" cy="807135"/>
        </a:xfrm>
        <a:prstGeom prst="roundRect">
          <a:avLst>
            <a:gd name="adj" fmla="val 10000"/>
          </a:avLst>
        </a:prstGeom>
        <a:solidFill>
          <a:schemeClr val="accent5">
            <a:lumMod val="7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bn-IN" sz="4800" kern="1200" dirty="0" smtClean="0">
              <a:latin typeface="NikoshBAN" panose="02000000000000000000" pitchFamily="2" charset="0"/>
              <a:cs typeface="NikoshBAN" panose="02000000000000000000" pitchFamily="2" charset="0"/>
            </a:rPr>
            <a:t>প্লাস্টিড</a:t>
          </a:r>
          <a:endParaRPr lang="en-US" sz="4800" kern="1200" dirty="0">
            <a:latin typeface="NikoshBAN" panose="02000000000000000000" pitchFamily="2" charset="0"/>
            <a:cs typeface="NikoshBAN" panose="02000000000000000000" pitchFamily="2" charset="0"/>
          </a:endParaRPr>
        </a:p>
      </dsp:txBody>
      <dsp:txXfrm>
        <a:off x="3629849" y="269069"/>
        <a:ext cx="2253211" cy="759855"/>
      </dsp:txXfrm>
    </dsp:sp>
    <dsp:sp modelId="{F8CB9B7B-26C6-42CA-A0B4-F228BB53ADD3}">
      <dsp:nvSpPr>
        <dsp:cNvPr id="0" name=""/>
        <dsp:cNvSpPr/>
      </dsp:nvSpPr>
      <dsp:spPr>
        <a:xfrm>
          <a:off x="3111281" y="1052564"/>
          <a:ext cx="1645173" cy="640901"/>
        </a:xfrm>
        <a:custGeom>
          <a:avLst/>
          <a:gdLst/>
          <a:ahLst/>
          <a:cxnLst/>
          <a:rect l="0" t="0" r="0" b="0"/>
          <a:pathLst>
            <a:path>
              <a:moveTo>
                <a:pt x="1645173" y="0"/>
              </a:moveTo>
              <a:lnTo>
                <a:pt x="1645173" y="320450"/>
              </a:lnTo>
              <a:lnTo>
                <a:pt x="0" y="320450"/>
              </a:lnTo>
              <a:lnTo>
                <a:pt x="0" y="640901"/>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4D3A66-C992-464D-9FAA-22A887C6F41F}">
      <dsp:nvSpPr>
        <dsp:cNvPr id="0" name=""/>
        <dsp:cNvSpPr/>
      </dsp:nvSpPr>
      <dsp:spPr>
        <a:xfrm>
          <a:off x="1825225" y="1693466"/>
          <a:ext cx="2572110" cy="1645679"/>
        </a:xfrm>
        <a:prstGeom prst="roundRect">
          <a:avLst>
            <a:gd name="adj" fmla="val 10000"/>
          </a:avLst>
        </a:prstGeom>
        <a:solidFill>
          <a:schemeClr val="accent6">
            <a:lumMod val="5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ts val="0"/>
            </a:spcAft>
          </a:pPr>
          <a:r>
            <a:rPr lang="bn-IN" sz="3200" kern="1200" dirty="0" smtClean="0">
              <a:latin typeface="NikoshBAN" panose="02000000000000000000" pitchFamily="2" charset="0"/>
              <a:cs typeface="NikoshBAN" panose="02000000000000000000" pitchFamily="2" charset="0"/>
            </a:rPr>
            <a:t>ক্লোরোপ্লাস্টিড</a:t>
          </a:r>
        </a:p>
        <a:p>
          <a:pPr lvl="0" algn="ctr" defTabSz="1422400">
            <a:lnSpc>
              <a:spcPct val="90000"/>
            </a:lnSpc>
            <a:spcBef>
              <a:spcPct val="0"/>
            </a:spcBef>
            <a:spcAft>
              <a:spcPts val="0"/>
            </a:spcAft>
          </a:pPr>
          <a:r>
            <a:rPr lang="bn-IN" sz="3200" kern="1200" dirty="0" smtClean="0">
              <a:latin typeface="NikoshBAN" panose="02000000000000000000" pitchFamily="2" charset="0"/>
              <a:cs typeface="NikoshBAN" panose="02000000000000000000" pitchFamily="2" charset="0"/>
            </a:rPr>
            <a:t>বা</a:t>
          </a:r>
        </a:p>
        <a:p>
          <a:pPr lvl="0" algn="ctr" defTabSz="1422400">
            <a:lnSpc>
              <a:spcPct val="90000"/>
            </a:lnSpc>
            <a:spcBef>
              <a:spcPct val="0"/>
            </a:spcBef>
            <a:spcAft>
              <a:spcPts val="0"/>
            </a:spcAft>
          </a:pPr>
          <a:r>
            <a:rPr lang="bn-IN" sz="3200" kern="1200" dirty="0" smtClean="0">
              <a:latin typeface="NikoshBAN" panose="02000000000000000000" pitchFamily="2" charset="0"/>
              <a:cs typeface="NikoshBAN" panose="02000000000000000000" pitchFamily="2" charset="0"/>
            </a:rPr>
            <a:t>বর্ণযুক্ত প্লাস্টিড</a:t>
          </a:r>
          <a:endParaRPr lang="en-US" sz="3200" kern="1200" dirty="0">
            <a:latin typeface="NikoshBAN" panose="02000000000000000000" pitchFamily="2" charset="0"/>
            <a:cs typeface="NikoshBAN" panose="02000000000000000000" pitchFamily="2" charset="0"/>
          </a:endParaRPr>
        </a:p>
      </dsp:txBody>
      <dsp:txXfrm>
        <a:off x="1873425" y="1741666"/>
        <a:ext cx="2475710" cy="1549279"/>
      </dsp:txXfrm>
    </dsp:sp>
    <dsp:sp modelId="{436875FB-2E2D-445F-9B05-763910679884}">
      <dsp:nvSpPr>
        <dsp:cNvPr id="0" name=""/>
        <dsp:cNvSpPr/>
      </dsp:nvSpPr>
      <dsp:spPr>
        <a:xfrm>
          <a:off x="1670230" y="3339146"/>
          <a:ext cx="1441051" cy="586027"/>
        </a:xfrm>
        <a:custGeom>
          <a:avLst/>
          <a:gdLst/>
          <a:ahLst/>
          <a:cxnLst/>
          <a:rect l="0" t="0" r="0" b="0"/>
          <a:pathLst>
            <a:path>
              <a:moveTo>
                <a:pt x="1441051" y="0"/>
              </a:moveTo>
              <a:lnTo>
                <a:pt x="1441051" y="293013"/>
              </a:lnTo>
              <a:lnTo>
                <a:pt x="0" y="293013"/>
              </a:lnTo>
              <a:lnTo>
                <a:pt x="0" y="586027"/>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482FF91-A628-4391-A511-35280A0E3EF2}">
      <dsp:nvSpPr>
        <dsp:cNvPr id="0" name=""/>
        <dsp:cNvSpPr/>
      </dsp:nvSpPr>
      <dsp:spPr>
        <a:xfrm>
          <a:off x="519984" y="3925173"/>
          <a:ext cx="2300491" cy="896854"/>
        </a:xfrm>
        <a:prstGeom prst="roundRect">
          <a:avLst>
            <a:gd name="adj" fmla="val 10000"/>
          </a:avLst>
        </a:prstGeom>
        <a:solidFill>
          <a:srgbClr val="C0000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bn-IN" sz="3200" kern="1200" dirty="0" smtClean="0">
              <a:latin typeface="NikoshBAN" panose="02000000000000000000" pitchFamily="2" charset="0"/>
              <a:cs typeface="NikoshBAN" panose="02000000000000000000" pitchFamily="2" charset="0"/>
            </a:rPr>
            <a:t>ক্লোরোপ্লাস্ট</a:t>
          </a:r>
          <a:endParaRPr lang="en-US" sz="3200" kern="1200" dirty="0"/>
        </a:p>
      </dsp:txBody>
      <dsp:txXfrm>
        <a:off x="546252" y="3951441"/>
        <a:ext cx="2247955" cy="844318"/>
      </dsp:txXfrm>
    </dsp:sp>
    <dsp:sp modelId="{A711347E-D9BF-4D83-9337-2985225818FE}">
      <dsp:nvSpPr>
        <dsp:cNvPr id="0" name=""/>
        <dsp:cNvSpPr/>
      </dsp:nvSpPr>
      <dsp:spPr>
        <a:xfrm>
          <a:off x="3111281" y="3339146"/>
          <a:ext cx="1549588" cy="586027"/>
        </a:xfrm>
        <a:custGeom>
          <a:avLst/>
          <a:gdLst/>
          <a:ahLst/>
          <a:cxnLst/>
          <a:rect l="0" t="0" r="0" b="0"/>
          <a:pathLst>
            <a:path>
              <a:moveTo>
                <a:pt x="0" y="0"/>
              </a:moveTo>
              <a:lnTo>
                <a:pt x="0" y="293013"/>
              </a:lnTo>
              <a:lnTo>
                <a:pt x="1549588" y="293013"/>
              </a:lnTo>
              <a:lnTo>
                <a:pt x="1549588" y="586027"/>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5973CF8-17EE-42BA-8858-F3FB737F467B}">
      <dsp:nvSpPr>
        <dsp:cNvPr id="0" name=""/>
        <dsp:cNvSpPr/>
      </dsp:nvSpPr>
      <dsp:spPr>
        <a:xfrm>
          <a:off x="3510623" y="3925173"/>
          <a:ext cx="2300491" cy="934797"/>
        </a:xfrm>
        <a:prstGeom prst="roundRect">
          <a:avLst>
            <a:gd name="adj" fmla="val 10000"/>
          </a:avLst>
        </a:prstGeom>
        <a:solidFill>
          <a:srgbClr val="C0000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bn-IN" sz="3200" kern="1200" dirty="0" smtClean="0">
              <a:latin typeface="NikoshBAN" panose="02000000000000000000" pitchFamily="2" charset="0"/>
              <a:cs typeface="NikoshBAN" panose="02000000000000000000" pitchFamily="2" charset="0"/>
            </a:rPr>
            <a:t>ক্রোমোপ্লাস্ট</a:t>
          </a:r>
          <a:endParaRPr lang="en-US" sz="3200" kern="1200" dirty="0"/>
        </a:p>
      </dsp:txBody>
      <dsp:txXfrm>
        <a:off x="3538002" y="3952552"/>
        <a:ext cx="2245733" cy="880039"/>
      </dsp:txXfrm>
    </dsp:sp>
    <dsp:sp modelId="{EA0F153B-19F3-484F-B2BF-642770CE1102}">
      <dsp:nvSpPr>
        <dsp:cNvPr id="0" name=""/>
        <dsp:cNvSpPr/>
      </dsp:nvSpPr>
      <dsp:spPr>
        <a:xfrm>
          <a:off x="4756455" y="1052564"/>
          <a:ext cx="1828396" cy="643585"/>
        </a:xfrm>
        <a:custGeom>
          <a:avLst/>
          <a:gdLst/>
          <a:ahLst/>
          <a:cxnLst/>
          <a:rect l="0" t="0" r="0" b="0"/>
          <a:pathLst>
            <a:path>
              <a:moveTo>
                <a:pt x="0" y="0"/>
              </a:moveTo>
              <a:lnTo>
                <a:pt x="0" y="321792"/>
              </a:lnTo>
              <a:lnTo>
                <a:pt x="1828396" y="321792"/>
              </a:lnTo>
              <a:lnTo>
                <a:pt x="1828396" y="643585"/>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8ACE457-AB96-478E-ADC3-88321CD6E7D1}">
      <dsp:nvSpPr>
        <dsp:cNvPr id="0" name=""/>
        <dsp:cNvSpPr/>
      </dsp:nvSpPr>
      <dsp:spPr>
        <a:xfrm>
          <a:off x="5339020" y="1696150"/>
          <a:ext cx="2491662" cy="1624576"/>
        </a:xfrm>
        <a:prstGeom prst="roundRect">
          <a:avLst>
            <a:gd name="adj" fmla="val 10000"/>
          </a:avLst>
        </a:prstGeom>
        <a:solidFill>
          <a:schemeClr val="accent6">
            <a:lumMod val="5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100000"/>
            </a:lnSpc>
            <a:spcBef>
              <a:spcPct val="0"/>
            </a:spcBef>
            <a:spcAft>
              <a:spcPts val="0"/>
            </a:spcAft>
          </a:pPr>
          <a:r>
            <a:rPr lang="bn-IN" sz="3200" kern="1200" dirty="0" smtClean="0">
              <a:latin typeface="NikoshBAN" panose="02000000000000000000" pitchFamily="2" charset="0"/>
              <a:cs typeface="NikoshBAN" panose="02000000000000000000" pitchFamily="2" charset="0"/>
            </a:rPr>
            <a:t>লিউকোপ্লাস্টিড</a:t>
          </a:r>
        </a:p>
        <a:p>
          <a:pPr lvl="0" algn="ctr" defTabSz="1422400">
            <a:lnSpc>
              <a:spcPct val="100000"/>
            </a:lnSpc>
            <a:spcBef>
              <a:spcPct val="0"/>
            </a:spcBef>
            <a:spcAft>
              <a:spcPts val="0"/>
            </a:spcAft>
          </a:pPr>
          <a:r>
            <a:rPr lang="bn-IN" sz="3200" kern="1200" dirty="0" smtClean="0">
              <a:latin typeface="NikoshBAN" panose="02000000000000000000" pitchFamily="2" charset="0"/>
              <a:cs typeface="NikoshBAN" panose="02000000000000000000" pitchFamily="2" charset="0"/>
            </a:rPr>
            <a:t>বা</a:t>
          </a:r>
        </a:p>
        <a:p>
          <a:pPr lvl="0" algn="ctr" defTabSz="1422400">
            <a:lnSpc>
              <a:spcPct val="100000"/>
            </a:lnSpc>
            <a:spcBef>
              <a:spcPct val="0"/>
            </a:spcBef>
            <a:spcAft>
              <a:spcPts val="0"/>
            </a:spcAft>
          </a:pPr>
          <a:r>
            <a:rPr lang="bn-IN" sz="3200" kern="1200" dirty="0" smtClean="0">
              <a:latin typeface="NikoshBAN" panose="02000000000000000000" pitchFamily="2" charset="0"/>
              <a:cs typeface="NikoshBAN" panose="02000000000000000000" pitchFamily="2" charset="0"/>
            </a:rPr>
            <a:t>বর্ণহীন প্লাস্টিড</a:t>
          </a:r>
          <a:endParaRPr lang="en-US" sz="3200" kern="1200" dirty="0">
            <a:latin typeface="NikoshBAN" panose="02000000000000000000" pitchFamily="2" charset="0"/>
            <a:cs typeface="NikoshBAN" panose="02000000000000000000" pitchFamily="2" charset="0"/>
          </a:endParaRPr>
        </a:p>
      </dsp:txBody>
      <dsp:txXfrm>
        <a:off x="5386602" y="1743732"/>
        <a:ext cx="2396498" cy="152941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CB1404-475E-4A4B-88BB-DDDF876E50D4}" type="datetimeFigureOut">
              <a:rPr lang="en-US" smtClean="0"/>
              <a:pPr/>
              <a:t>6/20/2019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BC6DAA-B58E-4340-9630-1536173A0BE5}" type="slidenum">
              <a:rPr lang="en-US" smtClean="0"/>
              <a:pPr/>
              <a:t>‹#›</a:t>
            </a:fld>
            <a:endParaRPr lang="en-US"/>
          </a:p>
        </p:txBody>
      </p:sp>
    </p:spTree>
    <p:extLst>
      <p:ext uri="{BB962C8B-B14F-4D97-AF65-F5344CB8AC3E}">
        <p14:creationId xmlns:p14="http://schemas.microsoft.com/office/powerpoint/2010/main" val="617692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FBC6DAA-B58E-4340-9630-1536173A0BE5}" type="slidenum">
              <a:rPr lang="en-US" smtClean="0"/>
              <a:pPr/>
              <a:t>4</a:t>
            </a:fld>
            <a:endParaRPr lang="en-US"/>
          </a:p>
        </p:txBody>
      </p:sp>
    </p:spTree>
    <p:extLst>
      <p:ext uri="{BB962C8B-B14F-4D97-AF65-F5344CB8AC3E}">
        <p14:creationId xmlns:p14="http://schemas.microsoft.com/office/powerpoint/2010/main" val="2085882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28309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0632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62263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4497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44598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27370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51221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83526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58112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08925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1089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D8BD707-D9CF-40AE-B4C6-C98DA3205C09}" type="datetimeFigureOut">
              <a:rPr lang="en-US" smtClean="0"/>
              <a:pPr/>
              <a:t>6/20/2019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69316050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g"/><Relationship Id="rId1" Type="http://schemas.openxmlformats.org/officeDocument/2006/relationships/slideLayout" Target="../slideLayouts/slideLayout4.xml"/><Relationship Id="rId5" Type="http://schemas.openxmlformats.org/officeDocument/2006/relationships/image" Target="../media/image15.gif"/><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jpg"/><Relationship Id="rId1" Type="http://schemas.openxmlformats.org/officeDocument/2006/relationships/slideLayout" Target="../slideLayouts/slideLayout4.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g"/><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1888" y="76200"/>
            <a:ext cx="8991600" cy="6705599"/>
          </a:xfrm>
          <a:prstGeom prst="rect">
            <a:avLst/>
          </a:prstGeom>
        </p:spPr>
      </p:pic>
      <p:pic>
        <p:nvPicPr>
          <p:cNvPr id="13" name="Picture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9406" y="457200"/>
            <a:ext cx="7716564" cy="578742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TextBox 2"/>
          <p:cNvSpPr txBox="1"/>
          <p:nvPr/>
        </p:nvSpPr>
        <p:spPr>
          <a:xfrm>
            <a:off x="1600200" y="4427309"/>
            <a:ext cx="6503831" cy="1569660"/>
          </a:xfrm>
          <a:prstGeom prst="rect">
            <a:avLst/>
          </a:prstGeom>
          <a:noFill/>
          <a:effectLst>
            <a:glow rad="101600">
              <a:schemeClr val="accent5">
                <a:satMod val="175000"/>
                <a:alpha val="40000"/>
              </a:schemeClr>
            </a:glow>
          </a:effectLst>
        </p:spPr>
        <p:txBody>
          <a:bodyPr wrap="square" rtlCol="0">
            <a:spAutoFit/>
          </a:bodyPr>
          <a:lstStyle/>
          <a:p>
            <a:r>
              <a:rPr lang="bn-IN" sz="9600" dirty="0" smtClean="0">
                <a:ln w="0">
                  <a:solidFill>
                    <a:schemeClr val="accent2"/>
                  </a:solidFill>
                </a:ln>
                <a:effectLst>
                  <a:glow rad="101600">
                    <a:schemeClr val="bg2">
                      <a:alpha val="60000"/>
                    </a:schemeClr>
                  </a:glow>
                  <a:outerShdw blurRad="38100" dist="19050" dir="2700000" algn="tl" rotWithShape="0">
                    <a:schemeClr val="dk1">
                      <a:alpha val="40000"/>
                    </a:schemeClr>
                  </a:outerShdw>
                </a:effectLst>
                <a:latin typeface="NikoshBAN" pitchFamily="2" charset="0"/>
                <a:cs typeface="NikoshBAN" pitchFamily="2" charset="0"/>
              </a:rPr>
              <a:t>সবাইকে স্বাগতম</a:t>
            </a:r>
            <a:endParaRPr lang="en-US" sz="9600" dirty="0">
              <a:ln w="0">
                <a:solidFill>
                  <a:schemeClr val="accent2"/>
                </a:solidFill>
              </a:ln>
              <a:effectLst>
                <a:glow rad="101600">
                  <a:schemeClr val="bg2">
                    <a:alpha val="60000"/>
                  </a:schemeClr>
                </a:glow>
                <a:outerShdw blurRad="38100" dist="19050" dir="2700000" algn="tl" rotWithShape="0">
                  <a:schemeClr val="dk1">
                    <a:alpha val="40000"/>
                  </a:schemeClr>
                </a:outerShdw>
              </a:effectLst>
              <a:latin typeface="NikoshBAN" pitchFamily="2" charset="0"/>
              <a:cs typeface="NikoshBAN" pitchFamily="2" charset="0"/>
            </a:endParaRPr>
          </a:p>
        </p:txBody>
      </p:sp>
      <p:sp>
        <p:nvSpPr>
          <p:cNvPr id="8" name="Rectangle 7"/>
          <p:cNvSpPr/>
          <p:nvPr/>
        </p:nvSpPr>
        <p:spPr>
          <a:xfrm>
            <a:off x="77274" y="75126"/>
            <a:ext cx="8991600" cy="6705600"/>
          </a:xfrm>
          <a:prstGeom prst="rect">
            <a:avLst/>
          </a:prstGeom>
          <a:noFill/>
          <a:ln w="85725"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7441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p:tgtEl>
                                          <p:spTgt spid="3"/>
                                        </p:tgtEl>
                                        <p:attrNameLst>
                                          <p:attrName>ppt_x</p:attrName>
                                        </p:attrNameLst>
                                      </p:cBhvr>
                                      <p:tavLst>
                                        <p:tav tm="0">
                                          <p:val>
                                            <p:strVal val="#ppt_x-#ppt_w*1.125000"/>
                                          </p:val>
                                        </p:tav>
                                        <p:tav tm="100000">
                                          <p:val>
                                            <p:strVal val="#ppt_x"/>
                                          </p:val>
                                        </p:tav>
                                      </p:tavLst>
                                    </p:anim>
                                    <p:animEffect transition="in" filter="wipe(right)">
                                      <p:cBhvr>
                                        <p:cTn id="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0"/>
            <a:ext cx="9144001" cy="6858000"/>
          </a:xfrm>
          <a:prstGeom prst="rect">
            <a:avLst/>
          </a:prstGeom>
        </p:spPr>
      </p:pic>
      <p:sp>
        <p:nvSpPr>
          <p:cNvPr id="9" name="Rectangle 8"/>
          <p:cNvSpPr/>
          <p:nvPr/>
        </p:nvSpPr>
        <p:spPr>
          <a:xfrm>
            <a:off x="381000" y="228600"/>
            <a:ext cx="1752600" cy="584775"/>
          </a:xfrm>
          <a:prstGeom prst="rect">
            <a:avLst/>
          </a:prstGeom>
        </p:spPr>
        <p:txBody>
          <a:bodyPr wrap="square">
            <a:spAutoFit/>
          </a:bodyPr>
          <a:lstStyle/>
          <a:p>
            <a:pPr algn="ctr"/>
            <a:r>
              <a:rPr lang="bn-IN" sz="3200" dirty="0" smtClean="0">
                <a:latin typeface="NikoshBAN" panose="02000000000000000000" pitchFamily="2" charset="0"/>
                <a:cs typeface="NikoshBAN" panose="02000000000000000000" pitchFamily="2" charset="0"/>
              </a:rPr>
              <a:t>ক্লোরোপ্লাস্টঃ</a:t>
            </a:r>
            <a:endParaRPr lang="en-US" sz="3200" dirty="0"/>
          </a:p>
        </p:txBody>
      </p:sp>
      <p:sp>
        <p:nvSpPr>
          <p:cNvPr id="2" name="TextBox 1"/>
          <p:cNvSpPr txBox="1"/>
          <p:nvPr/>
        </p:nvSpPr>
        <p:spPr>
          <a:xfrm>
            <a:off x="3429000" y="836351"/>
            <a:ext cx="5334000" cy="1492716"/>
          </a:xfrm>
          <a:prstGeom prst="rect">
            <a:avLst/>
          </a:prstGeom>
          <a:noFill/>
        </p:spPr>
        <p:txBody>
          <a:bodyPr wrap="square" rtlCol="0">
            <a:spAutoFit/>
          </a:bodyPr>
          <a:lstStyle/>
          <a:p>
            <a:pPr algn="just">
              <a:lnSpc>
                <a:spcPct val="80000"/>
              </a:lnSpc>
            </a:pPr>
            <a:r>
              <a:rPr lang="bn-IN" sz="2800" dirty="0" smtClean="0">
                <a:latin typeface="NikoshBAN" panose="02000000000000000000" pitchFamily="2" charset="0"/>
                <a:cs typeface="NikoshBAN" panose="02000000000000000000" pitchFamily="2" charset="0"/>
              </a:rPr>
              <a:t>প্লাস্টিডের মধ্যে ক্লোরোপ্লাস্টের মধ্যে সবুজ বর্ণের ক্লোরোফিল নামক রঞ্জক পদার্থ থাকায় এটি সবুজ বর্ণ ধারন করে। সালোকসংশ্লেষণে সহায়তা করা ক্লোরোপ্লাস্টের প্রধান কাজ।</a:t>
            </a:r>
            <a:endParaRPr lang="en-US" sz="2800" dirty="0">
              <a:latin typeface="NikoshBAN" panose="02000000000000000000" pitchFamily="2" charset="0"/>
              <a:cs typeface="NikoshBAN" panose="02000000000000000000" pitchFamily="2" charset="0"/>
            </a:endParaRPr>
          </a:p>
        </p:txBody>
      </p:sp>
      <p:sp>
        <p:nvSpPr>
          <p:cNvPr id="10" name="TextBox 9"/>
          <p:cNvSpPr txBox="1"/>
          <p:nvPr/>
        </p:nvSpPr>
        <p:spPr>
          <a:xfrm>
            <a:off x="338186" y="2900231"/>
            <a:ext cx="5694492" cy="1735090"/>
          </a:xfrm>
          <a:prstGeom prst="rect">
            <a:avLst/>
          </a:prstGeom>
          <a:noFill/>
        </p:spPr>
        <p:txBody>
          <a:bodyPr wrap="square" rtlCol="0">
            <a:spAutoFit/>
          </a:bodyPr>
          <a:lstStyle/>
          <a:p>
            <a:pPr algn="just">
              <a:lnSpc>
                <a:spcPct val="75000"/>
              </a:lnSpc>
            </a:pPr>
            <a:r>
              <a:rPr lang="bn-IN" sz="2800" dirty="0" smtClean="0">
                <a:latin typeface="NikoshBAN" panose="02000000000000000000" pitchFamily="2" charset="0"/>
                <a:cs typeface="NikoshBAN" panose="02000000000000000000" pitchFamily="2" charset="0"/>
              </a:rPr>
              <a:t>এটি ফুলের পাপড়ি ও ফলের ত্বকের বিভিন্ন বর্ণবৈচিত্র সৃষ্টি করে। ফল পাকার সময় এটি লিউকোপ্লাস্টে </a:t>
            </a:r>
            <a:r>
              <a:rPr lang="bn-IN" sz="2800" dirty="0">
                <a:latin typeface="NikoshBAN" panose="02000000000000000000" pitchFamily="2" charset="0"/>
                <a:cs typeface="NikoshBAN" panose="02000000000000000000" pitchFamily="2" charset="0"/>
              </a:rPr>
              <a:t>রূপান্তরিত </a:t>
            </a:r>
            <a:r>
              <a:rPr lang="bn-IN" sz="2800" dirty="0" smtClean="0">
                <a:latin typeface="NikoshBAN" panose="02000000000000000000" pitchFamily="2" charset="0"/>
                <a:cs typeface="NikoshBAN" panose="02000000000000000000" pitchFamily="2" charset="0"/>
              </a:rPr>
              <a:t>হয়। ক্রোমোপ্লাস্টে লাল কমলা ও হলুদ বর্ণের ক্যারোটিনয়েড নামক রঞ্জক পদার্থ থাকে।</a:t>
            </a:r>
            <a:endParaRPr lang="en-US" sz="2800" dirty="0">
              <a:latin typeface="NikoshBAN" panose="02000000000000000000" pitchFamily="2" charset="0"/>
              <a:cs typeface="NikoshBAN" panose="02000000000000000000" pitchFamily="2" charset="0"/>
            </a:endParaRPr>
          </a:p>
        </p:txBody>
      </p:sp>
      <p:sp>
        <p:nvSpPr>
          <p:cNvPr id="13" name="Rectangle 12"/>
          <p:cNvSpPr/>
          <p:nvPr/>
        </p:nvSpPr>
        <p:spPr>
          <a:xfrm>
            <a:off x="309885" y="2413716"/>
            <a:ext cx="1976115" cy="584775"/>
          </a:xfrm>
          <a:prstGeom prst="rect">
            <a:avLst/>
          </a:prstGeom>
        </p:spPr>
        <p:txBody>
          <a:bodyPr wrap="square">
            <a:spAutoFit/>
          </a:bodyPr>
          <a:lstStyle/>
          <a:p>
            <a:r>
              <a:rPr lang="bn-IN" sz="3200" dirty="0" smtClean="0">
                <a:latin typeface="NikoshBAN" panose="02000000000000000000" pitchFamily="2" charset="0"/>
                <a:cs typeface="NikoshBAN" panose="02000000000000000000" pitchFamily="2" charset="0"/>
              </a:rPr>
              <a:t>ক্রোমোপ্লাস্টঃ</a:t>
            </a:r>
            <a:endParaRPr lang="en-US" sz="3200" dirty="0"/>
          </a:p>
        </p:txBody>
      </p:sp>
      <p:sp>
        <p:nvSpPr>
          <p:cNvPr id="16" name="TextBox 15"/>
          <p:cNvSpPr txBox="1"/>
          <p:nvPr/>
        </p:nvSpPr>
        <p:spPr>
          <a:xfrm>
            <a:off x="3206904" y="5011116"/>
            <a:ext cx="5479896" cy="1492716"/>
          </a:xfrm>
          <a:prstGeom prst="rect">
            <a:avLst/>
          </a:prstGeom>
          <a:noFill/>
        </p:spPr>
        <p:txBody>
          <a:bodyPr wrap="square" rtlCol="0">
            <a:spAutoFit/>
          </a:bodyPr>
          <a:lstStyle/>
          <a:p>
            <a:pPr algn="just">
              <a:lnSpc>
                <a:spcPct val="80000"/>
              </a:lnSpc>
            </a:pPr>
            <a:r>
              <a:rPr lang="bn-IN" sz="2800" dirty="0" smtClean="0">
                <a:latin typeface="NikoshBAN" panose="02000000000000000000" pitchFamily="2" charset="0"/>
                <a:cs typeface="NikoshBAN" panose="02000000000000000000" pitchFamily="2" charset="0"/>
              </a:rPr>
              <a:t>উদ্ভিদের যে অংশে আলো পৌঁছায় না সেই সব অংশে লিউকোপ্লাস্টিড থাকে। সূর্যালোকের প্রভাবে এটি ক্লোরোপ্লাস্টে </a:t>
            </a:r>
            <a:r>
              <a:rPr lang="bn-IN" sz="2800" dirty="0" smtClean="0">
                <a:latin typeface="NikoshBAN" panose="02000000000000000000" pitchFamily="2" charset="0"/>
                <a:cs typeface="NikoshBAN" panose="02000000000000000000" pitchFamily="2" charset="0"/>
              </a:rPr>
              <a:t>রূ</a:t>
            </a:r>
            <a:r>
              <a:rPr lang="bn-IN" sz="2800" dirty="0" smtClean="0">
                <a:latin typeface="NikoshBAN" panose="02000000000000000000" pitchFamily="2" charset="0"/>
                <a:cs typeface="NikoshBAN" panose="02000000000000000000" pitchFamily="2" charset="0"/>
              </a:rPr>
              <a:t>পান্তরিত </a:t>
            </a:r>
            <a:r>
              <a:rPr lang="bn-IN" sz="2800" dirty="0" smtClean="0">
                <a:latin typeface="NikoshBAN" panose="02000000000000000000" pitchFamily="2" charset="0"/>
                <a:cs typeface="NikoshBAN" panose="02000000000000000000" pitchFamily="2" charset="0"/>
              </a:rPr>
              <a:t>হয়। খাদ্য সঞ্চয় করা এর প্রধান কাজ।</a:t>
            </a:r>
            <a:endParaRPr lang="en-US" sz="2800" dirty="0">
              <a:latin typeface="NikoshBAN" panose="02000000000000000000" pitchFamily="2" charset="0"/>
              <a:cs typeface="NikoshBAN" panose="02000000000000000000" pitchFamily="2" charset="0"/>
            </a:endParaRPr>
          </a:p>
        </p:txBody>
      </p:sp>
      <p:sp>
        <p:nvSpPr>
          <p:cNvPr id="17" name="Rectangle 16"/>
          <p:cNvSpPr/>
          <p:nvPr/>
        </p:nvSpPr>
        <p:spPr>
          <a:xfrm>
            <a:off x="381000" y="4547457"/>
            <a:ext cx="2209800" cy="584775"/>
          </a:xfrm>
          <a:prstGeom prst="rect">
            <a:avLst/>
          </a:prstGeom>
        </p:spPr>
        <p:txBody>
          <a:bodyPr wrap="square">
            <a:spAutoFit/>
          </a:bodyPr>
          <a:lstStyle/>
          <a:p>
            <a:r>
              <a:rPr lang="bn-IN" sz="3200" dirty="0" smtClean="0">
                <a:latin typeface="NikoshBAN" panose="02000000000000000000" pitchFamily="2" charset="0"/>
                <a:cs typeface="NikoshBAN" panose="02000000000000000000" pitchFamily="2" charset="0"/>
              </a:rPr>
              <a:t>লিউকোপ্লাস্টিডঃ</a:t>
            </a:r>
            <a:endParaRPr lang="en-US" sz="3200" dirty="0"/>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71205" y="5011115"/>
            <a:ext cx="2735699" cy="1558842"/>
          </a:xfrm>
          <a:prstGeom prst="rect">
            <a:avLst/>
          </a:prstGeom>
        </p:spPr>
      </p:pic>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071316" y="2839058"/>
            <a:ext cx="2743200" cy="1853625"/>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2578" y="762000"/>
            <a:ext cx="2825024" cy="1627214"/>
          </a:xfrm>
          <a:prstGeom prst="rect">
            <a:avLst/>
          </a:prstGeom>
        </p:spPr>
      </p:pic>
      <p:sp>
        <p:nvSpPr>
          <p:cNvPr id="12" name="Rectangle 11"/>
          <p:cNvSpPr/>
          <p:nvPr/>
        </p:nvSpPr>
        <p:spPr>
          <a:xfrm>
            <a:off x="77274" y="75126"/>
            <a:ext cx="8991600" cy="6705600"/>
          </a:xfrm>
          <a:prstGeom prst="rect">
            <a:avLst/>
          </a:prstGeom>
          <a:noFill/>
          <a:ln w="85725"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2146987"/>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out)">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wd">
                                    <p:tmPct val="10000"/>
                                  </p:iterate>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iterate type="wd">
                                    <p:tmPct val="10000"/>
                                  </p:iterate>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10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down)">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iterate type="wd">
                                    <p:tmPct val="10000"/>
                                  </p:iterate>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10" grpId="0"/>
      <p:bldP spid="13" grpId="0"/>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0"/>
            <a:ext cx="9144001" cy="6858000"/>
          </a:xfrm>
          <a:prstGeom prst="rect">
            <a:avLst/>
          </a:prstGeom>
        </p:spPr>
      </p:pic>
      <p:sp>
        <p:nvSpPr>
          <p:cNvPr id="14" name="TextBox 13"/>
          <p:cNvSpPr txBox="1"/>
          <p:nvPr/>
        </p:nvSpPr>
        <p:spPr>
          <a:xfrm>
            <a:off x="1981200" y="228600"/>
            <a:ext cx="5200040" cy="830997"/>
          </a:xfrm>
          <a:prstGeom prst="rect">
            <a:avLst/>
          </a:prstGeom>
          <a:noFill/>
        </p:spPr>
        <p:txBody>
          <a:bodyPr wrap="square" rtlCol="0">
            <a:spAutoFit/>
          </a:bodyPr>
          <a:lstStyle/>
          <a:p>
            <a:pPr algn="ctr"/>
            <a:r>
              <a:rPr lang="bn-IN" sz="4800" u="sng" dirty="0" smtClean="0">
                <a:latin typeface="NikoshBAN" panose="02000000000000000000" pitchFamily="2" charset="0"/>
                <a:cs typeface="NikoshBAN" panose="02000000000000000000" pitchFamily="2" charset="0"/>
              </a:rPr>
              <a:t>নিচের চিত্রটি লক্ষ্য কর</a:t>
            </a:r>
            <a:endParaRPr lang="en-US" sz="4800" u="sng" dirty="0">
              <a:latin typeface="NikoshBAN" panose="02000000000000000000" pitchFamily="2" charset="0"/>
              <a:cs typeface="NikoshBAN" panose="02000000000000000000" pitchFamily="2" charset="0"/>
            </a:endParaRPr>
          </a:p>
        </p:txBody>
      </p:sp>
      <p:pic>
        <p:nvPicPr>
          <p:cNvPr id="16" name="Picture 1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62000" y="1143000"/>
            <a:ext cx="7811526" cy="4391026"/>
          </a:xfrm>
          <a:prstGeom prst="rect">
            <a:avLst/>
          </a:prstGeom>
        </p:spPr>
      </p:pic>
      <p:sp>
        <p:nvSpPr>
          <p:cNvPr id="2" name="Rectangle 1"/>
          <p:cNvSpPr/>
          <p:nvPr/>
        </p:nvSpPr>
        <p:spPr>
          <a:xfrm>
            <a:off x="3352800" y="5718692"/>
            <a:ext cx="2124299" cy="646331"/>
          </a:xfrm>
          <a:prstGeom prst="rect">
            <a:avLst/>
          </a:prstGeom>
        </p:spPr>
        <p:txBody>
          <a:bodyPr wrap="none">
            <a:spAutoFit/>
          </a:bodyPr>
          <a:lstStyle/>
          <a:p>
            <a:r>
              <a:rPr lang="bn-IN" sz="3600" dirty="0">
                <a:latin typeface="NikoshBAN" panose="02000000000000000000" pitchFamily="2" charset="0"/>
                <a:cs typeface="NikoshBAN" panose="02000000000000000000" pitchFamily="2" charset="0"/>
              </a:rPr>
              <a:t>মাইটোকন্ড্রিয়া</a:t>
            </a:r>
            <a:endParaRPr lang="en-US" sz="3600" dirty="0"/>
          </a:p>
        </p:txBody>
      </p:sp>
      <p:sp>
        <p:nvSpPr>
          <p:cNvPr id="6" name="Rectangle 5"/>
          <p:cNvSpPr/>
          <p:nvPr/>
        </p:nvSpPr>
        <p:spPr>
          <a:xfrm>
            <a:off x="77274" y="75126"/>
            <a:ext cx="8991600" cy="6705600"/>
          </a:xfrm>
          <a:prstGeom prst="rect">
            <a:avLst/>
          </a:prstGeom>
          <a:noFill/>
          <a:ln w="85725"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7222029"/>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right)">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0"/>
            <a:ext cx="9144001" cy="6858000"/>
          </a:xfrm>
          <a:prstGeom prst="rect">
            <a:avLst/>
          </a:prstGeom>
        </p:spPr>
      </p:pic>
      <p:sp>
        <p:nvSpPr>
          <p:cNvPr id="29" name="TextBox 28"/>
          <p:cNvSpPr txBox="1"/>
          <p:nvPr/>
        </p:nvSpPr>
        <p:spPr>
          <a:xfrm>
            <a:off x="852744" y="2895600"/>
            <a:ext cx="7449887" cy="1446550"/>
          </a:xfrm>
          <a:prstGeom prst="rect">
            <a:avLst/>
          </a:prstGeom>
          <a:noFill/>
        </p:spPr>
        <p:txBody>
          <a:bodyPr wrap="square" rtlCol="0">
            <a:spAutoFit/>
          </a:bodyPr>
          <a:lstStyle/>
          <a:p>
            <a:pPr algn="ctr"/>
            <a:r>
              <a:rPr lang="bn-IN" sz="4400" dirty="0" smtClean="0">
                <a:latin typeface="NikoshBAN" panose="02000000000000000000" pitchFamily="2" charset="0"/>
                <a:cs typeface="NikoshBAN" panose="02000000000000000000" pitchFamily="2" charset="0"/>
              </a:rPr>
              <a:t>মাইটোকন্ড্রিয়াকে কোষের “পাওয়ার হাউস” বলার কারণ ব্যাখ্যা কর</a:t>
            </a:r>
            <a:r>
              <a:rPr lang="bn-IN" sz="4400" dirty="0">
                <a:latin typeface="NikoshBAN" panose="02000000000000000000" pitchFamily="2" charset="0"/>
                <a:cs typeface="NikoshBAN" panose="02000000000000000000" pitchFamily="2" charset="0"/>
              </a:rPr>
              <a:t>।</a:t>
            </a:r>
            <a:endParaRPr lang="en-US" sz="4400" dirty="0">
              <a:latin typeface="NikoshBAN" panose="02000000000000000000" pitchFamily="2" charset="0"/>
              <a:cs typeface="NikoshBAN" panose="02000000000000000000" pitchFamily="2" charset="0"/>
            </a:endParaRPr>
          </a:p>
        </p:txBody>
      </p:sp>
      <p:sp>
        <p:nvSpPr>
          <p:cNvPr id="30" name="TextBox 29"/>
          <p:cNvSpPr txBox="1"/>
          <p:nvPr/>
        </p:nvSpPr>
        <p:spPr>
          <a:xfrm>
            <a:off x="2977188" y="676870"/>
            <a:ext cx="3160595" cy="923330"/>
          </a:xfrm>
          <a:prstGeom prst="rect">
            <a:avLst/>
          </a:prstGeom>
          <a:noFill/>
        </p:spPr>
        <p:txBody>
          <a:bodyPr wrap="square" rtlCol="0">
            <a:spAutoFit/>
          </a:bodyPr>
          <a:lstStyle/>
          <a:p>
            <a:pPr algn="ctr"/>
            <a:r>
              <a:rPr lang="bn-IN" sz="5400" u="sng" dirty="0" smtClean="0">
                <a:latin typeface="NikoshBAN" panose="02000000000000000000" pitchFamily="2" charset="0"/>
                <a:cs typeface="NikoshBAN" panose="02000000000000000000" pitchFamily="2" charset="0"/>
              </a:rPr>
              <a:t>জোড়ায় কাজ</a:t>
            </a:r>
            <a:endParaRPr lang="en-US" sz="5400" u="sng" dirty="0">
              <a:latin typeface="NikoshBAN" panose="02000000000000000000" pitchFamily="2" charset="0"/>
              <a:cs typeface="NikoshBAN" panose="02000000000000000000" pitchFamily="2" charset="0"/>
            </a:endParaRPr>
          </a:p>
        </p:txBody>
      </p:sp>
      <p:sp>
        <p:nvSpPr>
          <p:cNvPr id="5" name="Rectangle 4"/>
          <p:cNvSpPr/>
          <p:nvPr/>
        </p:nvSpPr>
        <p:spPr>
          <a:xfrm>
            <a:off x="77274" y="75126"/>
            <a:ext cx="8991600" cy="6705600"/>
          </a:xfrm>
          <a:prstGeom prst="rect">
            <a:avLst/>
          </a:prstGeom>
          <a:noFill/>
          <a:ln w="85725"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iterate type="wd">
                                    <p:tmPct val="10000"/>
                                  </p:iterate>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10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0"/>
            <a:ext cx="9144001" cy="6858000"/>
          </a:xfrm>
          <a:prstGeom prst="rect">
            <a:avLst/>
          </a:prstGeom>
        </p:spPr>
      </p:pic>
      <p:sp>
        <p:nvSpPr>
          <p:cNvPr id="27" name="Rectangle 26"/>
          <p:cNvSpPr/>
          <p:nvPr/>
        </p:nvSpPr>
        <p:spPr>
          <a:xfrm>
            <a:off x="1638297" y="189963"/>
            <a:ext cx="5829303" cy="707886"/>
          </a:xfrm>
          <a:prstGeom prst="rect">
            <a:avLst/>
          </a:prstGeom>
        </p:spPr>
        <p:txBody>
          <a:bodyPr wrap="square">
            <a:spAutoFit/>
          </a:bodyPr>
          <a:lstStyle/>
          <a:p>
            <a:pPr algn="ctr"/>
            <a:r>
              <a:rPr lang="bn-IN" sz="4000" u="sng" dirty="0" smtClean="0">
                <a:latin typeface="NikoshBAN" panose="02000000000000000000" pitchFamily="2" charset="0"/>
                <a:cs typeface="NikoshBAN" panose="02000000000000000000" pitchFamily="2" charset="0"/>
              </a:rPr>
              <a:t>মাইটোকন্ড্রিয়ার গঠন ও কাজ</a:t>
            </a:r>
            <a:endParaRPr lang="en-US" sz="4000" u="sng"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496" y="854591"/>
            <a:ext cx="7200904" cy="3731638"/>
          </a:xfrm>
          <a:prstGeom prst="rect">
            <a:avLst/>
          </a:prstGeom>
        </p:spPr>
      </p:pic>
      <p:sp>
        <p:nvSpPr>
          <p:cNvPr id="7" name="TextBox 6"/>
          <p:cNvSpPr txBox="1"/>
          <p:nvPr/>
        </p:nvSpPr>
        <p:spPr>
          <a:xfrm>
            <a:off x="457200" y="4663503"/>
            <a:ext cx="8305800" cy="2042097"/>
          </a:xfrm>
          <a:prstGeom prst="rect">
            <a:avLst/>
          </a:prstGeom>
          <a:noFill/>
        </p:spPr>
        <p:txBody>
          <a:bodyPr wrap="square" rtlCol="0">
            <a:spAutoFit/>
          </a:bodyPr>
          <a:lstStyle/>
          <a:p>
            <a:pPr algn="just">
              <a:lnSpc>
                <a:spcPct val="90000"/>
              </a:lnSpc>
            </a:pPr>
            <a:r>
              <a:rPr lang="bn-IN" sz="2800" dirty="0" smtClean="0">
                <a:latin typeface="NikoshBAN" panose="02000000000000000000" pitchFamily="2" charset="0"/>
                <a:cs typeface="NikoshBAN" panose="02000000000000000000" pitchFamily="2" charset="0"/>
              </a:rPr>
              <a:t>কোষের সাইটোপ্লাজমে বিক্ষিপ্তভাবে ছড়িয়ে থাকা ছোট ছোট দন্ডাকার </a:t>
            </a:r>
            <a:r>
              <a:rPr lang="bn-IN" sz="2800" dirty="0">
                <a:latin typeface="NikoshBAN" panose="02000000000000000000" pitchFamily="2" charset="0"/>
                <a:cs typeface="NikoshBAN" panose="02000000000000000000" pitchFamily="2" charset="0"/>
              </a:rPr>
              <a:t>অঙ্গাণুগুলোকে </a:t>
            </a:r>
            <a:r>
              <a:rPr lang="bn-IN" sz="2800" dirty="0" smtClean="0">
                <a:latin typeface="NikoshBAN" panose="02000000000000000000" pitchFamily="2" charset="0"/>
                <a:cs typeface="NikoshBAN" panose="02000000000000000000" pitchFamily="2" charset="0"/>
              </a:rPr>
              <a:t>মাইটোকন্ড্রিয়া বলা হয়। এটি দ্বিস্তর পর্দা দ্বারা আবৃত। বহিঃপর্দাটি মসৃন, কিন্তু ভিতরের পর্দাটি ভাঁজ যুক্ত। এদেরকে ক্রিস্টি বলে। জীবের যাবতীয় বিপাকীয় কাজের শক্তির উৎস হচ্ছে মাইটোকন্ড্রিয়া। এজন্য এদেরকে কোষের “পাওয়ার হাউস” বলা হয়।</a:t>
            </a:r>
            <a:endParaRPr lang="en-US" sz="2800" dirty="0">
              <a:latin typeface="NikoshBAN" panose="02000000000000000000" pitchFamily="2" charset="0"/>
              <a:cs typeface="NikoshBAN" panose="02000000000000000000" pitchFamily="2" charset="0"/>
            </a:endParaRPr>
          </a:p>
        </p:txBody>
      </p:sp>
      <p:sp>
        <p:nvSpPr>
          <p:cNvPr id="6" name="Rectangle 5"/>
          <p:cNvSpPr/>
          <p:nvPr/>
        </p:nvSpPr>
        <p:spPr>
          <a:xfrm>
            <a:off x="77274" y="75126"/>
            <a:ext cx="8991600" cy="6705600"/>
          </a:xfrm>
          <a:prstGeom prst="rect">
            <a:avLst/>
          </a:prstGeom>
          <a:noFill/>
          <a:ln w="85725"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5218798"/>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wd">
                                    <p:tmPct val="10000"/>
                                  </p:iterate>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0"/>
            <a:ext cx="9144001" cy="6858000"/>
          </a:xfrm>
          <a:prstGeom prst="rect">
            <a:avLst/>
          </a:prstGeom>
        </p:spPr>
      </p:pic>
      <p:sp>
        <p:nvSpPr>
          <p:cNvPr id="27" name="Rectangle 26"/>
          <p:cNvSpPr/>
          <p:nvPr/>
        </p:nvSpPr>
        <p:spPr>
          <a:xfrm>
            <a:off x="2743200" y="152400"/>
            <a:ext cx="3819524" cy="769441"/>
          </a:xfrm>
          <a:prstGeom prst="rect">
            <a:avLst/>
          </a:prstGeom>
        </p:spPr>
        <p:txBody>
          <a:bodyPr wrap="square">
            <a:spAutoFit/>
          </a:bodyPr>
          <a:lstStyle/>
          <a:p>
            <a:pPr algn="ctr"/>
            <a:r>
              <a:rPr lang="bn-IN" sz="4400" u="sng" dirty="0" smtClean="0">
                <a:latin typeface="NikoshBAN" panose="02000000000000000000" pitchFamily="2" charset="0"/>
                <a:cs typeface="NikoshBAN" panose="02000000000000000000" pitchFamily="2" charset="0"/>
              </a:rPr>
              <a:t>চিত্রটি লক্ষ্য কর</a:t>
            </a:r>
            <a:endParaRPr lang="en-US" sz="4400" u="sng" dirty="0">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90600" y="838200"/>
            <a:ext cx="7062562" cy="3821844"/>
          </a:xfrm>
          <a:prstGeom prst="rect">
            <a:avLst/>
          </a:prstGeom>
        </p:spPr>
      </p:pic>
      <p:sp>
        <p:nvSpPr>
          <p:cNvPr id="7" name="Right Arrow 6"/>
          <p:cNvSpPr/>
          <p:nvPr/>
        </p:nvSpPr>
        <p:spPr>
          <a:xfrm>
            <a:off x="2819400" y="892628"/>
            <a:ext cx="2438400" cy="946177"/>
          </a:xfrm>
          <a:prstGeom prst="rightArrow">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bn-IN" sz="2800" dirty="0" smtClean="0">
                <a:ln w="0"/>
                <a:solidFill>
                  <a:schemeClr val="tx1"/>
                </a:solidFill>
                <a:latin typeface="NikoshBAN" panose="02000000000000000000" pitchFamily="2" charset="0"/>
                <a:cs typeface="NikoshBAN" panose="02000000000000000000" pitchFamily="2" charset="0"/>
              </a:rPr>
              <a:t>নিউক্লিয়াস</a:t>
            </a:r>
            <a:endParaRPr lang="en-US" sz="2800" dirty="0">
              <a:ln w="0"/>
              <a:solidFill>
                <a:schemeClr val="tx1"/>
              </a:solidFill>
              <a:latin typeface="NikoshBAN" panose="02000000000000000000" pitchFamily="2" charset="0"/>
              <a:cs typeface="NikoshBAN" panose="02000000000000000000" pitchFamily="2" charset="0"/>
            </a:endParaRPr>
          </a:p>
        </p:txBody>
      </p:sp>
      <p:sp>
        <p:nvSpPr>
          <p:cNvPr id="8" name="TextBox 7"/>
          <p:cNvSpPr txBox="1"/>
          <p:nvPr/>
        </p:nvSpPr>
        <p:spPr>
          <a:xfrm>
            <a:off x="330881" y="4737318"/>
            <a:ext cx="8453210" cy="1815882"/>
          </a:xfrm>
          <a:prstGeom prst="rect">
            <a:avLst/>
          </a:prstGeom>
          <a:noFill/>
        </p:spPr>
        <p:txBody>
          <a:bodyPr wrap="square" rtlCol="0">
            <a:spAutoFit/>
          </a:bodyPr>
          <a:lstStyle/>
          <a:p>
            <a:r>
              <a:rPr lang="bn-IN" sz="2800" dirty="0" smtClean="0">
                <a:latin typeface="NikoshBAN" panose="02000000000000000000" pitchFamily="2" charset="0"/>
                <a:cs typeface="NikoshBAN" panose="02000000000000000000" pitchFamily="2" charset="0"/>
              </a:rPr>
              <a:t>প্রোটোপ্লাজমে পর্দা দিয়ে বেস্টিত সর্বাপেক্ষা ঘন বস্তুকে নিউক্লিয়াস বলা হয়। এটি প্রধানতঃ চারটি অংশের সমন্বয়ে গঠিতঃ</a:t>
            </a:r>
          </a:p>
          <a:p>
            <a:r>
              <a:rPr lang="bn-IN" sz="2800" dirty="0" smtClean="0">
                <a:latin typeface="NikoshBAN" panose="02000000000000000000" pitchFamily="2" charset="0"/>
                <a:cs typeface="NikoshBAN" panose="02000000000000000000" pitchFamily="2" charset="0"/>
              </a:rPr>
              <a:t>		১। নিউক্লিয়ার মেমব্রেন		২। নিউক্লিওলাস	</a:t>
            </a:r>
          </a:p>
          <a:p>
            <a:r>
              <a:rPr lang="bn-IN" sz="2800" dirty="0" smtClean="0">
                <a:latin typeface="NikoshBAN" panose="02000000000000000000" pitchFamily="2" charset="0"/>
                <a:cs typeface="NikoshBAN" panose="02000000000000000000" pitchFamily="2" charset="0"/>
              </a:rPr>
              <a:t>		৩। নিউক্লিওজালিকা		৪। নিউক্লিওপ্লাজম</a:t>
            </a:r>
            <a:endParaRPr lang="en-US" sz="2800" dirty="0">
              <a:latin typeface="NikoshBAN" panose="02000000000000000000" pitchFamily="2" charset="0"/>
              <a:cs typeface="NikoshBAN" panose="02000000000000000000" pitchFamily="2" charset="0"/>
            </a:endParaRPr>
          </a:p>
        </p:txBody>
      </p:sp>
      <p:sp>
        <p:nvSpPr>
          <p:cNvPr id="9" name="Rectangle 8"/>
          <p:cNvSpPr/>
          <p:nvPr/>
        </p:nvSpPr>
        <p:spPr>
          <a:xfrm>
            <a:off x="77274" y="75126"/>
            <a:ext cx="8991600" cy="6705600"/>
          </a:xfrm>
          <a:prstGeom prst="rect">
            <a:avLst/>
          </a:prstGeom>
          <a:noFill/>
          <a:ln w="85725"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3508492"/>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repeatCount="indefinite" fill="hold" grpId="1"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wd">
                                    <p:tmPct val="10000"/>
                                  </p:iterate>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7" grpId="1" animBg="1"/>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0"/>
            <a:ext cx="9144001" cy="6858000"/>
          </a:xfrm>
          <a:prstGeom prst="rect">
            <a:avLst/>
          </a:prstGeom>
        </p:spPr>
      </p:pic>
      <p:sp>
        <p:nvSpPr>
          <p:cNvPr id="20" name="TextBox 19"/>
          <p:cNvSpPr txBox="1"/>
          <p:nvPr/>
        </p:nvSpPr>
        <p:spPr>
          <a:xfrm>
            <a:off x="424424" y="5112515"/>
            <a:ext cx="8398453" cy="1643527"/>
          </a:xfrm>
          <a:prstGeom prst="rect">
            <a:avLst/>
          </a:prstGeom>
          <a:noFill/>
        </p:spPr>
        <p:txBody>
          <a:bodyPr wrap="square" rtlCol="0">
            <a:spAutoFit/>
          </a:bodyPr>
          <a:lstStyle/>
          <a:p>
            <a:pPr algn="just">
              <a:lnSpc>
                <a:spcPct val="90000"/>
              </a:lnSpc>
            </a:pPr>
            <a:r>
              <a:rPr lang="bn-IN" sz="2800" dirty="0" smtClean="0">
                <a:latin typeface="NikoshBAN" panose="02000000000000000000" pitchFamily="2" charset="0"/>
                <a:cs typeface="NikoshBAN" panose="02000000000000000000" pitchFamily="2" charset="0"/>
              </a:rPr>
              <a:t>নিউক্লিয়াসের অভ্যান্তরস্থ নিউক্লিয়ার মেমব্রেন দিয়ে আবৃত স্বচ্ছ, দানাদার ও জেলির মত অর্ধতরল পদার্থটির নাম নিউক্লিওপ্লাজম বা ক্যারিওলিম্ফ। এটি নিউক্লিয়াস ও ক্রোমোজমের মাতৃকা বা ধারক হিসাবে কাজ করে এবং নিউক্লিয়াসের জৈবনিক কার্যাবলি নিয়ন্ত্রণ করে।</a:t>
            </a:r>
            <a:endParaRPr lang="en-US" sz="2800" dirty="0">
              <a:latin typeface="NikoshBAN" panose="02000000000000000000" pitchFamily="2" charset="0"/>
              <a:cs typeface="NikoshBAN" panose="02000000000000000000" pitchFamily="2" charset="0"/>
            </a:endParaRPr>
          </a:p>
        </p:txBody>
      </p:sp>
      <p:sp>
        <p:nvSpPr>
          <p:cNvPr id="22" name="TextBox 21"/>
          <p:cNvSpPr txBox="1"/>
          <p:nvPr/>
        </p:nvSpPr>
        <p:spPr>
          <a:xfrm>
            <a:off x="513587" y="5131272"/>
            <a:ext cx="8301508" cy="1421928"/>
          </a:xfrm>
          <a:prstGeom prst="rect">
            <a:avLst/>
          </a:prstGeom>
          <a:noFill/>
        </p:spPr>
        <p:txBody>
          <a:bodyPr wrap="square" rtlCol="0">
            <a:spAutoFit/>
          </a:bodyPr>
          <a:lstStyle/>
          <a:p>
            <a:pPr algn="just">
              <a:lnSpc>
                <a:spcPct val="90000"/>
              </a:lnSpc>
            </a:pPr>
            <a:r>
              <a:rPr lang="bn-IN" sz="3200" dirty="0" smtClean="0">
                <a:latin typeface="NikoshBAN" panose="02000000000000000000" pitchFamily="2" charset="0"/>
                <a:cs typeface="NikoshBAN" panose="02000000000000000000" pitchFamily="2" charset="0"/>
              </a:rPr>
              <a:t>নিউক্লিয়াসের অভ্যান্তরে অবস্থিত ক্ষুদ্র, গোলাকার, উজ্জ্বল ও অপেক্ষাকৃত গোল বস্তুটি নিউক্লিওলাস নামে পরিচিত। সাধারণত প্রতি নিউক্লিয়াসে একটি নিউক্লিওলাস থাকে।</a:t>
            </a:r>
            <a:endParaRPr lang="en-US" sz="3200" dirty="0">
              <a:latin typeface="NikoshBAN" panose="02000000000000000000" pitchFamily="2" charset="0"/>
              <a:cs typeface="NikoshBAN" panose="02000000000000000000" pitchFamily="2" charset="0"/>
            </a:endParaRPr>
          </a:p>
        </p:txBody>
      </p:sp>
      <p:sp>
        <p:nvSpPr>
          <p:cNvPr id="24" name="TextBox 23"/>
          <p:cNvSpPr txBox="1"/>
          <p:nvPr/>
        </p:nvSpPr>
        <p:spPr>
          <a:xfrm>
            <a:off x="466083" y="5133106"/>
            <a:ext cx="8361492" cy="1643527"/>
          </a:xfrm>
          <a:prstGeom prst="rect">
            <a:avLst/>
          </a:prstGeom>
          <a:noFill/>
        </p:spPr>
        <p:txBody>
          <a:bodyPr wrap="square" rtlCol="0">
            <a:spAutoFit/>
          </a:bodyPr>
          <a:lstStyle/>
          <a:p>
            <a:pPr algn="just">
              <a:lnSpc>
                <a:spcPct val="90000"/>
              </a:lnSpc>
            </a:pPr>
            <a:r>
              <a:rPr lang="bn-IN" sz="2800" dirty="0" smtClean="0">
                <a:latin typeface="NikoshBAN" panose="02000000000000000000" pitchFamily="2" charset="0"/>
                <a:cs typeface="NikoshBAN" panose="02000000000000000000" pitchFamily="2" charset="0"/>
              </a:rPr>
              <a:t>নিউক্লিওপ্লাজমে ভাসমান অবস্থায় প্যাঁচানো সুতার মত গঠনটি নিউক্লিওজালিকা বা ক্রোমাটিন তন্তু নামে পরিচিত</a:t>
            </a:r>
            <a:r>
              <a:rPr lang="bn-IN" sz="2800" dirty="0" smtClean="0">
                <a:latin typeface="NikoshBAN" panose="02000000000000000000" pitchFamily="2" charset="0"/>
                <a:cs typeface="NikoshBAN" panose="02000000000000000000" pitchFamily="2" charset="0"/>
              </a:rPr>
              <a:t>। কোষ </a:t>
            </a:r>
            <a:r>
              <a:rPr lang="bn-IN" sz="2800" dirty="0" smtClean="0">
                <a:latin typeface="NikoshBAN" panose="02000000000000000000" pitchFamily="2" charset="0"/>
                <a:cs typeface="NikoshBAN" panose="02000000000000000000" pitchFamily="2" charset="0"/>
              </a:rPr>
              <a:t>বিভাজনের সময় তন্তুময় গঠনটি কতগুলো টুকরায় বিভক্ত হয়ে যায়। এদেরকে ক্রোমোজম বলা হয়।</a:t>
            </a:r>
            <a:endParaRPr lang="en-US" sz="2800" dirty="0">
              <a:latin typeface="NikoshBAN" panose="02000000000000000000" pitchFamily="2" charset="0"/>
              <a:cs typeface="NikoshBAN" panose="02000000000000000000" pitchFamily="2" charset="0"/>
            </a:endParaRPr>
          </a:p>
        </p:txBody>
      </p:sp>
      <p:sp>
        <p:nvSpPr>
          <p:cNvPr id="27" name="Rectangle 26"/>
          <p:cNvSpPr/>
          <p:nvPr/>
        </p:nvSpPr>
        <p:spPr>
          <a:xfrm>
            <a:off x="1909760" y="144251"/>
            <a:ext cx="5324476" cy="830997"/>
          </a:xfrm>
          <a:prstGeom prst="rect">
            <a:avLst/>
          </a:prstGeom>
        </p:spPr>
        <p:txBody>
          <a:bodyPr wrap="square">
            <a:spAutoFit/>
          </a:bodyPr>
          <a:lstStyle/>
          <a:p>
            <a:pPr algn="ctr"/>
            <a:r>
              <a:rPr lang="bn-IN" sz="4800" u="sng" dirty="0" smtClean="0">
                <a:latin typeface="NikoshBAN" panose="02000000000000000000" pitchFamily="2" charset="0"/>
                <a:cs typeface="NikoshBAN" panose="02000000000000000000" pitchFamily="2" charset="0"/>
              </a:rPr>
              <a:t>নিউক্লিয়াসের বিভিন্ন অংশ</a:t>
            </a:r>
            <a:endParaRPr lang="en-US" sz="4800" u="sng" dirty="0"/>
          </a:p>
        </p:txBody>
      </p:sp>
      <p:pic>
        <p:nvPicPr>
          <p:cNvPr id="54" name="Picture 5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401607" y="990600"/>
            <a:ext cx="4218393" cy="4112165"/>
          </a:xfrm>
          <a:prstGeom prst="rect">
            <a:avLst/>
          </a:prstGeom>
        </p:spPr>
      </p:pic>
      <p:grpSp>
        <p:nvGrpSpPr>
          <p:cNvPr id="64" name="Group 63"/>
          <p:cNvGrpSpPr/>
          <p:nvPr/>
        </p:nvGrpSpPr>
        <p:grpSpPr>
          <a:xfrm>
            <a:off x="133683" y="1219200"/>
            <a:ext cx="4185033" cy="523220"/>
            <a:chOff x="381000" y="1371600"/>
            <a:chExt cx="3937716" cy="523220"/>
          </a:xfrm>
        </p:grpSpPr>
        <p:cxnSp>
          <p:nvCxnSpPr>
            <p:cNvPr id="8" name="Straight Arrow Connector 7"/>
            <p:cNvCxnSpPr/>
            <p:nvPr/>
          </p:nvCxnSpPr>
          <p:spPr>
            <a:xfrm>
              <a:off x="3080799" y="1600200"/>
              <a:ext cx="1237917"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36" name="TextBox 35"/>
            <p:cNvSpPr txBox="1"/>
            <p:nvPr/>
          </p:nvSpPr>
          <p:spPr>
            <a:xfrm>
              <a:off x="381000" y="1371600"/>
              <a:ext cx="2743200" cy="523220"/>
            </a:xfrm>
            <a:prstGeom prst="rect">
              <a:avLst/>
            </a:prstGeom>
            <a:noFill/>
          </p:spPr>
          <p:txBody>
            <a:bodyPr wrap="square" rtlCol="0">
              <a:spAutoFit/>
            </a:bodyPr>
            <a:lstStyle/>
            <a:p>
              <a:r>
                <a:rPr lang="bn-IN" sz="2800" dirty="0" smtClean="0">
                  <a:latin typeface="NikoshBAN" panose="02000000000000000000" pitchFamily="2" charset="0"/>
                  <a:cs typeface="NikoshBAN" panose="02000000000000000000" pitchFamily="2" charset="0"/>
                </a:rPr>
                <a:t>নিউক্লিওমেমব্রেন বা পর্দা</a:t>
              </a:r>
            </a:p>
          </p:txBody>
        </p:sp>
      </p:grpSp>
      <p:grpSp>
        <p:nvGrpSpPr>
          <p:cNvPr id="65" name="Group 64"/>
          <p:cNvGrpSpPr/>
          <p:nvPr/>
        </p:nvGrpSpPr>
        <p:grpSpPr>
          <a:xfrm>
            <a:off x="368122" y="3266420"/>
            <a:ext cx="3581400" cy="523220"/>
            <a:chOff x="1143000" y="2057400"/>
            <a:chExt cx="3581400" cy="523220"/>
          </a:xfrm>
        </p:grpSpPr>
        <p:cxnSp>
          <p:nvCxnSpPr>
            <p:cNvPr id="15" name="Straight Arrow Connector 14"/>
            <p:cNvCxnSpPr/>
            <p:nvPr/>
          </p:nvCxnSpPr>
          <p:spPr>
            <a:xfrm>
              <a:off x="3029283" y="2286000"/>
              <a:ext cx="1695117"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43" name="TextBox 42"/>
            <p:cNvSpPr txBox="1"/>
            <p:nvPr/>
          </p:nvSpPr>
          <p:spPr>
            <a:xfrm>
              <a:off x="1143000" y="2057400"/>
              <a:ext cx="2012043" cy="523220"/>
            </a:xfrm>
            <a:prstGeom prst="rect">
              <a:avLst/>
            </a:prstGeom>
            <a:noFill/>
          </p:spPr>
          <p:txBody>
            <a:bodyPr wrap="square" rtlCol="0">
              <a:spAutoFit/>
            </a:bodyPr>
            <a:lstStyle/>
            <a:p>
              <a:r>
                <a:rPr lang="bn-IN" sz="2800" dirty="0" smtClean="0">
                  <a:latin typeface="NikoshBAN" panose="02000000000000000000" pitchFamily="2" charset="0"/>
                  <a:cs typeface="NikoshBAN" panose="02000000000000000000" pitchFamily="2" charset="0"/>
                </a:rPr>
                <a:t>নিউক্লিওজালিকা</a:t>
              </a:r>
              <a:endParaRPr lang="en-US" sz="2800" dirty="0">
                <a:latin typeface="NikoshBAN" panose="02000000000000000000" pitchFamily="2" charset="0"/>
                <a:cs typeface="NikoshBAN" panose="02000000000000000000" pitchFamily="2" charset="0"/>
              </a:endParaRPr>
            </a:p>
          </p:txBody>
        </p:sp>
      </p:grpSp>
      <p:grpSp>
        <p:nvGrpSpPr>
          <p:cNvPr id="66" name="Group 65"/>
          <p:cNvGrpSpPr/>
          <p:nvPr/>
        </p:nvGrpSpPr>
        <p:grpSpPr>
          <a:xfrm>
            <a:off x="1543319" y="2590800"/>
            <a:ext cx="3485881" cy="523220"/>
            <a:chOff x="1543319" y="2743200"/>
            <a:chExt cx="3485881" cy="523220"/>
          </a:xfrm>
        </p:grpSpPr>
        <p:cxnSp>
          <p:nvCxnSpPr>
            <p:cNvPr id="18" name="Straight Arrow Connector 17"/>
            <p:cNvCxnSpPr/>
            <p:nvPr/>
          </p:nvCxnSpPr>
          <p:spPr>
            <a:xfrm>
              <a:off x="3048000" y="2980768"/>
              <a:ext cx="1981200"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44" name="TextBox 43"/>
            <p:cNvSpPr txBox="1"/>
            <p:nvPr/>
          </p:nvSpPr>
          <p:spPr>
            <a:xfrm>
              <a:off x="1543319" y="2743200"/>
              <a:ext cx="1600199" cy="523220"/>
            </a:xfrm>
            <a:prstGeom prst="rect">
              <a:avLst/>
            </a:prstGeom>
            <a:noFill/>
          </p:spPr>
          <p:txBody>
            <a:bodyPr wrap="square" rtlCol="0">
              <a:spAutoFit/>
            </a:bodyPr>
            <a:lstStyle/>
            <a:p>
              <a:r>
                <a:rPr lang="bn-IN" sz="2800" dirty="0" smtClean="0">
                  <a:latin typeface="NikoshBAN" panose="02000000000000000000" pitchFamily="2" charset="0"/>
                  <a:cs typeface="NikoshBAN" panose="02000000000000000000" pitchFamily="2" charset="0"/>
                </a:rPr>
                <a:t>নিউক্লিওলাস</a:t>
              </a:r>
              <a:endParaRPr lang="en-US" sz="2800" dirty="0">
                <a:latin typeface="NikoshBAN" panose="02000000000000000000" pitchFamily="2" charset="0"/>
                <a:cs typeface="NikoshBAN" panose="02000000000000000000" pitchFamily="2" charset="0"/>
              </a:endParaRPr>
            </a:p>
          </p:txBody>
        </p:sp>
      </p:grpSp>
      <p:grpSp>
        <p:nvGrpSpPr>
          <p:cNvPr id="67" name="Group 66"/>
          <p:cNvGrpSpPr/>
          <p:nvPr/>
        </p:nvGrpSpPr>
        <p:grpSpPr>
          <a:xfrm>
            <a:off x="1282523" y="1861810"/>
            <a:ext cx="3060877" cy="523220"/>
            <a:chOff x="1295402" y="3962400"/>
            <a:chExt cx="3060877" cy="523220"/>
          </a:xfrm>
        </p:grpSpPr>
        <p:cxnSp>
          <p:nvCxnSpPr>
            <p:cNvPr id="23" name="Straight Arrow Connector 22"/>
            <p:cNvCxnSpPr/>
            <p:nvPr/>
          </p:nvCxnSpPr>
          <p:spPr>
            <a:xfrm>
              <a:off x="2990646" y="4184458"/>
              <a:ext cx="1365633"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53" name="TextBox 52"/>
            <p:cNvSpPr txBox="1"/>
            <p:nvPr/>
          </p:nvSpPr>
          <p:spPr>
            <a:xfrm>
              <a:off x="1295402" y="3962400"/>
              <a:ext cx="1752598" cy="523220"/>
            </a:xfrm>
            <a:prstGeom prst="rect">
              <a:avLst/>
            </a:prstGeom>
            <a:noFill/>
          </p:spPr>
          <p:txBody>
            <a:bodyPr wrap="square" rtlCol="0">
              <a:spAutoFit/>
            </a:bodyPr>
            <a:lstStyle/>
            <a:p>
              <a:r>
                <a:rPr lang="bn-IN" sz="2800" dirty="0" smtClean="0">
                  <a:latin typeface="NikoshBAN" panose="02000000000000000000" pitchFamily="2" charset="0"/>
                  <a:cs typeface="NikoshBAN" panose="02000000000000000000" pitchFamily="2" charset="0"/>
                </a:rPr>
                <a:t>নিউক্লিওপ্লাজম</a:t>
              </a:r>
              <a:endParaRPr lang="en-US" sz="2800" dirty="0">
                <a:latin typeface="NikoshBAN" panose="02000000000000000000" pitchFamily="2" charset="0"/>
                <a:cs typeface="NikoshBAN" panose="02000000000000000000" pitchFamily="2" charset="0"/>
              </a:endParaRPr>
            </a:p>
          </p:txBody>
        </p:sp>
      </p:grpSp>
      <p:sp>
        <p:nvSpPr>
          <p:cNvPr id="19" name="TextBox 18"/>
          <p:cNvSpPr txBox="1"/>
          <p:nvPr/>
        </p:nvSpPr>
        <p:spPr>
          <a:xfrm>
            <a:off x="390957" y="5133106"/>
            <a:ext cx="8394878" cy="1643527"/>
          </a:xfrm>
          <a:prstGeom prst="rect">
            <a:avLst/>
          </a:prstGeom>
          <a:noFill/>
        </p:spPr>
        <p:txBody>
          <a:bodyPr wrap="square" rtlCol="0">
            <a:spAutoFit/>
          </a:bodyPr>
          <a:lstStyle/>
          <a:p>
            <a:pPr algn="just">
              <a:lnSpc>
                <a:spcPct val="90000"/>
              </a:lnSpc>
            </a:pPr>
            <a:r>
              <a:rPr lang="bn-IN" sz="2800" dirty="0" smtClean="0">
                <a:latin typeface="NikoshBAN" panose="02000000000000000000" pitchFamily="2" charset="0"/>
                <a:cs typeface="NikoshBAN" panose="02000000000000000000" pitchFamily="2" charset="0"/>
              </a:rPr>
              <a:t>সজীব ও দ্বিস্তর বিশিষ্ট পর্দা দিয়ে প্রতিটি নিউক্লিয়াস আবৃত থাকে, একে নিউক্লিয়ার পর্দা বলে। নিউক্লিয়ার পর্দা অসংখ্য ছিদ্রযুক্ত। এই ছিদ্রগুলোকে নিউক্লিয়ার রন্ধ্র বলে। নিউক্লিয়ার পর্দা সাইটোপ্লাজমের সাথে নিউক্লিয়াসের বিভিন্ন বস্তুর যোগাযোগ রক্ষা করে এবং নিউক্লিয়াসকে রক্ষাণাবেক্ষণ করে।</a:t>
            </a:r>
            <a:endParaRPr lang="en-US" sz="2800" dirty="0">
              <a:latin typeface="NikoshBAN" panose="02000000000000000000" pitchFamily="2" charset="0"/>
              <a:cs typeface="NikoshBAN" panose="02000000000000000000" pitchFamily="2" charset="0"/>
            </a:endParaRPr>
          </a:p>
        </p:txBody>
      </p:sp>
      <p:sp>
        <p:nvSpPr>
          <p:cNvPr id="25" name="Rectangle 24"/>
          <p:cNvSpPr/>
          <p:nvPr/>
        </p:nvSpPr>
        <p:spPr>
          <a:xfrm>
            <a:off x="77274" y="75126"/>
            <a:ext cx="8991600" cy="6705600"/>
          </a:xfrm>
          <a:prstGeom prst="rect">
            <a:avLst/>
          </a:prstGeom>
          <a:noFill/>
          <a:ln w="85725"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0228760"/>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500"/>
                                        <p:tgtEl>
                                          <p:spTgt spid="5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64"/>
                                        </p:tgtEl>
                                        <p:attrNameLst>
                                          <p:attrName>style.visibility</p:attrName>
                                        </p:attrNameLst>
                                      </p:cBhvr>
                                      <p:to>
                                        <p:strVal val="visible"/>
                                      </p:to>
                                    </p:set>
                                    <p:animEffect transition="in" filter="wipe(left)">
                                      <p:cBhvr>
                                        <p:cTn id="16" dur="500"/>
                                        <p:tgtEl>
                                          <p:spTgt spid="6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67"/>
                                        </p:tgtEl>
                                        <p:attrNameLst>
                                          <p:attrName>style.visibility</p:attrName>
                                        </p:attrNameLst>
                                      </p:cBhvr>
                                      <p:to>
                                        <p:strVal val="visible"/>
                                      </p:to>
                                    </p:set>
                                    <p:animEffect transition="in" filter="wipe(left)">
                                      <p:cBhvr>
                                        <p:cTn id="21" dur="500"/>
                                        <p:tgtEl>
                                          <p:spTgt spid="6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66"/>
                                        </p:tgtEl>
                                        <p:attrNameLst>
                                          <p:attrName>style.visibility</p:attrName>
                                        </p:attrNameLst>
                                      </p:cBhvr>
                                      <p:to>
                                        <p:strVal val="visible"/>
                                      </p:to>
                                    </p:set>
                                    <p:animEffect transition="in" filter="wipe(left)">
                                      <p:cBhvr>
                                        <p:cTn id="26" dur="500"/>
                                        <p:tgtEl>
                                          <p:spTgt spid="6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wipe(left)">
                                      <p:cBhvr>
                                        <p:cTn id="31"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64"/>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hold" grpId="0" nodeType="clickEffect">
                                  <p:stCondLst>
                                    <p:cond delay="0"/>
                                  </p:stCondLst>
                                  <p:iterate type="wd">
                                    <p:tmPct val="10000"/>
                                  </p:iterate>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childTnLst>
              </p:cTn>
              <p:nextCondLst>
                <p:cond evt="onClick" delay="0">
                  <p:tgtEl>
                    <p:spTgt spid="64"/>
                  </p:tgtEl>
                </p:cond>
              </p:nextCondLst>
            </p:seq>
            <p:seq concurrent="1" nextAc="seek">
              <p:cTn id="38" restart="whenNotActive" fill="hold" evtFilter="cancelBubble" nodeType="interactiveSeq">
                <p:stCondLst>
                  <p:cond evt="onClick" delay="0">
                    <p:tgtEl>
                      <p:spTgt spid="67"/>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hold" grpId="0" nodeType="clickEffect">
                                  <p:stCondLst>
                                    <p:cond delay="0"/>
                                  </p:stCondLst>
                                  <p:iterate type="wd">
                                    <p:tmPct val="10000"/>
                                  </p:iterate>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childTnLst>
              </p:cTn>
              <p:nextCondLst>
                <p:cond evt="onClick" delay="0">
                  <p:tgtEl>
                    <p:spTgt spid="67"/>
                  </p:tgtEl>
                </p:cond>
              </p:nextCondLst>
            </p:seq>
            <p:seq concurrent="1" nextAc="seek">
              <p:cTn id="44" restart="whenNotActive" fill="hold" evtFilter="cancelBubble" nodeType="interactiveSeq">
                <p:stCondLst>
                  <p:cond evt="onClick" delay="0">
                    <p:tgtEl>
                      <p:spTgt spid="66"/>
                    </p:tgtEl>
                  </p:cond>
                </p:stCondLst>
                <p:endSync evt="end" delay="0">
                  <p:rtn val="all"/>
                </p:endSync>
                <p:childTnLst>
                  <p:par>
                    <p:cTn id="45" fill="hold">
                      <p:stCondLst>
                        <p:cond delay="0"/>
                      </p:stCondLst>
                      <p:childTnLst>
                        <p:par>
                          <p:cTn id="46" fill="hold">
                            <p:stCondLst>
                              <p:cond delay="0"/>
                            </p:stCondLst>
                            <p:childTnLst>
                              <p:par>
                                <p:cTn id="47" presetID="10" presetClass="entr" presetSubtype="0" fill="hold" grpId="0" nodeType="clickEffect">
                                  <p:stCondLst>
                                    <p:cond delay="0"/>
                                  </p:stCondLst>
                                  <p:iterate type="wd">
                                    <p:tmPct val="10000"/>
                                  </p:iterate>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childTnLst>
              </p:cTn>
              <p:nextCondLst>
                <p:cond evt="onClick" delay="0">
                  <p:tgtEl>
                    <p:spTgt spid="66"/>
                  </p:tgtEl>
                </p:cond>
              </p:nextCondLst>
            </p:seq>
            <p:seq concurrent="1" nextAc="seek">
              <p:cTn id="50" restart="whenNotActive" fill="hold" evtFilter="cancelBubble" nodeType="interactiveSeq">
                <p:stCondLst>
                  <p:cond evt="onClick" delay="0">
                    <p:tgtEl>
                      <p:spTgt spid="65"/>
                    </p:tgtEl>
                  </p:cond>
                </p:stCondLst>
                <p:endSync evt="end" delay="0">
                  <p:rtn val="all"/>
                </p:endSync>
                <p:childTnLst>
                  <p:par>
                    <p:cTn id="51" fill="hold">
                      <p:stCondLst>
                        <p:cond delay="0"/>
                      </p:stCondLst>
                      <p:childTnLst>
                        <p:par>
                          <p:cTn id="52" fill="hold">
                            <p:stCondLst>
                              <p:cond delay="0"/>
                            </p:stCondLst>
                            <p:childTnLst>
                              <p:par>
                                <p:cTn id="53" presetID="10" presetClass="entr" presetSubtype="0" fill="hold" grpId="0" nodeType="clickEffect">
                                  <p:stCondLst>
                                    <p:cond delay="0"/>
                                  </p:stCondLst>
                                  <p:iterate type="wd">
                                    <p:tmPct val="10000"/>
                                  </p:iterate>
                                  <p:childTnLst>
                                    <p:set>
                                      <p:cBhvr>
                                        <p:cTn id="54" dur="1" fill="hold">
                                          <p:stCondLst>
                                            <p:cond delay="0"/>
                                          </p:stCondLst>
                                        </p:cTn>
                                        <p:tgtEl>
                                          <p:spTgt spid="24"/>
                                        </p:tgtEl>
                                        <p:attrNameLst>
                                          <p:attrName>style.visibility</p:attrName>
                                        </p:attrNameLst>
                                      </p:cBhvr>
                                      <p:to>
                                        <p:strVal val="visible"/>
                                      </p:to>
                                    </p:set>
                                    <p:animEffect transition="in" filter="fade">
                                      <p:cBhvr>
                                        <p:cTn id="55" dur="1000"/>
                                        <p:tgtEl>
                                          <p:spTgt spid="24"/>
                                        </p:tgtEl>
                                      </p:cBhvr>
                                    </p:animEffec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childTnLst>
              </p:cTn>
              <p:nextCondLst>
                <p:cond evt="onClick" delay="0">
                  <p:tgtEl>
                    <p:spTgt spid="65"/>
                  </p:tgtEl>
                </p:cond>
              </p:nextCondLst>
            </p:seq>
          </p:childTnLst>
        </p:cTn>
      </p:par>
    </p:tnLst>
    <p:bldLst>
      <p:bldP spid="20" grpId="0"/>
      <p:bldP spid="22" grpId="0"/>
      <p:bldP spid="24" grpId="0"/>
      <p:bldP spid="27"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0"/>
            <a:ext cx="9144001" cy="6858000"/>
          </a:xfrm>
          <a:prstGeom prst="rect">
            <a:avLst/>
          </a:prstGeom>
        </p:spPr>
      </p:pic>
      <p:sp>
        <p:nvSpPr>
          <p:cNvPr id="4" name="Title 1"/>
          <p:cNvSpPr txBox="1">
            <a:spLocks/>
          </p:cNvSpPr>
          <p:nvPr/>
        </p:nvSpPr>
        <p:spPr>
          <a:xfrm>
            <a:off x="926046" y="2209800"/>
            <a:ext cx="7262880" cy="2095502"/>
          </a:xfrm>
          <a:prstGeom prst="rect">
            <a:avLst/>
          </a:prstGeom>
        </p:spPr>
        <p:txBody>
          <a:bodyPr vert="horz" lIns="0" rIns="0" bIns="0"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bn-IN" sz="5400" noProof="0" dirty="0" smtClean="0">
                <a:latin typeface="NikoshBAN" pitchFamily="2" charset="0"/>
                <a:ea typeface="+mj-ea"/>
                <a:cs typeface="NikoshBAN" pitchFamily="2" charset="0"/>
              </a:rPr>
              <a:t>“নিউক্লিয়াসই কোষের প্রাণকেন্দ্র”-কথাটি মূল্যায়ণ কর</a:t>
            </a:r>
            <a:endParaRPr kumimoji="0" lang="en-US" sz="5400" i="0" u="none" strike="noStrike" kern="1200" cap="none" spc="0" normalizeH="0" baseline="0" noProof="0" dirty="0">
              <a:ln>
                <a:noFill/>
              </a:ln>
              <a:effectLst/>
              <a:uLnTx/>
              <a:uFillTx/>
              <a:latin typeface="NikoshBAN" pitchFamily="2" charset="0"/>
              <a:ea typeface="+mj-ea"/>
              <a:cs typeface="NikoshBAN" pitchFamily="2" charset="0"/>
            </a:endParaRPr>
          </a:p>
        </p:txBody>
      </p:sp>
      <p:sp>
        <p:nvSpPr>
          <p:cNvPr id="5" name="TextBox 4"/>
          <p:cNvSpPr txBox="1"/>
          <p:nvPr/>
        </p:nvSpPr>
        <p:spPr>
          <a:xfrm>
            <a:off x="2632880" y="533400"/>
            <a:ext cx="3878239" cy="1107996"/>
          </a:xfrm>
          <a:prstGeom prst="rect">
            <a:avLst/>
          </a:prstGeom>
          <a:noFill/>
        </p:spPr>
        <p:txBody>
          <a:bodyPr wrap="square" rtlCol="0">
            <a:spAutoFit/>
          </a:bodyPr>
          <a:lstStyle/>
          <a:p>
            <a:pPr algn="ctr"/>
            <a:r>
              <a:rPr lang="bn-IN" sz="6600" u="sng" dirty="0" smtClean="0">
                <a:latin typeface="NikoshBAN" panose="02000000000000000000" pitchFamily="2" charset="0"/>
                <a:cs typeface="NikoshBAN" panose="02000000000000000000" pitchFamily="2" charset="0"/>
              </a:rPr>
              <a:t>দলীয় কাজ</a:t>
            </a:r>
            <a:endParaRPr lang="en-US" sz="6600" u="sng" dirty="0">
              <a:latin typeface="NikoshBAN" panose="02000000000000000000" pitchFamily="2" charset="0"/>
              <a:cs typeface="NikoshBAN" panose="02000000000000000000" pitchFamily="2" charset="0"/>
            </a:endParaRPr>
          </a:p>
        </p:txBody>
      </p:sp>
      <p:sp>
        <p:nvSpPr>
          <p:cNvPr id="6" name="Rectangle 5"/>
          <p:cNvSpPr/>
          <p:nvPr/>
        </p:nvSpPr>
        <p:spPr>
          <a:xfrm>
            <a:off x="77274" y="75126"/>
            <a:ext cx="8991600" cy="6705600"/>
          </a:xfrm>
          <a:prstGeom prst="rect">
            <a:avLst/>
          </a:prstGeom>
          <a:noFill/>
          <a:ln w="85725"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23423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1000"/>
                                        <p:tgtEl>
                                          <p:spTgt spid="5"/>
                                        </p:tgtEl>
                                      </p:cBhvr>
                                    </p:animEffect>
                                  </p:childTnLst>
                                </p:cTn>
                              </p:par>
                            </p:childTnLst>
                          </p:cTn>
                        </p:par>
                        <p:par>
                          <p:cTn id="8" fill="hold">
                            <p:stCondLst>
                              <p:cond delay="1100"/>
                            </p:stCondLst>
                            <p:childTnLst>
                              <p:par>
                                <p:cTn id="9" presetID="2" presetClass="entr" presetSubtype="8" fill="hold" grpId="0" nodeType="afterEffect">
                                  <p:stCondLst>
                                    <p:cond delay="0"/>
                                  </p:stCondLst>
                                  <p:iterate type="wd">
                                    <p:tmPct val="10000"/>
                                  </p:iterate>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3165"/>
            <a:ext cx="9144001" cy="6858000"/>
          </a:xfrm>
          <a:prstGeom prst="rect">
            <a:avLst/>
          </a:prstGeom>
        </p:spPr>
      </p:pic>
      <p:grpSp>
        <p:nvGrpSpPr>
          <p:cNvPr id="12" name="Group 11"/>
          <p:cNvGrpSpPr/>
          <p:nvPr/>
        </p:nvGrpSpPr>
        <p:grpSpPr>
          <a:xfrm>
            <a:off x="754744" y="749278"/>
            <a:ext cx="7582187" cy="5267807"/>
            <a:chOff x="386343" y="1104090"/>
            <a:chExt cx="6134304" cy="4966934"/>
          </a:xfrm>
        </p:grpSpPr>
        <p:pic>
          <p:nvPicPr>
            <p:cNvPr id="13" name="Picture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92470" y="1104090"/>
              <a:ext cx="4604358" cy="4051470"/>
            </a:xfrm>
            <a:prstGeom prst="rect">
              <a:avLst/>
            </a:prstGeom>
          </p:spPr>
        </p:pic>
        <p:sp>
          <p:nvSpPr>
            <p:cNvPr id="15" name="TextBox 14"/>
            <p:cNvSpPr txBox="1"/>
            <p:nvPr/>
          </p:nvSpPr>
          <p:spPr>
            <a:xfrm>
              <a:off x="574793" y="5173299"/>
              <a:ext cx="5839713" cy="897725"/>
            </a:xfrm>
            <a:prstGeom prst="rect">
              <a:avLst/>
            </a:prstGeom>
            <a:noFill/>
          </p:spPr>
          <p:txBody>
            <a:bodyPr wrap="square" rtlCol="0">
              <a:spAutoFit/>
            </a:bodyPr>
            <a:lstStyle/>
            <a:p>
              <a:pPr algn="just"/>
              <a:r>
                <a:rPr lang="bn-IN" sz="2800" dirty="0" smtClean="0">
                  <a:latin typeface="NikoshBAN" panose="02000000000000000000" pitchFamily="2" charset="0"/>
                  <a:cs typeface="NikoshBAN" panose="02000000000000000000" pitchFamily="2" charset="0"/>
                </a:rPr>
                <a:t>পর্দা ঘেরা গোলাকার বা সূত্রাকার অঙ্গাণু যা নিউক্লিয়াসের কাছে অবস্থান করে। উৎসেচক, হরমোন ইত্যাদি ক্ষরণ করা এর কাজ।</a:t>
              </a:r>
            </a:p>
          </p:txBody>
        </p:sp>
        <p:pic>
          <p:nvPicPr>
            <p:cNvPr id="16" name="Picture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6343" y="1115110"/>
              <a:ext cx="6134304" cy="4051470"/>
            </a:xfrm>
            <a:prstGeom prst="rect">
              <a:avLst/>
            </a:prstGeom>
          </p:spPr>
        </p:pic>
      </p:grpSp>
      <p:grpSp>
        <p:nvGrpSpPr>
          <p:cNvPr id="17" name="Group 16"/>
          <p:cNvGrpSpPr/>
          <p:nvPr/>
        </p:nvGrpSpPr>
        <p:grpSpPr>
          <a:xfrm>
            <a:off x="736500" y="749278"/>
            <a:ext cx="7620377" cy="5215272"/>
            <a:chOff x="545527" y="2306512"/>
            <a:chExt cx="5839714" cy="3413953"/>
          </a:xfrm>
        </p:grpSpPr>
        <p:sp>
          <p:nvSpPr>
            <p:cNvPr id="25" name="TextBox 24"/>
            <p:cNvSpPr txBox="1"/>
            <p:nvPr/>
          </p:nvSpPr>
          <p:spPr>
            <a:xfrm>
              <a:off x="545527" y="5095900"/>
              <a:ext cx="5839713" cy="624565"/>
            </a:xfrm>
            <a:prstGeom prst="rect">
              <a:avLst/>
            </a:prstGeom>
            <a:noFill/>
          </p:spPr>
          <p:txBody>
            <a:bodyPr wrap="square" rtlCol="0">
              <a:spAutoFit/>
            </a:bodyPr>
            <a:lstStyle/>
            <a:p>
              <a:pPr algn="just"/>
              <a:r>
                <a:rPr lang="bn-IN" sz="2800" dirty="0" smtClean="0">
                  <a:latin typeface="NikoshBAN" panose="02000000000000000000" pitchFamily="2" charset="0"/>
                  <a:cs typeface="NikoshBAN" panose="02000000000000000000" pitchFamily="2" charset="0"/>
                </a:rPr>
                <a:t>কোষ বিভাজনের  সময় নিউক্লিওজালিকার নতুন নাম। এ সময় নিউক্লিওজালিকা মোটা হয় এবং বিভিন্ন টুকরায় বিভক্ত হয়ে যায়। </a:t>
              </a:r>
            </a:p>
          </p:txBody>
        </p:sp>
        <p:pic>
          <p:nvPicPr>
            <p:cNvPr id="26" name="Picture 25"/>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74793" y="2306512"/>
              <a:ext cx="5810448" cy="2751786"/>
            </a:xfrm>
            <a:prstGeom prst="rect">
              <a:avLst/>
            </a:prstGeom>
          </p:spPr>
        </p:pic>
      </p:grpSp>
      <p:grpSp>
        <p:nvGrpSpPr>
          <p:cNvPr id="20" name="Group 19"/>
          <p:cNvGrpSpPr/>
          <p:nvPr/>
        </p:nvGrpSpPr>
        <p:grpSpPr>
          <a:xfrm>
            <a:off x="836536" y="749396"/>
            <a:ext cx="7281610" cy="5247107"/>
            <a:chOff x="520871" y="1277266"/>
            <a:chExt cx="5839713" cy="5135625"/>
          </a:xfrm>
        </p:grpSpPr>
        <p:pic>
          <p:nvPicPr>
            <p:cNvPr id="21" name="Picture 20"/>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50995" y="1277266"/>
              <a:ext cx="5805541" cy="3884594"/>
            </a:xfrm>
            <a:prstGeom prst="rect">
              <a:avLst/>
            </a:prstGeom>
          </p:spPr>
        </p:pic>
        <p:sp>
          <p:nvSpPr>
            <p:cNvPr id="22" name="TextBox 21"/>
            <p:cNvSpPr txBox="1"/>
            <p:nvPr/>
          </p:nvSpPr>
          <p:spPr>
            <a:xfrm>
              <a:off x="520871" y="5173299"/>
              <a:ext cx="5839713" cy="1239592"/>
            </a:xfrm>
            <a:prstGeom prst="rect">
              <a:avLst/>
            </a:prstGeom>
            <a:noFill/>
          </p:spPr>
          <p:txBody>
            <a:bodyPr wrap="square" rtlCol="0">
              <a:spAutoFit/>
            </a:bodyPr>
            <a:lstStyle/>
            <a:p>
              <a:pPr algn="just">
                <a:lnSpc>
                  <a:spcPct val="90000"/>
                </a:lnSpc>
              </a:pPr>
              <a:r>
                <a:rPr lang="bn-IN" sz="2800" dirty="0" smtClean="0">
                  <a:latin typeface="NikoshBAN" panose="02000000000000000000" pitchFamily="2" charset="0"/>
                  <a:cs typeface="NikoshBAN" panose="02000000000000000000" pitchFamily="2" charset="0"/>
                </a:rPr>
                <a:t>প্রাণিকোষের নিউক্লিয়াসের কাছে দুইটি ফাঁপা নলাকার বা দন্ডাকার অঙ্গাণু। এরা স্বচ্ছ দানাবিহীন সাইটোপ্লাজম দ্বারা আবৃত থাকে। কোষ বিভাজনের সময় অ্যাস্টার গঠন করা এর প্রধান কাজ।</a:t>
              </a:r>
            </a:p>
          </p:txBody>
        </p:sp>
      </p:grpSp>
      <p:sp>
        <p:nvSpPr>
          <p:cNvPr id="3" name="TextBox 2"/>
          <p:cNvSpPr txBox="1"/>
          <p:nvPr/>
        </p:nvSpPr>
        <p:spPr>
          <a:xfrm>
            <a:off x="2362200" y="101958"/>
            <a:ext cx="4724400" cy="707886"/>
          </a:xfrm>
          <a:prstGeom prst="rect">
            <a:avLst/>
          </a:prstGeom>
          <a:noFill/>
        </p:spPr>
        <p:txBody>
          <a:bodyPr wrap="square" rtlCol="0">
            <a:spAutoFit/>
          </a:bodyPr>
          <a:lstStyle/>
          <a:p>
            <a:r>
              <a:rPr lang="bn-IN" sz="4000" u="sng" dirty="0" smtClean="0">
                <a:latin typeface="NikoshBAN" panose="02000000000000000000" pitchFamily="2" charset="0"/>
                <a:cs typeface="NikoshBAN" panose="02000000000000000000" pitchFamily="2" charset="0"/>
              </a:rPr>
              <a:t>কোষের আরও কিছু অঙ্গাণু</a:t>
            </a:r>
            <a:endParaRPr lang="en-US" sz="4000" u="sng" dirty="0">
              <a:latin typeface="NikoshBAN" panose="02000000000000000000" pitchFamily="2" charset="0"/>
              <a:cs typeface="NikoshBAN" panose="02000000000000000000" pitchFamily="2" charset="0"/>
            </a:endParaRPr>
          </a:p>
        </p:txBody>
      </p:sp>
      <p:sp>
        <p:nvSpPr>
          <p:cNvPr id="18" name="Rounded Rectangle 17"/>
          <p:cNvSpPr/>
          <p:nvPr/>
        </p:nvSpPr>
        <p:spPr>
          <a:xfrm>
            <a:off x="3936768" y="6051598"/>
            <a:ext cx="1786191" cy="474985"/>
          </a:xfrm>
          <a:prstGeom prst="roundRect">
            <a:avLst/>
          </a:prstGeom>
          <a:solidFill>
            <a:schemeClr val="accent6">
              <a:lumMod val="40000"/>
              <a:lumOff val="60000"/>
            </a:schemeClr>
          </a:solidFill>
          <a:ln/>
        </p:spPr>
        <p:style>
          <a:lnRef idx="2">
            <a:schemeClr val="dk1"/>
          </a:lnRef>
          <a:fillRef idx="1">
            <a:schemeClr val="lt1"/>
          </a:fillRef>
          <a:effectRef idx="0">
            <a:schemeClr val="dk1"/>
          </a:effectRef>
          <a:fontRef idx="minor">
            <a:schemeClr val="dk1"/>
          </a:fontRef>
        </p:style>
        <p:txBody>
          <a:bodyPr rtlCol="0" anchor="ctr"/>
          <a:lstStyle/>
          <a:p>
            <a:pPr lvl="0" algn="ctr"/>
            <a:r>
              <a:rPr lang="bn-IN" sz="2800" dirty="0" smtClean="0">
                <a:latin typeface="NikoshBAN" panose="02000000000000000000" pitchFamily="2" charset="0"/>
                <a:cs typeface="NikoshBAN" panose="02000000000000000000" pitchFamily="2" charset="0"/>
              </a:rPr>
              <a:t>সেন্ট্রিওল</a:t>
            </a:r>
            <a:endParaRPr lang="en-US" sz="2800" dirty="0">
              <a:latin typeface="NikoshBAN" panose="02000000000000000000" pitchFamily="2" charset="0"/>
              <a:cs typeface="NikoshBAN" panose="02000000000000000000" pitchFamily="2" charset="0"/>
            </a:endParaRPr>
          </a:p>
        </p:txBody>
      </p:sp>
      <p:sp>
        <p:nvSpPr>
          <p:cNvPr id="19" name="Rounded Rectangle 18"/>
          <p:cNvSpPr/>
          <p:nvPr/>
        </p:nvSpPr>
        <p:spPr>
          <a:xfrm>
            <a:off x="1542371" y="6044484"/>
            <a:ext cx="1871409" cy="474985"/>
          </a:xfrm>
          <a:prstGeom prst="roundRect">
            <a:avLst/>
          </a:prstGeom>
          <a:solidFill>
            <a:schemeClr val="accent6">
              <a:lumMod val="40000"/>
              <a:lumOff val="60000"/>
            </a:schemeClr>
          </a:solidFill>
          <a:ln/>
        </p:spPr>
        <p:style>
          <a:lnRef idx="2">
            <a:schemeClr val="dk1"/>
          </a:lnRef>
          <a:fillRef idx="1">
            <a:schemeClr val="lt1"/>
          </a:fillRef>
          <a:effectRef idx="0">
            <a:schemeClr val="dk1"/>
          </a:effectRef>
          <a:fontRef idx="minor">
            <a:schemeClr val="dk1"/>
          </a:fontRef>
        </p:style>
        <p:txBody>
          <a:bodyPr rtlCol="0" anchor="ctr"/>
          <a:lstStyle/>
          <a:p>
            <a:pPr lvl="0" algn="ctr"/>
            <a:r>
              <a:rPr lang="bn-IN" sz="2800" dirty="0" smtClean="0">
                <a:latin typeface="NikoshBAN" panose="02000000000000000000" pitchFamily="2" charset="0"/>
                <a:cs typeface="NikoshBAN" panose="02000000000000000000" pitchFamily="2" charset="0"/>
              </a:rPr>
              <a:t>গলজি বডি</a:t>
            </a:r>
            <a:endParaRPr lang="en-US" sz="2800" dirty="0">
              <a:latin typeface="NikoshBAN" panose="02000000000000000000" pitchFamily="2" charset="0"/>
              <a:cs typeface="NikoshBAN" panose="02000000000000000000" pitchFamily="2" charset="0"/>
            </a:endParaRPr>
          </a:p>
        </p:txBody>
      </p:sp>
      <p:sp>
        <p:nvSpPr>
          <p:cNvPr id="24" name="Rounded Rectangle 23"/>
          <p:cNvSpPr/>
          <p:nvPr/>
        </p:nvSpPr>
        <p:spPr>
          <a:xfrm>
            <a:off x="6156980" y="6058715"/>
            <a:ext cx="1767820" cy="474985"/>
          </a:xfrm>
          <a:prstGeom prst="roundRect">
            <a:avLst/>
          </a:prstGeom>
          <a:solidFill>
            <a:schemeClr val="accent6">
              <a:lumMod val="40000"/>
              <a:lumOff val="6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bn-IN" sz="2800" dirty="0" smtClean="0">
                <a:latin typeface="NikoshBAN" panose="02000000000000000000" pitchFamily="2" charset="0"/>
                <a:cs typeface="NikoshBAN" panose="02000000000000000000" pitchFamily="2" charset="0"/>
              </a:rPr>
              <a:t>ক্রোমোজোম</a:t>
            </a:r>
            <a:endParaRPr lang="en-US" sz="2800" dirty="0">
              <a:latin typeface="NikoshBAN" panose="02000000000000000000" pitchFamily="2" charset="0"/>
              <a:cs typeface="NikoshBAN" panose="02000000000000000000" pitchFamily="2" charset="0"/>
            </a:endParaRPr>
          </a:p>
        </p:txBody>
      </p:sp>
      <p:sp>
        <p:nvSpPr>
          <p:cNvPr id="27" name="Rectangle 26"/>
          <p:cNvSpPr/>
          <p:nvPr/>
        </p:nvSpPr>
        <p:spPr>
          <a:xfrm>
            <a:off x="77274" y="75126"/>
            <a:ext cx="8991600" cy="6705600"/>
          </a:xfrm>
          <a:prstGeom prst="rect">
            <a:avLst/>
          </a:prstGeom>
          <a:noFill/>
          <a:ln w="85725"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3005195"/>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3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par>
                          <p:cTn id="12" fill="hold">
                            <p:stCondLst>
                              <p:cond delay="18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2300"/>
                            </p:stCondLst>
                            <p:childTnLst>
                              <p:par>
                                <p:cTn id="17" presetID="10"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18"/>
                    </p:tgtEl>
                  </p:cond>
                </p:stCondLst>
                <p:endSync evt="end" delay="0">
                  <p:rtn val="all"/>
                </p:endSync>
                <p:childTnLst>
                  <p:par>
                    <p:cTn id="21" fill="hold">
                      <p:stCondLst>
                        <p:cond delay="0"/>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right)">
                                      <p:cBhvr>
                                        <p:cTn id="25" dur="1000"/>
                                        <p:tgtEl>
                                          <p:spTgt spid="20"/>
                                        </p:tgtEl>
                                      </p:cBhvr>
                                    </p:animEffec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childTnLst>
              </p:cTn>
              <p:nextCondLst>
                <p:cond evt="onClick" delay="0">
                  <p:tgtEl>
                    <p:spTgt spid="18"/>
                  </p:tgtEl>
                </p:cond>
              </p:nextCondLst>
            </p:seq>
            <p:seq concurrent="1" nextAc="seek">
              <p:cTn id="26" restart="whenNotActive" fill="hold" evtFilter="cancelBubble" nodeType="interactiveSeq">
                <p:stCondLst>
                  <p:cond evt="onClick" delay="0">
                    <p:tgtEl>
                      <p:spTgt spid="19"/>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childTnLst>
              </p:cTn>
              <p:nextCondLst>
                <p:cond evt="onClick" delay="0">
                  <p:tgtEl>
                    <p:spTgt spid="19"/>
                  </p:tgtEl>
                </p:cond>
              </p:nextCondLst>
            </p:seq>
            <p:seq concurrent="1" nextAc="seek">
              <p:cTn id="32" restart="whenNotActive" fill="hold" evtFilter="cancelBubble" nodeType="interactiveSeq">
                <p:stCondLst>
                  <p:cond evt="onClick" delay="0">
                    <p:tgtEl>
                      <p:spTgt spid="24"/>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000"/>
                                        <p:tgtEl>
                                          <p:spTgt spid="17"/>
                                        </p:tgtEl>
                                      </p:cBhvr>
                                    </p:animEffec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childTnLst>
              </p:cTn>
              <p:nextCondLst>
                <p:cond evt="onClick" delay="0">
                  <p:tgtEl>
                    <p:spTgt spid="24"/>
                  </p:tgtEl>
                </p:cond>
              </p:nextCondLst>
            </p:seq>
          </p:childTnLst>
        </p:cTn>
      </p:par>
    </p:tnLst>
    <p:bldLst>
      <p:bldP spid="3" grpId="0"/>
      <p:bldP spid="18" grpId="0" animBg="1"/>
      <p:bldP spid="19" grpId="0" animBg="1"/>
      <p:bldP spid="2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0"/>
            <a:ext cx="9144001" cy="6858000"/>
          </a:xfrm>
          <a:prstGeom prst="rect">
            <a:avLst/>
          </a:prstGeom>
        </p:spPr>
      </p:pic>
      <p:sp>
        <p:nvSpPr>
          <p:cNvPr id="4" name="TextBox 3"/>
          <p:cNvSpPr txBox="1"/>
          <p:nvPr/>
        </p:nvSpPr>
        <p:spPr>
          <a:xfrm>
            <a:off x="1415981" y="1026048"/>
            <a:ext cx="7590138" cy="584775"/>
          </a:xfrm>
          <a:prstGeom prst="rect">
            <a:avLst/>
          </a:prstGeom>
          <a:noFill/>
        </p:spPr>
        <p:txBody>
          <a:bodyPr wrap="square" rtlCol="0">
            <a:spAutoFit/>
          </a:bodyPr>
          <a:lstStyle/>
          <a:p>
            <a:r>
              <a:rPr lang="bn-IN" sz="3200" dirty="0" smtClean="0">
                <a:latin typeface="NikoshBAN" panose="02000000000000000000" pitchFamily="2" charset="0"/>
                <a:cs typeface="NikoshBAN" panose="02000000000000000000" pitchFamily="2" charset="0"/>
              </a:rPr>
              <a:t>১। </a:t>
            </a:r>
            <a:r>
              <a:rPr lang="bn-IN" sz="3200" dirty="0" smtClean="0">
                <a:latin typeface="NikoshBAN" panose="02000000000000000000" pitchFamily="2" charset="0"/>
                <a:cs typeface="NikoshBAN" panose="02000000000000000000" pitchFamily="2" charset="0"/>
              </a:rPr>
              <a:t>মাইটোকন্ড্রিয়ার আকার কীরূপ</a:t>
            </a:r>
            <a:r>
              <a:rPr lang="bn-IN" sz="3200" dirty="0" smtClean="0">
                <a:latin typeface="NikoshBAN" panose="02000000000000000000" pitchFamily="2" charset="0"/>
                <a:cs typeface="NikoshBAN" panose="02000000000000000000" pitchFamily="2" charset="0"/>
              </a:rPr>
              <a:t>?</a:t>
            </a:r>
            <a:endParaRPr lang="en-US" sz="3200" dirty="0">
              <a:latin typeface="NikoshBAN" panose="02000000000000000000" pitchFamily="2" charset="0"/>
              <a:cs typeface="NikoshBAN" panose="02000000000000000000" pitchFamily="2" charset="0"/>
            </a:endParaRPr>
          </a:p>
        </p:txBody>
      </p:sp>
      <p:sp>
        <p:nvSpPr>
          <p:cNvPr id="6" name="TextBox 5"/>
          <p:cNvSpPr txBox="1"/>
          <p:nvPr/>
        </p:nvSpPr>
        <p:spPr>
          <a:xfrm>
            <a:off x="1443885" y="1503737"/>
            <a:ext cx="6709515" cy="584775"/>
          </a:xfrm>
          <a:prstGeom prst="rect">
            <a:avLst/>
          </a:prstGeom>
          <a:noFill/>
        </p:spPr>
        <p:txBody>
          <a:bodyPr wrap="square" rtlCol="0">
            <a:spAutoFit/>
          </a:bodyPr>
          <a:lstStyle/>
          <a:p>
            <a:r>
              <a:rPr lang="bn-IN" sz="3200" dirty="0" smtClean="0">
                <a:latin typeface="NikoshBAN" panose="02000000000000000000" pitchFamily="2" charset="0"/>
                <a:cs typeface="NikoshBAN" panose="02000000000000000000" pitchFamily="2" charset="0"/>
              </a:rPr>
              <a:t>২। </a:t>
            </a:r>
            <a:r>
              <a:rPr lang="bn-IN" sz="3200" dirty="0" smtClean="0">
                <a:latin typeface="NikoshBAN" panose="02000000000000000000" pitchFamily="2" charset="0"/>
                <a:cs typeface="NikoshBAN" panose="02000000000000000000" pitchFamily="2" charset="0"/>
              </a:rPr>
              <a:t>নিউক্লিয়ার রন্ধ্র এর কাজ কী ?</a:t>
            </a:r>
            <a:endParaRPr lang="en-US" sz="3200" dirty="0">
              <a:latin typeface="NikoshBAN" panose="02000000000000000000" pitchFamily="2" charset="0"/>
              <a:cs typeface="NikoshBAN" panose="02000000000000000000" pitchFamily="2" charset="0"/>
            </a:endParaRPr>
          </a:p>
        </p:txBody>
      </p:sp>
      <p:sp>
        <p:nvSpPr>
          <p:cNvPr id="7" name="Rectangle 6"/>
          <p:cNvSpPr/>
          <p:nvPr/>
        </p:nvSpPr>
        <p:spPr>
          <a:xfrm>
            <a:off x="1413835" y="2526780"/>
            <a:ext cx="7349165" cy="584775"/>
          </a:xfrm>
          <a:prstGeom prst="rect">
            <a:avLst/>
          </a:prstGeom>
        </p:spPr>
        <p:txBody>
          <a:bodyPr wrap="square">
            <a:spAutoFit/>
          </a:bodyPr>
          <a:lstStyle/>
          <a:p>
            <a:r>
              <a:rPr lang="bn-BD" sz="3200" dirty="0" smtClean="0">
                <a:latin typeface="NikoshBAN" panose="02000000000000000000" pitchFamily="2" charset="0"/>
                <a:cs typeface="NikoshBAN" panose="02000000000000000000" pitchFamily="2" charset="0"/>
              </a:rPr>
              <a:t>১। </a:t>
            </a:r>
            <a:r>
              <a:rPr lang="bn-IN" sz="3200" dirty="0" smtClean="0">
                <a:latin typeface="NikoshBAN" panose="02000000000000000000" pitchFamily="2" charset="0"/>
                <a:cs typeface="NikoshBAN" panose="02000000000000000000" pitchFamily="2" charset="0"/>
              </a:rPr>
              <a:t>নিচের কোন অঙ্গাণুটি শুধুমাত্র উদ্ভিদ কোষে থাকে</a:t>
            </a:r>
            <a:r>
              <a:rPr lang="bn-BD" sz="3200" dirty="0" smtClean="0">
                <a:latin typeface="NikoshBAN" panose="02000000000000000000" pitchFamily="2" charset="0"/>
                <a:cs typeface="NikoshBAN" panose="02000000000000000000" pitchFamily="2" charset="0"/>
              </a:rPr>
              <a:t>?</a:t>
            </a:r>
          </a:p>
        </p:txBody>
      </p:sp>
      <p:grpSp>
        <p:nvGrpSpPr>
          <p:cNvPr id="2" name="Group 1"/>
          <p:cNvGrpSpPr/>
          <p:nvPr/>
        </p:nvGrpSpPr>
        <p:grpSpPr>
          <a:xfrm>
            <a:off x="1414908" y="2943036"/>
            <a:ext cx="6353197" cy="1064756"/>
            <a:chOff x="458273" y="3058947"/>
            <a:chExt cx="6732391" cy="1064756"/>
          </a:xfrm>
        </p:grpSpPr>
        <p:sp>
          <p:nvSpPr>
            <p:cNvPr id="8" name="Rectangle 7"/>
            <p:cNvSpPr/>
            <p:nvPr/>
          </p:nvSpPr>
          <p:spPr>
            <a:xfrm>
              <a:off x="4241973" y="3073047"/>
              <a:ext cx="2948691" cy="584775"/>
            </a:xfrm>
            <a:prstGeom prst="rect">
              <a:avLst/>
            </a:prstGeom>
          </p:spPr>
          <p:txBody>
            <a:bodyPr wrap="square">
              <a:spAutoFit/>
            </a:bodyPr>
            <a:lstStyle/>
            <a:p>
              <a:r>
                <a:rPr lang="bn-BD" sz="3200" dirty="0" smtClean="0">
                  <a:latin typeface="NikoshBAN" panose="02000000000000000000" pitchFamily="2" charset="0"/>
                  <a:cs typeface="NikoshBAN" panose="02000000000000000000" pitchFamily="2" charset="0"/>
                </a:rPr>
                <a:t> (</a:t>
              </a:r>
              <a:r>
                <a:rPr lang="bn-IN" sz="3200" dirty="0" smtClean="0">
                  <a:latin typeface="NikoshBAN" panose="02000000000000000000" pitchFamily="2" charset="0"/>
                  <a:cs typeface="NikoshBAN" panose="02000000000000000000" pitchFamily="2" charset="0"/>
                </a:rPr>
                <a:t>খ</a:t>
              </a:r>
              <a:r>
                <a:rPr lang="bn-BD" sz="3200" dirty="0" smtClean="0">
                  <a:latin typeface="NikoshBAN" panose="02000000000000000000" pitchFamily="2" charset="0"/>
                  <a:cs typeface="NikoshBAN" panose="02000000000000000000" pitchFamily="2" charset="0"/>
                </a:rPr>
                <a:t>)</a:t>
              </a:r>
              <a:r>
                <a:rPr lang="bn-IN" sz="3200" dirty="0">
                  <a:latin typeface="NikoshBAN" panose="02000000000000000000" pitchFamily="2" charset="0"/>
                  <a:cs typeface="NikoshBAN" panose="02000000000000000000" pitchFamily="2" charset="0"/>
                </a:rPr>
                <a:t> </a:t>
              </a:r>
              <a:r>
                <a:rPr lang="bn-IN" sz="3200" dirty="0" smtClean="0">
                  <a:latin typeface="NikoshBAN" panose="02000000000000000000" pitchFamily="2" charset="0"/>
                  <a:cs typeface="NikoshBAN" panose="02000000000000000000" pitchFamily="2" charset="0"/>
                </a:rPr>
                <a:t>গলজি বডি</a:t>
              </a:r>
              <a:endParaRPr lang="en-US" sz="3200" dirty="0">
                <a:latin typeface="NikoshBAN" panose="02000000000000000000" pitchFamily="2" charset="0"/>
                <a:cs typeface="NikoshBAN" panose="02000000000000000000" pitchFamily="2" charset="0"/>
              </a:endParaRPr>
            </a:p>
          </p:txBody>
        </p:sp>
        <p:sp>
          <p:nvSpPr>
            <p:cNvPr id="10" name="Rectangle 9"/>
            <p:cNvSpPr/>
            <p:nvPr/>
          </p:nvSpPr>
          <p:spPr>
            <a:xfrm>
              <a:off x="458273" y="3058947"/>
              <a:ext cx="2869301" cy="584775"/>
            </a:xfrm>
            <a:prstGeom prst="rect">
              <a:avLst/>
            </a:prstGeom>
          </p:spPr>
          <p:txBody>
            <a:bodyPr wrap="square">
              <a:spAutoFit/>
            </a:bodyPr>
            <a:lstStyle/>
            <a:p>
              <a:r>
                <a:rPr lang="bn-BD" sz="3200" dirty="0" smtClean="0">
                  <a:latin typeface="NikoshBAN" panose="02000000000000000000" pitchFamily="2" charset="0"/>
                  <a:cs typeface="NikoshBAN" panose="02000000000000000000" pitchFamily="2" charset="0"/>
                </a:rPr>
                <a:t> (ক) </a:t>
              </a:r>
              <a:r>
                <a:rPr lang="bn-IN" sz="3200" dirty="0" smtClean="0">
                  <a:latin typeface="NikoshBAN" panose="02000000000000000000" pitchFamily="2" charset="0"/>
                  <a:cs typeface="NikoshBAN" panose="02000000000000000000" pitchFamily="2" charset="0"/>
                </a:rPr>
                <a:t>নিউক্লিয়াস</a:t>
              </a:r>
              <a:endParaRPr lang="en-US" sz="3200" dirty="0">
                <a:latin typeface="NikoshBAN" panose="02000000000000000000" pitchFamily="2" charset="0"/>
                <a:cs typeface="NikoshBAN" panose="02000000000000000000" pitchFamily="2" charset="0"/>
              </a:endParaRPr>
            </a:p>
          </p:txBody>
        </p:sp>
        <p:sp>
          <p:nvSpPr>
            <p:cNvPr id="11" name="Rectangle 10"/>
            <p:cNvSpPr/>
            <p:nvPr/>
          </p:nvSpPr>
          <p:spPr>
            <a:xfrm>
              <a:off x="4369498" y="3538928"/>
              <a:ext cx="2648183" cy="584775"/>
            </a:xfrm>
            <a:prstGeom prst="rect">
              <a:avLst/>
            </a:prstGeom>
          </p:spPr>
          <p:txBody>
            <a:bodyPr wrap="square">
              <a:spAutoFit/>
            </a:bodyPr>
            <a:lstStyle/>
            <a:p>
              <a:r>
                <a:rPr lang="bn-BD" sz="3200" dirty="0">
                  <a:latin typeface="NikoshBAN" panose="02000000000000000000" pitchFamily="2" charset="0"/>
                  <a:cs typeface="NikoshBAN" panose="02000000000000000000" pitchFamily="2" charset="0"/>
                </a:rPr>
                <a:t>(ঘ) </a:t>
              </a:r>
              <a:r>
                <a:rPr lang="bn-IN" sz="3200" dirty="0" smtClean="0">
                  <a:latin typeface="NikoshBAN" panose="02000000000000000000" pitchFamily="2" charset="0"/>
                  <a:cs typeface="NikoshBAN" panose="02000000000000000000" pitchFamily="2" charset="0"/>
                </a:rPr>
                <a:t>সাইটোপ্লাজম</a:t>
              </a:r>
              <a:endParaRPr lang="en-US" sz="3200" dirty="0">
                <a:latin typeface="NikoshBAN" panose="02000000000000000000" pitchFamily="2" charset="0"/>
                <a:cs typeface="NikoshBAN" panose="02000000000000000000" pitchFamily="2" charset="0"/>
              </a:endParaRPr>
            </a:p>
          </p:txBody>
        </p:sp>
      </p:grpSp>
      <p:sp>
        <p:nvSpPr>
          <p:cNvPr id="12" name="Rectangle 11"/>
          <p:cNvSpPr/>
          <p:nvPr/>
        </p:nvSpPr>
        <p:spPr>
          <a:xfrm>
            <a:off x="1566236" y="3403618"/>
            <a:ext cx="2665190" cy="584775"/>
          </a:xfrm>
          <a:prstGeom prst="rect">
            <a:avLst/>
          </a:prstGeom>
        </p:spPr>
        <p:txBody>
          <a:bodyPr wrap="square">
            <a:spAutoFit/>
          </a:bodyPr>
          <a:lstStyle/>
          <a:p>
            <a:r>
              <a:rPr lang="bn-BD" sz="3200" dirty="0" smtClean="0">
                <a:latin typeface="NikoshBAN" panose="02000000000000000000" pitchFamily="2" charset="0"/>
                <a:cs typeface="NikoshBAN" panose="02000000000000000000" pitchFamily="2" charset="0"/>
              </a:rPr>
              <a:t>(</a:t>
            </a:r>
            <a:r>
              <a:rPr lang="bn-IN" sz="3200" dirty="0" smtClean="0">
                <a:latin typeface="NikoshBAN" panose="02000000000000000000" pitchFamily="2" charset="0"/>
                <a:cs typeface="NikoshBAN" panose="02000000000000000000" pitchFamily="2" charset="0"/>
              </a:rPr>
              <a:t>গ</a:t>
            </a:r>
            <a:r>
              <a:rPr lang="bn-BD" sz="3200" dirty="0" smtClean="0">
                <a:latin typeface="NikoshBAN" panose="02000000000000000000" pitchFamily="2" charset="0"/>
                <a:cs typeface="NikoshBAN" panose="02000000000000000000" pitchFamily="2" charset="0"/>
              </a:rPr>
              <a:t>) </a:t>
            </a:r>
            <a:r>
              <a:rPr lang="bn-IN" sz="3200" dirty="0">
                <a:latin typeface="NikoshBAN" panose="02000000000000000000" pitchFamily="2" charset="0"/>
                <a:cs typeface="NikoshBAN" panose="02000000000000000000" pitchFamily="2" charset="0"/>
              </a:rPr>
              <a:t>প্লাস্টিড</a:t>
            </a:r>
            <a:endParaRPr lang="en-US" sz="3200" dirty="0">
              <a:latin typeface="NikoshBAN" panose="02000000000000000000" pitchFamily="2" charset="0"/>
              <a:cs typeface="NikoshBAN" panose="02000000000000000000" pitchFamily="2" charset="0"/>
            </a:endParaRPr>
          </a:p>
        </p:txBody>
      </p:sp>
      <p:sp>
        <p:nvSpPr>
          <p:cNvPr id="15" name="Rectangle 14"/>
          <p:cNvSpPr/>
          <p:nvPr/>
        </p:nvSpPr>
        <p:spPr>
          <a:xfrm>
            <a:off x="6951515" y="6801440"/>
            <a:ext cx="174326" cy="646331"/>
          </a:xfrm>
          <a:prstGeom prst="rect">
            <a:avLst/>
          </a:prstGeom>
        </p:spPr>
        <p:txBody>
          <a:bodyPr wrap="square">
            <a:spAutoFit/>
          </a:bodyPr>
          <a:lstStyle/>
          <a:p>
            <a:endParaRPr lang="en-US" sz="3600" dirty="0">
              <a:latin typeface="NikoshBAN" panose="02000000000000000000" pitchFamily="2" charset="0"/>
              <a:cs typeface="NikoshBAN" panose="02000000000000000000" pitchFamily="2" charset="0"/>
            </a:endParaRPr>
          </a:p>
        </p:txBody>
      </p:sp>
      <p:sp>
        <p:nvSpPr>
          <p:cNvPr id="16" name="Rectangle 15"/>
          <p:cNvSpPr/>
          <p:nvPr/>
        </p:nvSpPr>
        <p:spPr>
          <a:xfrm>
            <a:off x="1953053" y="6821269"/>
            <a:ext cx="3595406" cy="646331"/>
          </a:xfrm>
          <a:prstGeom prst="rect">
            <a:avLst/>
          </a:prstGeom>
        </p:spPr>
        <p:txBody>
          <a:bodyPr wrap="square">
            <a:spAutoFit/>
          </a:bodyPr>
          <a:lstStyle/>
          <a:p>
            <a:endParaRPr lang="bn-BD" sz="3600" dirty="0" smtClean="0">
              <a:latin typeface="NikoshBAN" panose="02000000000000000000" pitchFamily="2" charset="0"/>
              <a:cs typeface="NikoshBAN" panose="02000000000000000000" pitchFamily="2" charset="0"/>
            </a:endParaRPr>
          </a:p>
        </p:txBody>
      </p:sp>
      <p:sp>
        <p:nvSpPr>
          <p:cNvPr id="17" name="Rectangle 16"/>
          <p:cNvSpPr/>
          <p:nvPr/>
        </p:nvSpPr>
        <p:spPr>
          <a:xfrm>
            <a:off x="2743200" y="2023348"/>
            <a:ext cx="2924428" cy="584775"/>
          </a:xfrm>
          <a:prstGeom prst="rect">
            <a:avLst/>
          </a:prstGeom>
        </p:spPr>
        <p:txBody>
          <a:bodyPr wrap="square">
            <a:spAutoFit/>
          </a:bodyPr>
          <a:lstStyle/>
          <a:p>
            <a:pPr algn="ctr"/>
            <a:r>
              <a:rPr lang="bn-IN" sz="3200" u="sng" dirty="0" smtClean="0">
                <a:latin typeface="NikoshBAN" panose="02000000000000000000" pitchFamily="2" charset="0"/>
                <a:cs typeface="NikoshBAN" panose="02000000000000000000" pitchFamily="2" charset="0"/>
              </a:rPr>
              <a:t>বহুনির্বাচনি প্রশ্ন</a:t>
            </a:r>
            <a:endParaRPr lang="bn-BD" sz="3200" u="sng" dirty="0" smtClean="0">
              <a:latin typeface="NikoshBAN" panose="02000000000000000000" pitchFamily="2" charset="0"/>
              <a:cs typeface="NikoshBAN" panose="02000000000000000000" pitchFamily="2" charset="0"/>
            </a:endParaRPr>
          </a:p>
        </p:txBody>
      </p:sp>
      <p:sp>
        <p:nvSpPr>
          <p:cNvPr id="18" name="Rectangle 17"/>
          <p:cNvSpPr/>
          <p:nvPr/>
        </p:nvSpPr>
        <p:spPr>
          <a:xfrm>
            <a:off x="1385972" y="3866252"/>
            <a:ext cx="6206342" cy="584775"/>
          </a:xfrm>
          <a:prstGeom prst="rect">
            <a:avLst/>
          </a:prstGeom>
        </p:spPr>
        <p:txBody>
          <a:bodyPr wrap="square">
            <a:spAutoFit/>
          </a:bodyPr>
          <a:lstStyle/>
          <a:p>
            <a:pPr algn="just"/>
            <a:r>
              <a:rPr lang="bn-BD" sz="3200" dirty="0" smtClean="0">
                <a:latin typeface="NikoshBAN" panose="02000000000000000000" pitchFamily="2" charset="0"/>
                <a:cs typeface="NikoshBAN" panose="02000000000000000000" pitchFamily="2" charset="0"/>
              </a:rPr>
              <a:t>২। </a:t>
            </a:r>
            <a:r>
              <a:rPr lang="bn-IN" sz="3200" dirty="0" smtClean="0">
                <a:latin typeface="NikoshBAN" panose="02000000000000000000" pitchFamily="2" charset="0"/>
                <a:cs typeface="NikoshBAN" panose="02000000000000000000" pitchFamily="2" charset="0"/>
              </a:rPr>
              <a:t>প্লাস্টিডের কাজ-</a:t>
            </a:r>
            <a:endParaRPr lang="bn-BD" sz="3200" dirty="0" smtClean="0">
              <a:latin typeface="NikoshBAN" panose="02000000000000000000" pitchFamily="2" charset="0"/>
              <a:cs typeface="NikoshBAN" panose="02000000000000000000" pitchFamily="2" charset="0"/>
            </a:endParaRPr>
          </a:p>
        </p:txBody>
      </p:sp>
      <p:sp>
        <p:nvSpPr>
          <p:cNvPr id="19" name="Rectangle 18"/>
          <p:cNvSpPr/>
          <p:nvPr/>
        </p:nvSpPr>
        <p:spPr>
          <a:xfrm>
            <a:off x="1454220" y="4273832"/>
            <a:ext cx="3653834" cy="584775"/>
          </a:xfrm>
          <a:prstGeom prst="rect">
            <a:avLst/>
          </a:prstGeom>
        </p:spPr>
        <p:txBody>
          <a:bodyPr wrap="square">
            <a:spAutoFit/>
          </a:bodyPr>
          <a:lstStyle/>
          <a:p>
            <a:r>
              <a:rPr lang="bn-BD"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i</a:t>
            </a:r>
            <a:r>
              <a:rPr lang="bn-BD" sz="3200" dirty="0" smtClean="0">
                <a:latin typeface="NikoshBAN" panose="02000000000000000000" pitchFamily="2" charset="0"/>
                <a:cs typeface="NikoshBAN" panose="02000000000000000000" pitchFamily="2" charset="0"/>
              </a:rPr>
              <a:t>)</a:t>
            </a:r>
            <a:r>
              <a:rPr lang="bn-IN" sz="3200" dirty="0" smtClean="0">
                <a:latin typeface="NikoshBAN" panose="02000000000000000000" pitchFamily="2" charset="0"/>
                <a:cs typeface="NikoshBAN" panose="02000000000000000000" pitchFamily="2" charset="0"/>
              </a:rPr>
              <a:t> খাদ্য সংশ্লেষ</a:t>
            </a:r>
            <a:endParaRPr lang="en-US" sz="3200" dirty="0"/>
          </a:p>
        </p:txBody>
      </p:sp>
      <p:sp>
        <p:nvSpPr>
          <p:cNvPr id="20" name="Rectangle 19"/>
          <p:cNvSpPr/>
          <p:nvPr/>
        </p:nvSpPr>
        <p:spPr>
          <a:xfrm>
            <a:off x="5216881" y="4257267"/>
            <a:ext cx="3747765" cy="584775"/>
          </a:xfrm>
          <a:prstGeom prst="rect">
            <a:avLst/>
          </a:prstGeom>
        </p:spPr>
        <p:txBody>
          <a:bodyPr wrap="square">
            <a:spAutoFit/>
          </a:bodyPr>
          <a:lstStyle/>
          <a:p>
            <a:r>
              <a:rPr lang="bn-BD" sz="3200" dirty="0" smtClean="0">
                <a:latin typeface="NikoshBAN" panose="02000000000000000000" pitchFamily="2" charset="0"/>
                <a:cs typeface="NikoshBAN" panose="02000000000000000000" pitchFamily="2" charset="0"/>
              </a:rPr>
              <a:t> (</a:t>
            </a:r>
            <a:r>
              <a:rPr lang="en-US" sz="3200" dirty="0" smtClean="0">
                <a:latin typeface="NikoshBAN" panose="02000000000000000000" pitchFamily="2" charset="0"/>
                <a:cs typeface="NikoshBAN" panose="02000000000000000000" pitchFamily="2" charset="0"/>
              </a:rPr>
              <a:t>ii</a:t>
            </a:r>
            <a:r>
              <a:rPr lang="bn-BD" sz="3200" dirty="0" smtClean="0">
                <a:latin typeface="NikoshBAN" panose="02000000000000000000" pitchFamily="2" charset="0"/>
                <a:cs typeface="NikoshBAN" panose="02000000000000000000" pitchFamily="2" charset="0"/>
              </a:rPr>
              <a:t>)</a:t>
            </a:r>
            <a:r>
              <a:rPr lang="bn-IN" sz="3200" dirty="0">
                <a:latin typeface="NikoshBAN" panose="02000000000000000000" pitchFamily="2" charset="0"/>
                <a:cs typeface="NikoshBAN" panose="02000000000000000000" pitchFamily="2" charset="0"/>
              </a:rPr>
              <a:t> </a:t>
            </a:r>
            <a:r>
              <a:rPr lang="bn-IN" sz="3200" dirty="0" smtClean="0">
                <a:latin typeface="NikoshBAN" panose="02000000000000000000" pitchFamily="2" charset="0"/>
                <a:cs typeface="NikoshBAN" panose="02000000000000000000" pitchFamily="2" charset="0"/>
              </a:rPr>
              <a:t>শক্তি উৎপাদন</a:t>
            </a:r>
          </a:p>
        </p:txBody>
      </p:sp>
      <p:sp>
        <p:nvSpPr>
          <p:cNvPr id="21" name="Rectangle 20"/>
          <p:cNvSpPr/>
          <p:nvPr/>
        </p:nvSpPr>
        <p:spPr>
          <a:xfrm>
            <a:off x="1428526" y="4714057"/>
            <a:ext cx="3788355" cy="584775"/>
          </a:xfrm>
          <a:prstGeom prst="rect">
            <a:avLst/>
          </a:prstGeom>
        </p:spPr>
        <p:txBody>
          <a:bodyPr wrap="square">
            <a:spAutoFit/>
          </a:bodyPr>
          <a:lstStyle/>
          <a:p>
            <a:r>
              <a:rPr lang="bn-BD" sz="3200" dirty="0" smtClean="0">
                <a:latin typeface="NikoshBAN" panose="02000000000000000000" pitchFamily="2" charset="0"/>
                <a:cs typeface="NikoshBAN" panose="02000000000000000000" pitchFamily="2" charset="0"/>
              </a:rPr>
              <a:t> (</a:t>
            </a:r>
            <a:r>
              <a:rPr lang="en-US" sz="3200" dirty="0" smtClean="0">
                <a:latin typeface="NikoshBAN" panose="02000000000000000000" pitchFamily="2" charset="0"/>
                <a:cs typeface="NikoshBAN" panose="02000000000000000000" pitchFamily="2" charset="0"/>
              </a:rPr>
              <a:t>iii</a:t>
            </a:r>
            <a:r>
              <a:rPr lang="bn-BD" sz="3200" dirty="0" smtClean="0">
                <a:latin typeface="NikoshBAN" panose="02000000000000000000" pitchFamily="2" charset="0"/>
                <a:cs typeface="NikoshBAN" panose="02000000000000000000" pitchFamily="2" charset="0"/>
              </a:rPr>
              <a:t>)</a:t>
            </a:r>
            <a:r>
              <a:rPr lang="bn-IN" sz="3200" dirty="0">
                <a:latin typeface="NikoshBAN" panose="02000000000000000000" pitchFamily="2" charset="0"/>
                <a:cs typeface="NikoshBAN" panose="02000000000000000000" pitchFamily="2" charset="0"/>
              </a:rPr>
              <a:t> </a:t>
            </a:r>
            <a:r>
              <a:rPr lang="bn-IN" sz="3200" dirty="0" smtClean="0">
                <a:latin typeface="NikoshBAN" panose="02000000000000000000" pitchFamily="2" charset="0"/>
                <a:cs typeface="NikoshBAN" panose="02000000000000000000" pitchFamily="2" charset="0"/>
              </a:rPr>
              <a:t>খাদ্য সঞ্চয়</a:t>
            </a:r>
            <a:endParaRPr lang="en-US" sz="3200" dirty="0"/>
          </a:p>
        </p:txBody>
      </p:sp>
      <p:sp>
        <p:nvSpPr>
          <p:cNvPr id="22" name="Rectangle 21"/>
          <p:cNvSpPr/>
          <p:nvPr/>
        </p:nvSpPr>
        <p:spPr>
          <a:xfrm>
            <a:off x="1288885" y="5153119"/>
            <a:ext cx="3451590" cy="584775"/>
          </a:xfrm>
          <a:prstGeom prst="rect">
            <a:avLst/>
          </a:prstGeom>
        </p:spPr>
        <p:txBody>
          <a:bodyPr wrap="square">
            <a:spAutoFit/>
          </a:bodyPr>
          <a:lstStyle/>
          <a:p>
            <a:r>
              <a:rPr lang="bn-BD" sz="3200" dirty="0" smtClean="0">
                <a:latin typeface="NikoshBAN" panose="02000000000000000000" pitchFamily="2" charset="0"/>
                <a:cs typeface="NikoshBAN" panose="02000000000000000000" pitchFamily="2" charset="0"/>
              </a:rPr>
              <a:t> কোনটি সঠিক</a:t>
            </a:r>
            <a:r>
              <a:rPr lang="en-US" sz="3200" dirty="0" smtClean="0">
                <a:latin typeface="NikoshBAN" panose="02000000000000000000" pitchFamily="2" charset="0"/>
                <a:cs typeface="NikoshBAN" panose="02000000000000000000" pitchFamily="2" charset="0"/>
              </a:rPr>
              <a:t>?</a:t>
            </a:r>
            <a:r>
              <a:rPr lang="bn-BD" sz="3200" dirty="0" smtClean="0">
                <a:latin typeface="NikoshBAN" panose="02000000000000000000" pitchFamily="2" charset="0"/>
                <a:cs typeface="NikoshBAN" panose="02000000000000000000" pitchFamily="2" charset="0"/>
              </a:rPr>
              <a:t> </a:t>
            </a:r>
            <a:endParaRPr lang="en-US" sz="3200" dirty="0"/>
          </a:p>
        </p:txBody>
      </p:sp>
      <p:sp>
        <p:nvSpPr>
          <p:cNvPr id="26" name="Rectangle 25"/>
          <p:cNvSpPr/>
          <p:nvPr/>
        </p:nvSpPr>
        <p:spPr>
          <a:xfrm>
            <a:off x="4616509" y="5461779"/>
            <a:ext cx="2745167" cy="584775"/>
          </a:xfrm>
          <a:prstGeom prst="rect">
            <a:avLst/>
          </a:prstGeom>
        </p:spPr>
        <p:txBody>
          <a:bodyPr wrap="square">
            <a:spAutoFit/>
          </a:bodyPr>
          <a:lstStyle/>
          <a:p>
            <a:r>
              <a:rPr lang="bn-BD" sz="3200" dirty="0" smtClean="0">
                <a:latin typeface="NikoshBAN" panose="02000000000000000000" pitchFamily="2" charset="0"/>
                <a:cs typeface="NikoshBAN" panose="02000000000000000000" pitchFamily="2" charset="0"/>
              </a:rPr>
              <a:t>(খ) </a:t>
            </a:r>
            <a:r>
              <a:rPr lang="en-US" sz="3200" dirty="0" err="1" smtClean="0">
                <a:latin typeface="NikoshBAN" panose="02000000000000000000" pitchFamily="2" charset="0"/>
                <a:cs typeface="NikoshBAN" panose="02000000000000000000" pitchFamily="2" charset="0"/>
              </a:rPr>
              <a:t>i</a:t>
            </a:r>
            <a:r>
              <a:rPr lang="bn-BD" sz="3200" dirty="0" smtClean="0">
                <a:latin typeface="NikoshBAN" panose="02000000000000000000" pitchFamily="2" charset="0"/>
                <a:cs typeface="NikoshBAN" panose="02000000000000000000" pitchFamily="2" charset="0"/>
              </a:rPr>
              <a:t> ও  </a:t>
            </a:r>
            <a:r>
              <a:rPr lang="en-US" sz="3200" dirty="0">
                <a:latin typeface="NikoshBAN" panose="02000000000000000000" pitchFamily="2" charset="0"/>
                <a:cs typeface="NikoshBAN" panose="02000000000000000000" pitchFamily="2" charset="0"/>
              </a:rPr>
              <a:t>iii</a:t>
            </a:r>
            <a:r>
              <a:rPr lang="bn-BD" sz="3200" dirty="0" smtClean="0">
                <a:latin typeface="NikoshBAN" panose="02000000000000000000" pitchFamily="2" charset="0"/>
                <a:cs typeface="NikoshBAN" panose="02000000000000000000" pitchFamily="2" charset="0"/>
              </a:rPr>
              <a:t> </a:t>
            </a:r>
            <a:endParaRPr lang="en-US" sz="3200" dirty="0"/>
          </a:p>
        </p:txBody>
      </p:sp>
      <p:grpSp>
        <p:nvGrpSpPr>
          <p:cNvPr id="30" name="Group 29"/>
          <p:cNvGrpSpPr/>
          <p:nvPr/>
        </p:nvGrpSpPr>
        <p:grpSpPr>
          <a:xfrm>
            <a:off x="1766825" y="5527075"/>
            <a:ext cx="5838040" cy="1017982"/>
            <a:chOff x="810189" y="5784655"/>
            <a:chExt cx="6186487" cy="1017982"/>
          </a:xfrm>
        </p:grpSpPr>
        <p:sp>
          <p:nvSpPr>
            <p:cNvPr id="23" name="Rectangle 22"/>
            <p:cNvSpPr/>
            <p:nvPr/>
          </p:nvSpPr>
          <p:spPr>
            <a:xfrm>
              <a:off x="810189" y="5784655"/>
              <a:ext cx="3074301" cy="584775"/>
            </a:xfrm>
            <a:prstGeom prst="rect">
              <a:avLst/>
            </a:prstGeom>
          </p:spPr>
          <p:txBody>
            <a:bodyPr wrap="square">
              <a:spAutoFit/>
            </a:bodyPr>
            <a:lstStyle/>
            <a:p>
              <a:r>
                <a:rPr lang="bn-BD" sz="3200" dirty="0" smtClean="0">
                  <a:latin typeface="NikoshBAN" panose="02000000000000000000" pitchFamily="2" charset="0"/>
                  <a:cs typeface="NikoshBAN" panose="02000000000000000000" pitchFamily="2" charset="0"/>
                </a:rPr>
                <a:t> (ক)  </a:t>
              </a:r>
              <a:r>
                <a:rPr lang="en-US" sz="3200" dirty="0" err="1" smtClean="0">
                  <a:latin typeface="NikoshBAN" panose="02000000000000000000" pitchFamily="2" charset="0"/>
                  <a:cs typeface="NikoshBAN" panose="02000000000000000000" pitchFamily="2" charset="0"/>
                </a:rPr>
                <a:t>i</a:t>
              </a:r>
              <a:r>
                <a:rPr lang="bn-BD" sz="3200" dirty="0" smtClean="0">
                  <a:latin typeface="NikoshBAN" panose="02000000000000000000" pitchFamily="2" charset="0"/>
                  <a:cs typeface="NikoshBAN" panose="02000000000000000000" pitchFamily="2" charset="0"/>
                </a:rPr>
                <a:t> </a:t>
              </a:r>
              <a:r>
                <a:rPr lang="bn-BD" sz="3200" dirty="0">
                  <a:latin typeface="NikoshBAN" panose="02000000000000000000" pitchFamily="2" charset="0"/>
                  <a:cs typeface="NikoshBAN" panose="02000000000000000000" pitchFamily="2" charset="0"/>
                </a:rPr>
                <a:t>ও  </a:t>
              </a:r>
              <a:r>
                <a:rPr lang="en-US" sz="3200" dirty="0">
                  <a:latin typeface="NikoshBAN" panose="02000000000000000000" pitchFamily="2" charset="0"/>
                  <a:cs typeface="NikoshBAN" panose="02000000000000000000" pitchFamily="2" charset="0"/>
                </a:rPr>
                <a:t>ii</a:t>
              </a:r>
              <a:r>
                <a:rPr lang="bn-BD" sz="3200" dirty="0">
                  <a:latin typeface="NikoshBAN" panose="02000000000000000000" pitchFamily="2" charset="0"/>
                  <a:cs typeface="NikoshBAN" panose="02000000000000000000" pitchFamily="2" charset="0"/>
                </a:rPr>
                <a:t> </a:t>
              </a:r>
              <a:endParaRPr lang="en-US" sz="3200" dirty="0"/>
            </a:p>
          </p:txBody>
        </p:sp>
        <p:sp>
          <p:nvSpPr>
            <p:cNvPr id="25" name="Rectangle 24"/>
            <p:cNvSpPr/>
            <p:nvPr/>
          </p:nvSpPr>
          <p:spPr>
            <a:xfrm>
              <a:off x="975476" y="6205703"/>
              <a:ext cx="3014374" cy="584775"/>
            </a:xfrm>
            <a:prstGeom prst="rect">
              <a:avLst/>
            </a:prstGeom>
          </p:spPr>
          <p:txBody>
            <a:bodyPr wrap="square">
              <a:spAutoFit/>
            </a:bodyPr>
            <a:lstStyle/>
            <a:p>
              <a:r>
                <a:rPr lang="bn-BD" sz="3200" dirty="0" smtClean="0">
                  <a:latin typeface="NikoshBAN" panose="02000000000000000000" pitchFamily="2" charset="0"/>
                  <a:cs typeface="NikoshBAN" panose="02000000000000000000" pitchFamily="2" charset="0"/>
                </a:rPr>
                <a:t>(গ) </a:t>
              </a:r>
              <a:r>
                <a:rPr lang="en-US" sz="3200" dirty="0">
                  <a:latin typeface="NikoshBAN" panose="02000000000000000000" pitchFamily="2" charset="0"/>
                  <a:cs typeface="NikoshBAN" panose="02000000000000000000" pitchFamily="2" charset="0"/>
                </a:rPr>
                <a:t>ii</a:t>
              </a:r>
              <a:r>
                <a:rPr lang="bn-BD" sz="3200" dirty="0" smtClean="0">
                  <a:latin typeface="NikoshBAN" panose="02000000000000000000" pitchFamily="2" charset="0"/>
                  <a:cs typeface="NikoshBAN" panose="02000000000000000000" pitchFamily="2" charset="0"/>
                </a:rPr>
                <a:t> ও </a:t>
              </a:r>
              <a:r>
                <a:rPr lang="en-US" sz="3200" dirty="0" smtClean="0">
                  <a:latin typeface="NikoshBAN" panose="02000000000000000000" pitchFamily="2" charset="0"/>
                  <a:cs typeface="NikoshBAN" panose="02000000000000000000" pitchFamily="2" charset="0"/>
                </a:rPr>
                <a:t>iii</a:t>
              </a:r>
              <a:r>
                <a:rPr lang="bn-BD" sz="3200" dirty="0" smtClean="0">
                  <a:latin typeface="NikoshBAN" panose="02000000000000000000" pitchFamily="2" charset="0"/>
                  <a:cs typeface="NikoshBAN" panose="02000000000000000000" pitchFamily="2" charset="0"/>
                </a:rPr>
                <a:t> </a:t>
              </a:r>
              <a:endParaRPr lang="en-US" sz="3200" dirty="0"/>
            </a:p>
          </p:txBody>
        </p:sp>
        <p:sp>
          <p:nvSpPr>
            <p:cNvPr id="27" name="Rectangle 26"/>
            <p:cNvSpPr/>
            <p:nvPr/>
          </p:nvSpPr>
          <p:spPr>
            <a:xfrm>
              <a:off x="3659874" y="6217862"/>
              <a:ext cx="3336802" cy="584775"/>
            </a:xfrm>
            <a:prstGeom prst="rect">
              <a:avLst/>
            </a:prstGeom>
          </p:spPr>
          <p:txBody>
            <a:bodyPr wrap="square">
              <a:spAutoFit/>
            </a:bodyPr>
            <a:lstStyle/>
            <a:p>
              <a:r>
                <a:rPr lang="bn-BD" sz="3200" dirty="0" smtClean="0">
                  <a:latin typeface="NikoshBAN" panose="02000000000000000000" pitchFamily="2" charset="0"/>
                  <a:cs typeface="NikoshBAN" panose="02000000000000000000" pitchFamily="2" charset="0"/>
                </a:rPr>
                <a:t>(ঘ) </a:t>
              </a:r>
              <a:r>
                <a:rPr lang="en-US" sz="3200" dirty="0" err="1" smtClean="0">
                  <a:latin typeface="NikoshBAN" panose="02000000000000000000" pitchFamily="2" charset="0"/>
                  <a:cs typeface="NikoshBAN" panose="02000000000000000000" pitchFamily="2" charset="0"/>
                </a:rPr>
                <a:t>i</a:t>
              </a:r>
              <a:r>
                <a:rPr lang="bn-BD" sz="3200" dirty="0" smtClean="0">
                  <a:latin typeface="NikoshBAN" panose="02000000000000000000" pitchFamily="2" charset="0"/>
                  <a:cs typeface="NikoshBAN" panose="02000000000000000000" pitchFamily="2" charset="0"/>
                </a:rPr>
                <a:t>,  </a:t>
              </a:r>
              <a:r>
                <a:rPr lang="en-US" sz="3200" dirty="0" smtClean="0">
                  <a:latin typeface="NikoshBAN" panose="02000000000000000000" pitchFamily="2" charset="0"/>
                  <a:cs typeface="NikoshBAN" panose="02000000000000000000" pitchFamily="2" charset="0"/>
                </a:rPr>
                <a:t>ii</a:t>
              </a:r>
              <a:r>
                <a:rPr lang="bn-BD" sz="3200" dirty="0" smtClean="0">
                  <a:latin typeface="NikoshBAN" panose="02000000000000000000" pitchFamily="2" charset="0"/>
                  <a:cs typeface="NikoshBAN" panose="02000000000000000000" pitchFamily="2" charset="0"/>
                </a:rPr>
                <a:t> ও  </a:t>
              </a:r>
              <a:r>
                <a:rPr lang="en-US" sz="3200" dirty="0" smtClean="0">
                  <a:latin typeface="NikoshBAN" panose="02000000000000000000" pitchFamily="2" charset="0"/>
                  <a:cs typeface="NikoshBAN" panose="02000000000000000000" pitchFamily="2" charset="0"/>
                </a:rPr>
                <a:t>iii</a:t>
              </a:r>
              <a:r>
                <a:rPr lang="bn-BD" sz="3200" dirty="0" smtClean="0">
                  <a:latin typeface="NikoshBAN" panose="02000000000000000000" pitchFamily="2" charset="0"/>
                  <a:cs typeface="NikoshBAN" panose="02000000000000000000" pitchFamily="2" charset="0"/>
                </a:rPr>
                <a:t> </a:t>
              </a:r>
              <a:endParaRPr lang="en-US" sz="3200" dirty="0"/>
            </a:p>
          </p:txBody>
        </p:sp>
      </p:grpSp>
      <p:sp>
        <p:nvSpPr>
          <p:cNvPr id="28" name="TextBox 27"/>
          <p:cNvSpPr txBox="1"/>
          <p:nvPr/>
        </p:nvSpPr>
        <p:spPr>
          <a:xfrm>
            <a:off x="5743612" y="480706"/>
            <a:ext cx="2943188" cy="584775"/>
          </a:xfrm>
          <a:prstGeom prst="rect">
            <a:avLst/>
          </a:prstGeom>
          <a:noFill/>
          <a:effectLst>
            <a:glow rad="139700">
              <a:schemeClr val="accent2">
                <a:satMod val="175000"/>
                <a:alpha val="40000"/>
              </a:schemeClr>
            </a:glow>
          </a:effectLst>
        </p:spPr>
        <p:txBody>
          <a:bodyPr wrap="square" rtlCol="0">
            <a:spAutoFit/>
          </a:bodyPr>
          <a:lstStyle/>
          <a:p>
            <a:r>
              <a:rPr lang="bn-IN" sz="3200" dirty="0" smtClean="0">
                <a:latin typeface="NikoshBAN" pitchFamily="2" charset="0"/>
                <a:cs typeface="NikoshBAN" pitchFamily="2" charset="0"/>
              </a:rPr>
              <a:t>ধন্যবাদ,</a:t>
            </a:r>
            <a:r>
              <a:rPr lang="bn-BD" sz="3200" dirty="0" smtClean="0">
                <a:latin typeface="NikoshBAN" pitchFamily="2" charset="0"/>
                <a:cs typeface="NikoshBAN" pitchFamily="2" charset="0"/>
              </a:rPr>
              <a:t> সঠিক</a:t>
            </a:r>
            <a:r>
              <a:rPr lang="bn-IN" sz="3200" dirty="0" smtClean="0">
                <a:latin typeface="NikoshBAN" pitchFamily="2" charset="0"/>
                <a:cs typeface="NikoshBAN" pitchFamily="2" charset="0"/>
              </a:rPr>
              <a:t> হয়েছে</a:t>
            </a:r>
            <a:endParaRPr lang="en-US" sz="3200" dirty="0">
              <a:latin typeface="NikoshBAN" pitchFamily="2" charset="0"/>
              <a:cs typeface="NikoshBAN" pitchFamily="2" charset="0"/>
            </a:endParaRPr>
          </a:p>
        </p:txBody>
      </p:sp>
      <p:sp>
        <p:nvSpPr>
          <p:cNvPr id="29" name="TextBox 28"/>
          <p:cNvSpPr txBox="1"/>
          <p:nvPr/>
        </p:nvSpPr>
        <p:spPr>
          <a:xfrm>
            <a:off x="6124612" y="504702"/>
            <a:ext cx="2250269" cy="584775"/>
          </a:xfrm>
          <a:prstGeom prst="rect">
            <a:avLst/>
          </a:prstGeom>
          <a:noFill/>
          <a:effectLst>
            <a:glow rad="139700">
              <a:schemeClr val="accent2">
                <a:satMod val="175000"/>
                <a:alpha val="40000"/>
              </a:schemeClr>
            </a:glow>
          </a:effectLst>
        </p:spPr>
        <p:txBody>
          <a:bodyPr wrap="square" rtlCol="0">
            <a:spAutoFit/>
          </a:bodyPr>
          <a:lstStyle/>
          <a:p>
            <a:r>
              <a:rPr lang="bn-BD" sz="3200" dirty="0" smtClean="0">
                <a:solidFill>
                  <a:srgbClr val="FF0000"/>
                </a:solidFill>
                <a:latin typeface="NikoshBAN" pitchFamily="2" charset="0"/>
                <a:cs typeface="NikoshBAN" pitchFamily="2" charset="0"/>
              </a:rPr>
              <a:t>আবার চেষ্টা কর</a:t>
            </a:r>
            <a:endParaRPr lang="en-US" sz="3200" dirty="0">
              <a:solidFill>
                <a:srgbClr val="FF0000"/>
              </a:solidFill>
              <a:latin typeface="NikoshBAN" pitchFamily="2" charset="0"/>
              <a:cs typeface="NikoshBAN" pitchFamily="2" charset="0"/>
            </a:endParaRPr>
          </a:p>
        </p:txBody>
      </p:sp>
      <p:sp>
        <p:nvSpPr>
          <p:cNvPr id="34" name="TextBox 33"/>
          <p:cNvSpPr txBox="1"/>
          <p:nvPr/>
        </p:nvSpPr>
        <p:spPr>
          <a:xfrm>
            <a:off x="2922511" y="180375"/>
            <a:ext cx="2639253" cy="923330"/>
          </a:xfrm>
          <a:prstGeom prst="rect">
            <a:avLst/>
          </a:prstGeom>
          <a:noFill/>
        </p:spPr>
        <p:txBody>
          <a:bodyPr wrap="square" rtlCol="0">
            <a:spAutoFit/>
          </a:bodyPr>
          <a:lstStyle/>
          <a:p>
            <a:pPr algn="ctr"/>
            <a:r>
              <a:rPr lang="bn-IN" sz="5400" u="sng" dirty="0" smtClean="0">
                <a:latin typeface="NikoshBAN" pitchFamily="2" charset="0"/>
                <a:cs typeface="NikoshBAN" pitchFamily="2" charset="0"/>
              </a:rPr>
              <a:t>মূল্যায়ণ</a:t>
            </a:r>
            <a:endParaRPr lang="en-US" sz="4800" u="sng" dirty="0">
              <a:latin typeface="NikoshBAN" pitchFamily="2" charset="0"/>
              <a:cs typeface="NikoshBAN" pitchFamily="2" charset="0"/>
            </a:endParaRPr>
          </a:p>
        </p:txBody>
      </p:sp>
      <p:sp>
        <p:nvSpPr>
          <p:cNvPr id="31" name="Rectangle 30"/>
          <p:cNvSpPr/>
          <p:nvPr/>
        </p:nvSpPr>
        <p:spPr>
          <a:xfrm>
            <a:off x="77274" y="75126"/>
            <a:ext cx="8991600" cy="6705600"/>
          </a:xfrm>
          <a:prstGeom prst="rect">
            <a:avLst/>
          </a:prstGeom>
          <a:noFill/>
          <a:ln w="85725"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744764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iterate type="wd">
                                    <p:tmPct val="10000"/>
                                  </p:iterate>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0-#ppt_w/2"/>
                                          </p:val>
                                        </p:tav>
                                        <p:tav tm="100000">
                                          <p:val>
                                            <p:strVal val="#ppt_x"/>
                                          </p:val>
                                        </p:tav>
                                      </p:tavLst>
                                    </p:anim>
                                    <p:anim calcmode="lin" valueType="num">
                                      <p:cBhvr additive="base">
                                        <p:cTn id="13"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iterate type="wd">
                                    <p:tmPct val="10000"/>
                                  </p:iterate>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000" fill="hold"/>
                                        <p:tgtEl>
                                          <p:spTgt spid="6"/>
                                        </p:tgtEl>
                                        <p:attrNameLst>
                                          <p:attrName>ppt_x</p:attrName>
                                        </p:attrNameLst>
                                      </p:cBhvr>
                                      <p:tavLst>
                                        <p:tav tm="0">
                                          <p:val>
                                            <p:strVal val="0-#ppt_w/2"/>
                                          </p:val>
                                        </p:tav>
                                        <p:tav tm="100000">
                                          <p:val>
                                            <p:strVal val="#ppt_x"/>
                                          </p:val>
                                        </p:tav>
                                      </p:tavLst>
                                    </p:anim>
                                    <p:anim calcmode="lin" valueType="num">
                                      <p:cBhvr additive="base">
                                        <p:cTn id="19"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iterate type="lt">
                                    <p:tmPct val="10000"/>
                                  </p:iterate>
                                  <p:childTnLst>
                                    <p:set>
                                      <p:cBhvr>
                                        <p:cTn id="23" dur="1" fill="hold">
                                          <p:stCondLst>
                                            <p:cond delay="0"/>
                                          </p:stCondLst>
                                        </p:cTn>
                                        <p:tgtEl>
                                          <p:spTgt spid="17"/>
                                        </p:tgtEl>
                                        <p:attrNameLst>
                                          <p:attrName>style.visibility</p:attrName>
                                        </p:attrNameLst>
                                      </p:cBhvr>
                                      <p:to>
                                        <p:strVal val="visible"/>
                                      </p:to>
                                    </p:set>
                                    <p:animEffect transition="in" filter="fade">
                                      <p:cBhvr>
                                        <p:cTn id="24" dur="10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iterate type="lt">
                                    <p:tmPct val="10000"/>
                                  </p:iterate>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iterate type="lt">
                                    <p:tmPct val="10000"/>
                                  </p:iterate>
                                  <p:childTnLst>
                                    <p:set>
                                      <p:cBhvr>
                                        <p:cTn id="41" dur="1" fill="hold">
                                          <p:stCondLst>
                                            <p:cond delay="0"/>
                                          </p:stCondLst>
                                        </p:cTn>
                                        <p:tgtEl>
                                          <p:spTgt spid="18"/>
                                        </p:tgtEl>
                                        <p:attrNameLst>
                                          <p:attrName>style.visibility</p:attrName>
                                        </p:attrNameLst>
                                      </p:cBhvr>
                                      <p:to>
                                        <p:strVal val="visible"/>
                                      </p:to>
                                    </p:set>
                                    <p:animEffect transition="in" filter="fade">
                                      <p:cBhvr>
                                        <p:cTn id="42" dur="10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par>
                          <p:cTn id="48" fill="hold">
                            <p:stCondLst>
                              <p:cond delay="500"/>
                            </p:stCondLst>
                            <p:childTnLst>
                              <p:par>
                                <p:cTn id="49" presetID="10" presetClass="entr" presetSubtype="0"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par>
                          <p:cTn id="52" fill="hold">
                            <p:stCondLst>
                              <p:cond delay="1000"/>
                            </p:stCondLst>
                            <p:childTnLst>
                              <p:par>
                                <p:cTn id="53" presetID="10" presetClass="entr" presetSubtype="0"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childTnLst>
                          </p:cTn>
                        </p:par>
                        <p:par>
                          <p:cTn id="56" fill="hold">
                            <p:stCondLst>
                              <p:cond delay="1500"/>
                            </p:stCondLst>
                            <p:childTnLst>
                              <p:par>
                                <p:cTn id="57" presetID="14" presetClass="entr" presetSubtype="1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randombar(horizontal)">
                                      <p:cBhvr>
                                        <p:cTn id="59" dur="500"/>
                                        <p:tgtEl>
                                          <p:spTgt spid="22"/>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fade">
                                      <p:cBhvr>
                                        <p:cTn id="64" dur="500"/>
                                        <p:tgtEl>
                                          <p:spTgt spid="30"/>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fade">
                                      <p:cBhvr>
                                        <p:cTn id="6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8" restart="whenNotActive" fill="hold" evtFilter="cancelBubble" nodeType="interactiveSeq">
                <p:stCondLst>
                  <p:cond evt="onClick" delay="0">
                    <p:tgtEl>
                      <p:spTgt spid="30"/>
                    </p:tgtEl>
                  </p:cond>
                </p:stCondLst>
                <p:endSync evt="end" delay="0">
                  <p:rtn val="all"/>
                </p:endSync>
                <p:childTnLst>
                  <p:par>
                    <p:cTn id="69" fill="hold">
                      <p:stCondLst>
                        <p:cond delay="0"/>
                      </p:stCondLst>
                      <p:childTnLst>
                        <p:par>
                          <p:cTn id="70" fill="hold">
                            <p:stCondLst>
                              <p:cond delay="0"/>
                            </p:stCondLst>
                            <p:childTnLst>
                              <p:par>
                                <p:cTn id="71" presetID="53" presetClass="entr" presetSubtype="16" grpId="0" nodeType="click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p:cTn id="73" dur="1000" fill="hold"/>
                                        <p:tgtEl>
                                          <p:spTgt spid="29"/>
                                        </p:tgtEl>
                                        <p:attrNameLst>
                                          <p:attrName>ppt_w</p:attrName>
                                        </p:attrNameLst>
                                      </p:cBhvr>
                                      <p:tavLst>
                                        <p:tav tm="0">
                                          <p:val>
                                            <p:fltVal val="0"/>
                                          </p:val>
                                        </p:tav>
                                        <p:tav tm="100000">
                                          <p:val>
                                            <p:strVal val="#ppt_w"/>
                                          </p:val>
                                        </p:tav>
                                      </p:tavLst>
                                    </p:anim>
                                    <p:anim calcmode="lin" valueType="num">
                                      <p:cBhvr>
                                        <p:cTn id="74" dur="1000" fill="hold"/>
                                        <p:tgtEl>
                                          <p:spTgt spid="29"/>
                                        </p:tgtEl>
                                        <p:attrNameLst>
                                          <p:attrName>ppt_h</p:attrName>
                                        </p:attrNameLst>
                                      </p:cBhvr>
                                      <p:tavLst>
                                        <p:tav tm="0">
                                          <p:val>
                                            <p:fltVal val="0"/>
                                          </p:val>
                                        </p:tav>
                                        <p:tav tm="100000">
                                          <p:val>
                                            <p:strVal val="#ppt_h"/>
                                          </p:val>
                                        </p:tav>
                                      </p:tavLst>
                                    </p:anim>
                                    <p:animEffect transition="in" filter="fade">
                                      <p:cBhvr>
                                        <p:cTn id="75" dur="1000"/>
                                        <p:tgtEl>
                                          <p:spTgt spid="29"/>
                                        </p:tgtEl>
                                      </p:cBhvr>
                                    </p:animEffect>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childTnLst>
              </p:cTn>
              <p:nextCondLst>
                <p:cond evt="onClick" delay="0">
                  <p:tgtEl>
                    <p:spTgt spid="30"/>
                  </p:tgtEl>
                </p:cond>
              </p:nextCondLst>
            </p:seq>
            <p:seq concurrent="1" nextAc="seek">
              <p:cTn id="76" restart="whenNotActive" fill="hold" evtFilter="cancelBubble" nodeType="interactiveSeq">
                <p:stCondLst>
                  <p:cond evt="onClick" delay="0">
                    <p:tgtEl>
                      <p:spTgt spid="26"/>
                    </p:tgtEl>
                  </p:cond>
                </p:stCondLst>
                <p:endSync evt="end" delay="0">
                  <p:rtn val="all"/>
                </p:endSync>
                <p:childTnLst>
                  <p:par>
                    <p:cTn id="77" fill="hold">
                      <p:stCondLst>
                        <p:cond delay="0"/>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28"/>
                                        </p:tgtEl>
                                        <p:attrNameLst>
                                          <p:attrName>style.visibility</p:attrName>
                                        </p:attrNameLst>
                                      </p:cBhvr>
                                      <p:to>
                                        <p:strVal val="visible"/>
                                      </p:to>
                                    </p:set>
                                    <p:anim calcmode="lin" valueType="num">
                                      <p:cBhvr>
                                        <p:cTn id="81" dur="1000" fill="hold"/>
                                        <p:tgtEl>
                                          <p:spTgt spid="28"/>
                                        </p:tgtEl>
                                        <p:attrNameLst>
                                          <p:attrName>ppt_w</p:attrName>
                                        </p:attrNameLst>
                                      </p:cBhvr>
                                      <p:tavLst>
                                        <p:tav tm="0">
                                          <p:val>
                                            <p:fltVal val="0"/>
                                          </p:val>
                                        </p:tav>
                                        <p:tav tm="100000">
                                          <p:val>
                                            <p:strVal val="#ppt_w"/>
                                          </p:val>
                                        </p:tav>
                                      </p:tavLst>
                                    </p:anim>
                                    <p:anim calcmode="lin" valueType="num">
                                      <p:cBhvr>
                                        <p:cTn id="82" dur="1000" fill="hold"/>
                                        <p:tgtEl>
                                          <p:spTgt spid="28"/>
                                        </p:tgtEl>
                                        <p:attrNameLst>
                                          <p:attrName>ppt_h</p:attrName>
                                        </p:attrNameLst>
                                      </p:cBhvr>
                                      <p:tavLst>
                                        <p:tav tm="0">
                                          <p:val>
                                            <p:fltVal val="0"/>
                                          </p:val>
                                        </p:tav>
                                        <p:tav tm="100000">
                                          <p:val>
                                            <p:strVal val="#ppt_h"/>
                                          </p:val>
                                        </p:tav>
                                      </p:tavLst>
                                    </p:anim>
                                    <p:animEffect transition="in" filter="fade">
                                      <p:cBhvr>
                                        <p:cTn id="83" dur="1000"/>
                                        <p:tgtEl>
                                          <p:spTgt spid="28"/>
                                        </p:tgtEl>
                                      </p:cBhvr>
                                    </p:animEffec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childTnLst>
              </p:cTn>
              <p:nextCondLst>
                <p:cond evt="onClick" delay="0">
                  <p:tgtEl>
                    <p:spTgt spid="26"/>
                  </p:tgtEl>
                </p:cond>
              </p:nextCondLst>
            </p:seq>
            <p:seq concurrent="1" nextAc="seek">
              <p:cTn id="84" restart="whenNotActive" fill="hold" evtFilter="cancelBubble" nodeType="interactiveSeq">
                <p:stCondLst>
                  <p:cond evt="onClick" delay="0">
                    <p:tgtEl>
                      <p:spTgt spid="12"/>
                    </p:tgtEl>
                  </p:cond>
                </p:stCondLst>
                <p:endSync evt="end" delay="0">
                  <p:rtn val="all"/>
                </p:endSync>
                <p:childTnLst>
                  <p:par>
                    <p:cTn id="85" fill="hold">
                      <p:stCondLst>
                        <p:cond delay="0"/>
                      </p:stCondLst>
                      <p:childTnLst>
                        <p:par>
                          <p:cTn id="86" fill="hold">
                            <p:stCondLst>
                              <p:cond delay="0"/>
                            </p:stCondLst>
                            <p:childTnLst>
                              <p:par>
                                <p:cTn id="87" presetID="53" presetClass="entr" presetSubtype="16" fill="hold" grpId="1" nodeType="click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2000" fill="hold"/>
                                        <p:tgtEl>
                                          <p:spTgt spid="28"/>
                                        </p:tgtEl>
                                        <p:attrNameLst>
                                          <p:attrName>ppt_w</p:attrName>
                                        </p:attrNameLst>
                                      </p:cBhvr>
                                      <p:tavLst>
                                        <p:tav tm="0">
                                          <p:val>
                                            <p:fltVal val="0"/>
                                          </p:val>
                                        </p:tav>
                                        <p:tav tm="100000">
                                          <p:val>
                                            <p:strVal val="#ppt_w"/>
                                          </p:val>
                                        </p:tav>
                                      </p:tavLst>
                                    </p:anim>
                                    <p:anim calcmode="lin" valueType="num">
                                      <p:cBhvr>
                                        <p:cTn id="90" dur="2000" fill="hold"/>
                                        <p:tgtEl>
                                          <p:spTgt spid="28"/>
                                        </p:tgtEl>
                                        <p:attrNameLst>
                                          <p:attrName>ppt_h</p:attrName>
                                        </p:attrNameLst>
                                      </p:cBhvr>
                                      <p:tavLst>
                                        <p:tav tm="0">
                                          <p:val>
                                            <p:fltVal val="0"/>
                                          </p:val>
                                        </p:tav>
                                        <p:tav tm="100000">
                                          <p:val>
                                            <p:strVal val="#ppt_h"/>
                                          </p:val>
                                        </p:tav>
                                      </p:tavLst>
                                    </p:anim>
                                    <p:animEffect transition="in" filter="fade">
                                      <p:cBhvr>
                                        <p:cTn id="91" dur="2000"/>
                                        <p:tgtEl>
                                          <p:spTgt spid="28"/>
                                        </p:tgtEl>
                                      </p:cBhvr>
                                    </p:animEffec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childTnLst>
              </p:cTn>
              <p:nextCondLst>
                <p:cond evt="onClick" delay="0">
                  <p:tgtEl>
                    <p:spTgt spid="12"/>
                  </p:tgtEl>
                </p:cond>
              </p:nextCondLst>
            </p:seq>
            <p:seq concurrent="1" nextAc="seek">
              <p:cTn id="92" restart="whenNotActive" fill="hold" evtFilter="cancelBubble" nodeType="interactiveSeq">
                <p:stCondLst>
                  <p:cond evt="onClick" delay="0">
                    <p:tgtEl>
                      <p:spTgt spid="2"/>
                    </p:tgtEl>
                  </p:cond>
                </p:stCondLst>
                <p:endSync evt="end" delay="0">
                  <p:rtn val="all"/>
                </p:endSync>
                <p:childTnLst>
                  <p:par>
                    <p:cTn id="93" fill="hold">
                      <p:stCondLst>
                        <p:cond delay="0"/>
                      </p:stCondLst>
                      <p:childTnLst>
                        <p:par>
                          <p:cTn id="94" fill="hold">
                            <p:stCondLst>
                              <p:cond delay="0"/>
                            </p:stCondLst>
                            <p:childTnLst>
                              <p:par>
                                <p:cTn id="95" presetID="53" presetClass="entr" presetSubtype="16" fill="hold" grpId="1" nodeType="click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1000" fill="hold"/>
                                        <p:tgtEl>
                                          <p:spTgt spid="29"/>
                                        </p:tgtEl>
                                        <p:attrNameLst>
                                          <p:attrName>ppt_w</p:attrName>
                                        </p:attrNameLst>
                                      </p:cBhvr>
                                      <p:tavLst>
                                        <p:tav tm="0">
                                          <p:val>
                                            <p:fltVal val="0"/>
                                          </p:val>
                                        </p:tav>
                                        <p:tav tm="100000">
                                          <p:val>
                                            <p:strVal val="#ppt_w"/>
                                          </p:val>
                                        </p:tav>
                                      </p:tavLst>
                                    </p:anim>
                                    <p:anim calcmode="lin" valueType="num">
                                      <p:cBhvr>
                                        <p:cTn id="98" dur="1000" fill="hold"/>
                                        <p:tgtEl>
                                          <p:spTgt spid="29"/>
                                        </p:tgtEl>
                                        <p:attrNameLst>
                                          <p:attrName>ppt_h</p:attrName>
                                        </p:attrNameLst>
                                      </p:cBhvr>
                                      <p:tavLst>
                                        <p:tav tm="0">
                                          <p:val>
                                            <p:fltVal val="0"/>
                                          </p:val>
                                        </p:tav>
                                        <p:tav tm="100000">
                                          <p:val>
                                            <p:strVal val="#ppt_h"/>
                                          </p:val>
                                        </p:tav>
                                      </p:tavLst>
                                    </p:anim>
                                    <p:animEffect transition="in" filter="fade">
                                      <p:cBhvr>
                                        <p:cTn id="99" dur="1000"/>
                                        <p:tgtEl>
                                          <p:spTgt spid="29"/>
                                        </p:tgtEl>
                                      </p:cBhvr>
                                    </p:animEffect>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childTnLst>
              </p:cTn>
              <p:nextCondLst>
                <p:cond evt="onClick" delay="0">
                  <p:tgtEl>
                    <p:spTgt spid="2"/>
                  </p:tgtEl>
                </p:cond>
              </p:nextCondLst>
            </p:seq>
          </p:childTnLst>
        </p:cTn>
      </p:par>
    </p:tnLst>
    <p:bldLst>
      <p:bldP spid="4" grpId="0"/>
      <p:bldP spid="6" grpId="0"/>
      <p:bldP spid="7" grpId="0"/>
      <p:bldP spid="12" grpId="0"/>
      <p:bldP spid="17" grpId="0"/>
      <p:bldP spid="18" grpId="0"/>
      <p:bldP spid="19" grpId="0"/>
      <p:bldP spid="20" grpId="0"/>
      <p:bldP spid="21" grpId="0"/>
      <p:bldP spid="22" grpId="0"/>
      <p:bldP spid="26" grpId="0"/>
      <p:bldP spid="28" grpId="0"/>
      <p:bldP spid="28" grpId="1"/>
      <p:bldP spid="29" grpId="0"/>
      <p:bldP spid="29" grpId="1"/>
      <p:bldP spid="3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0"/>
            <a:ext cx="9144001" cy="6858000"/>
          </a:xfrm>
          <a:prstGeom prst="rect">
            <a:avLst/>
          </a:prstGeom>
        </p:spPr>
      </p:pic>
      <p:sp>
        <p:nvSpPr>
          <p:cNvPr id="2" name="Title 1"/>
          <p:cNvSpPr>
            <a:spLocks noGrp="1"/>
          </p:cNvSpPr>
          <p:nvPr>
            <p:ph type="title"/>
          </p:nvPr>
        </p:nvSpPr>
        <p:spPr>
          <a:xfrm>
            <a:off x="2514600" y="685800"/>
            <a:ext cx="4267200" cy="1143000"/>
          </a:xfrm>
        </p:spPr>
        <p:txBody>
          <a:bodyPr>
            <a:noAutofit/>
          </a:bodyPr>
          <a:lstStyle/>
          <a:p>
            <a:pPr algn="ctr"/>
            <a:r>
              <a:rPr lang="bn-BD" sz="7200" u="sng" dirty="0" smtClean="0">
                <a:effectLst>
                  <a:outerShdw blurRad="38100" dist="38100" dir="2700000" algn="tl">
                    <a:srgbClr val="000000">
                      <a:alpha val="43137"/>
                    </a:srgbClr>
                  </a:outerShdw>
                </a:effectLst>
                <a:latin typeface="NikoshBAN" pitchFamily="2" charset="0"/>
                <a:cs typeface="NikoshBAN" pitchFamily="2" charset="0"/>
              </a:rPr>
              <a:t>বাড়ীর কাজ</a:t>
            </a:r>
            <a:endParaRPr lang="en-US" sz="7200" u="sng" dirty="0">
              <a:effectLst>
                <a:outerShdw blurRad="38100" dist="38100" dir="2700000" algn="tl">
                  <a:srgbClr val="000000">
                    <a:alpha val="43137"/>
                  </a:srgbClr>
                </a:outerShdw>
              </a:effectLst>
              <a:latin typeface="NikoshBAN" pitchFamily="2" charset="0"/>
              <a:cs typeface="NikoshBAN" pitchFamily="2" charset="0"/>
            </a:endParaRPr>
          </a:p>
        </p:txBody>
      </p:sp>
      <p:sp>
        <p:nvSpPr>
          <p:cNvPr id="3" name="Content Placeholder 2"/>
          <p:cNvSpPr>
            <a:spLocks noGrp="1"/>
          </p:cNvSpPr>
          <p:nvPr>
            <p:ph idx="1"/>
          </p:nvPr>
        </p:nvSpPr>
        <p:spPr>
          <a:xfrm>
            <a:off x="228600" y="3200400"/>
            <a:ext cx="8839200" cy="1676400"/>
          </a:xfrm>
        </p:spPr>
        <p:txBody>
          <a:bodyPr>
            <a:noAutofit/>
          </a:bodyPr>
          <a:lstStyle/>
          <a:p>
            <a:pPr algn="ctr">
              <a:buNone/>
            </a:pPr>
            <a:r>
              <a:rPr lang="bn-IN" sz="4800" dirty="0" smtClean="0">
                <a:latin typeface="NikoshBAN" pitchFamily="2" charset="0"/>
                <a:cs typeface="NikoshBAN" pitchFamily="2" charset="0"/>
              </a:rPr>
              <a:t>প্লাস্টিড ও মাইটোকন্ড্রিয়ার গঠন ও কাজের তুলনা </a:t>
            </a:r>
            <a:r>
              <a:rPr lang="bn-BD" sz="4800" dirty="0" smtClean="0">
                <a:latin typeface="NikoshBAN" pitchFamily="2" charset="0"/>
                <a:cs typeface="NikoshBAN" pitchFamily="2" charset="0"/>
              </a:rPr>
              <a:t>কর।</a:t>
            </a:r>
            <a:endParaRPr lang="en-US" sz="4800" dirty="0">
              <a:latin typeface="NikoshBAN" pitchFamily="2" charset="0"/>
              <a:cs typeface="NikoshBAN" pitchFamily="2" charset="0"/>
            </a:endParaRPr>
          </a:p>
        </p:txBody>
      </p:sp>
      <p:sp>
        <p:nvSpPr>
          <p:cNvPr id="5" name="Rectangle 4"/>
          <p:cNvSpPr/>
          <p:nvPr/>
        </p:nvSpPr>
        <p:spPr>
          <a:xfrm>
            <a:off x="77274" y="75126"/>
            <a:ext cx="8991600" cy="6705600"/>
          </a:xfrm>
          <a:prstGeom prst="rect">
            <a:avLst/>
          </a:prstGeom>
          <a:noFill/>
          <a:ln w="85725"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par>
                                <p:cTn id="10" presetID="9"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TextBox 4"/>
          <p:cNvSpPr txBox="1"/>
          <p:nvPr/>
        </p:nvSpPr>
        <p:spPr>
          <a:xfrm>
            <a:off x="4787172" y="3429000"/>
            <a:ext cx="3976275" cy="2677656"/>
          </a:xfrm>
          <a:prstGeom prst="rect">
            <a:avLst/>
          </a:prstGeom>
          <a:noFill/>
        </p:spPr>
        <p:txBody>
          <a:bodyPr wrap="square" rtlCol="0">
            <a:spAutoFit/>
          </a:bodyPr>
          <a:lstStyle/>
          <a:p>
            <a:r>
              <a:rPr lang="bn-IN" sz="3600" dirty="0">
                <a:solidFill>
                  <a:srgbClr val="002060"/>
                </a:solidFill>
                <a:latin typeface="NikoshBAN" panose="02000000000000000000" pitchFamily="2" charset="0"/>
                <a:cs typeface="NikoshBAN" panose="02000000000000000000" pitchFamily="2" charset="0"/>
              </a:rPr>
              <a:t>মোঃ ইমাম জাফর সাদেক</a:t>
            </a:r>
          </a:p>
          <a:p>
            <a:r>
              <a:rPr lang="bn-IN" sz="2800" dirty="0">
                <a:solidFill>
                  <a:srgbClr val="002060"/>
                </a:solidFill>
                <a:latin typeface="NikoshBAN" panose="02000000000000000000" pitchFamily="2" charset="0"/>
                <a:cs typeface="NikoshBAN" panose="02000000000000000000" pitchFamily="2" charset="0"/>
              </a:rPr>
              <a:t>সহকারি শিক্ষক</a:t>
            </a:r>
            <a:r>
              <a:rPr lang="en-US" sz="2800" dirty="0">
                <a:solidFill>
                  <a:srgbClr val="002060"/>
                </a:solidFill>
                <a:latin typeface="NikoshBAN" panose="02000000000000000000" pitchFamily="2" charset="0"/>
                <a:cs typeface="NikoshBAN" panose="02000000000000000000" pitchFamily="2" charset="0"/>
              </a:rPr>
              <a:t/>
            </a:r>
            <a:br>
              <a:rPr lang="en-US" sz="2800" dirty="0">
                <a:solidFill>
                  <a:srgbClr val="002060"/>
                </a:solidFill>
                <a:latin typeface="NikoshBAN" panose="02000000000000000000" pitchFamily="2" charset="0"/>
                <a:cs typeface="NikoshBAN" panose="02000000000000000000" pitchFamily="2" charset="0"/>
              </a:rPr>
            </a:br>
            <a:r>
              <a:rPr lang="bn-IN" sz="2800" dirty="0">
                <a:solidFill>
                  <a:srgbClr val="002060"/>
                </a:solidFill>
                <a:latin typeface="NikoshBAN" panose="02000000000000000000" pitchFamily="2" charset="0"/>
                <a:cs typeface="NikoshBAN" panose="02000000000000000000" pitchFamily="2" charset="0"/>
              </a:rPr>
              <a:t>মোগলবাসা দ্বি-মুখী উচ্চ বিদ্যালয়</a:t>
            </a:r>
          </a:p>
          <a:p>
            <a:r>
              <a:rPr lang="bn-IN" sz="2800" dirty="0">
                <a:solidFill>
                  <a:srgbClr val="002060"/>
                </a:solidFill>
                <a:latin typeface="NikoshBAN" panose="02000000000000000000" pitchFamily="2" charset="0"/>
                <a:cs typeface="NikoshBAN" panose="02000000000000000000" pitchFamily="2" charset="0"/>
              </a:rPr>
              <a:t>কুড়িগ্রাম সদর, কুড়িগ্রাম</a:t>
            </a:r>
          </a:p>
          <a:p>
            <a:r>
              <a:rPr lang="bn-BD" sz="2800" dirty="0">
                <a:solidFill>
                  <a:srgbClr val="002060"/>
                </a:solidFill>
                <a:latin typeface="NikoshBAN" panose="02000000000000000000" pitchFamily="2" charset="0"/>
                <a:cs typeface="NikoshBAN" panose="02000000000000000000" pitchFamily="2" charset="0"/>
              </a:rPr>
              <a:t>মোবাইল ফোনঃ </a:t>
            </a:r>
            <a:r>
              <a:rPr lang="en-US" sz="2800" dirty="0">
                <a:solidFill>
                  <a:srgbClr val="002060"/>
                </a:solidFill>
                <a:latin typeface="NikoshBAN" panose="02000000000000000000" pitchFamily="2" charset="0"/>
                <a:cs typeface="NikoshBAN" panose="02000000000000000000" pitchFamily="2" charset="0"/>
              </a:rPr>
              <a:t>01716-752707</a:t>
            </a:r>
            <a:endParaRPr lang="bn-BD" sz="2800" dirty="0">
              <a:solidFill>
                <a:srgbClr val="002060"/>
              </a:solidFill>
              <a:latin typeface="NikoshBAN" panose="02000000000000000000" pitchFamily="2" charset="0"/>
              <a:cs typeface="NikoshBAN" panose="02000000000000000000" pitchFamily="2" charset="0"/>
            </a:endParaRPr>
          </a:p>
          <a:p>
            <a:r>
              <a:rPr lang="en-US" sz="2000" dirty="0">
                <a:solidFill>
                  <a:srgbClr val="002060"/>
                </a:solidFill>
                <a:latin typeface="NikoshBAN" panose="02000000000000000000" pitchFamily="2" charset="0"/>
                <a:cs typeface="NikoshBAN" panose="02000000000000000000" pitchFamily="2" charset="0"/>
              </a:rPr>
              <a:t>ijsadeque@gmail.com</a:t>
            </a:r>
          </a:p>
        </p:txBody>
      </p:sp>
      <p:sp>
        <p:nvSpPr>
          <p:cNvPr id="6" name="TextBox 5"/>
          <p:cNvSpPr txBox="1"/>
          <p:nvPr/>
        </p:nvSpPr>
        <p:spPr>
          <a:xfrm>
            <a:off x="3243741" y="483105"/>
            <a:ext cx="2534039" cy="1015663"/>
          </a:xfrm>
          <a:prstGeom prst="rect">
            <a:avLst/>
          </a:prstGeom>
          <a:noFill/>
        </p:spPr>
        <p:txBody>
          <a:bodyPr wrap="square" rtlCol="0">
            <a:spAutoFit/>
          </a:bodyPr>
          <a:lstStyle/>
          <a:p>
            <a:pPr algn="ctr"/>
            <a:r>
              <a:rPr lang="bn-BD" sz="6000" u="sng" dirty="0">
                <a:latin typeface="NikoshBAN" panose="02000000000000000000" pitchFamily="2" charset="0"/>
                <a:cs typeface="NikoshBAN" panose="02000000000000000000" pitchFamily="2" charset="0"/>
              </a:rPr>
              <a:t>পরিচিতি</a:t>
            </a:r>
            <a:endParaRPr lang="en-US" sz="4400" u="sng" dirty="0">
              <a:latin typeface="NikoshBAN" panose="02000000000000000000" pitchFamily="2" charset="0"/>
              <a:cs typeface="NikoshBAN" panose="02000000000000000000" pitchFamily="2" charset="0"/>
            </a:endParaRPr>
          </a:p>
        </p:txBody>
      </p:sp>
      <p:sp>
        <p:nvSpPr>
          <p:cNvPr id="7" name="TextBox 6"/>
          <p:cNvSpPr txBox="1"/>
          <p:nvPr/>
        </p:nvSpPr>
        <p:spPr>
          <a:xfrm>
            <a:off x="488867" y="3554220"/>
            <a:ext cx="4114238" cy="2554545"/>
          </a:xfrm>
          <a:prstGeom prst="rect">
            <a:avLst/>
          </a:prstGeom>
          <a:noFill/>
        </p:spPr>
        <p:txBody>
          <a:bodyPr wrap="square" rtlCol="0">
            <a:spAutoFit/>
          </a:bodyPr>
          <a:lstStyle/>
          <a:p>
            <a:r>
              <a:rPr lang="bn-BD" sz="3200" dirty="0">
                <a:ln w="0"/>
                <a:latin typeface="NikoshBAN" panose="02000000000000000000" pitchFamily="2" charset="0"/>
                <a:cs typeface="NikoshBAN" panose="02000000000000000000" pitchFamily="2" charset="0"/>
              </a:rPr>
              <a:t>শ্রেণিঃ </a:t>
            </a:r>
            <a:r>
              <a:rPr lang="bn-IN" sz="3200" dirty="0" smtClean="0">
                <a:ln w="0"/>
                <a:latin typeface="NikoshBAN" panose="02000000000000000000" pitchFamily="2" charset="0"/>
                <a:cs typeface="NikoshBAN" panose="02000000000000000000" pitchFamily="2" charset="0"/>
              </a:rPr>
              <a:t>সপ্ত</a:t>
            </a:r>
            <a:r>
              <a:rPr lang="bn-BD" sz="3200" dirty="0" smtClean="0">
                <a:ln w="0"/>
                <a:latin typeface="NikoshBAN" panose="02000000000000000000" pitchFamily="2" charset="0"/>
                <a:cs typeface="NikoshBAN" panose="02000000000000000000" pitchFamily="2" charset="0"/>
              </a:rPr>
              <a:t>ম</a:t>
            </a:r>
            <a:endParaRPr lang="bn-IN" sz="3200" dirty="0">
              <a:ln w="0"/>
              <a:latin typeface="NikoshBAN" panose="02000000000000000000" pitchFamily="2" charset="0"/>
              <a:cs typeface="NikoshBAN" panose="02000000000000000000" pitchFamily="2" charset="0"/>
            </a:endParaRPr>
          </a:p>
          <a:p>
            <a:r>
              <a:rPr lang="bn-BD" sz="3200" dirty="0">
                <a:ln w="0"/>
                <a:latin typeface="NikoshBAN" panose="02000000000000000000" pitchFamily="2" charset="0"/>
                <a:cs typeface="NikoshBAN" panose="02000000000000000000" pitchFamily="2" charset="0"/>
              </a:rPr>
              <a:t>বিষয়ঃ বিজ্ঞান</a:t>
            </a:r>
            <a:endParaRPr lang="bn-IN" sz="3200" dirty="0">
              <a:ln w="0"/>
              <a:latin typeface="NikoshBAN" panose="02000000000000000000" pitchFamily="2" charset="0"/>
              <a:cs typeface="NikoshBAN" panose="02000000000000000000" pitchFamily="2" charset="0"/>
            </a:endParaRPr>
          </a:p>
          <a:p>
            <a:r>
              <a:rPr lang="bn-BD" sz="3200" dirty="0">
                <a:ln w="0"/>
                <a:latin typeface="NikoshBAN" panose="02000000000000000000" pitchFamily="2" charset="0"/>
                <a:cs typeface="NikoshBAN" panose="02000000000000000000" pitchFamily="2" charset="0"/>
              </a:rPr>
              <a:t>অধ্যায়ঃ</a:t>
            </a:r>
            <a:r>
              <a:rPr lang="bn-IN" sz="3200" dirty="0">
                <a:ln w="0"/>
                <a:latin typeface="NikoshBAN" panose="02000000000000000000" pitchFamily="2" charset="0"/>
                <a:cs typeface="NikoshBAN" panose="02000000000000000000" pitchFamily="2" charset="0"/>
              </a:rPr>
              <a:t> </a:t>
            </a:r>
            <a:r>
              <a:rPr lang="bn-IN" sz="3200" dirty="0" smtClean="0">
                <a:ln w="0"/>
                <a:latin typeface="NikoshBAN" panose="02000000000000000000" pitchFamily="2" charset="0"/>
                <a:cs typeface="NikoshBAN" panose="02000000000000000000" pitchFamily="2" charset="0"/>
              </a:rPr>
              <a:t>দ্বিতীয়</a:t>
            </a:r>
          </a:p>
          <a:p>
            <a:r>
              <a:rPr lang="bn-IN" sz="3200" dirty="0" smtClean="0">
                <a:ln w="0"/>
                <a:latin typeface="NikoshBAN" panose="02000000000000000000" pitchFamily="2" charset="0"/>
                <a:cs typeface="NikoshBAN" panose="02000000000000000000" pitchFamily="2" charset="0"/>
              </a:rPr>
              <a:t>উদ্ভিদ ও প্রাণীর কোষীয় সংগঠন</a:t>
            </a:r>
          </a:p>
          <a:p>
            <a:r>
              <a:rPr lang="bn-IN" sz="3200" dirty="0" smtClean="0">
                <a:ln w="0"/>
                <a:latin typeface="NikoshBAN" panose="02000000000000000000" pitchFamily="2" charset="0"/>
                <a:cs typeface="NikoshBAN" panose="02000000000000000000" pitchFamily="2" charset="0"/>
              </a:rPr>
              <a:t>সময়ঃ ৪৫ মিনিট</a:t>
            </a:r>
            <a:endParaRPr lang="bn-IN" sz="3200" dirty="0">
              <a:ln w="0"/>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68833" y="1487129"/>
            <a:ext cx="1620521" cy="1868876"/>
          </a:xfrm>
          <a:prstGeom prst="rect">
            <a:avLst/>
          </a:prstGeom>
          <a:ln>
            <a:solidFill>
              <a:schemeClr val="tx1"/>
            </a:solidFill>
          </a:ln>
          <a:effectLst>
            <a:outerShdw blurRad="190500" algn="tl" rotWithShape="0">
              <a:srgbClr val="000000">
                <a:alpha val="70000"/>
              </a:srgbClr>
            </a:outerShdw>
          </a:effectLst>
        </p:spPr>
      </p:pic>
      <p:cxnSp>
        <p:nvCxnSpPr>
          <p:cNvPr id="11" name="Straight Connector 10"/>
          <p:cNvCxnSpPr/>
          <p:nvPr/>
        </p:nvCxnSpPr>
        <p:spPr>
          <a:xfrm>
            <a:off x="4572000" y="2099423"/>
            <a:ext cx="0" cy="3928056"/>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61159" y="1447800"/>
            <a:ext cx="1628523" cy="1906564"/>
          </a:xfrm>
          <a:prstGeom prst="rect">
            <a:avLst/>
          </a:prstGeom>
          <a:ln>
            <a:solidFill>
              <a:schemeClr val="tx1"/>
            </a:solidFill>
          </a:ln>
        </p:spPr>
      </p:pic>
      <p:sp>
        <p:nvSpPr>
          <p:cNvPr id="9" name="Rectangle 8"/>
          <p:cNvSpPr/>
          <p:nvPr/>
        </p:nvSpPr>
        <p:spPr>
          <a:xfrm>
            <a:off x="77274" y="75126"/>
            <a:ext cx="8991600" cy="6705600"/>
          </a:xfrm>
          <a:prstGeom prst="rect">
            <a:avLst/>
          </a:prstGeom>
          <a:noFill/>
          <a:ln w="85725"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49538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22" presetClass="entr" presetSubtype="8" fill="hold" grpId="0" nodeType="withEffect">
                                  <p:stCondLst>
                                    <p:cond delay="0"/>
                                  </p:stCondLst>
                                  <p:iterate type="wd">
                                    <p:tmPct val="10000"/>
                                  </p:iterate>
                                  <p:childTnLst>
                                    <p:set>
                                      <p:cBhvr>
                                        <p:cTn id="15" dur="1" fill="hold">
                                          <p:stCondLst>
                                            <p:cond delay="0"/>
                                          </p:stCondLst>
                                        </p:cTn>
                                        <p:tgtEl>
                                          <p:spTgt spid="7"/>
                                        </p:tgtEl>
                                        <p:attrNameLst>
                                          <p:attrName>style.visibility</p:attrName>
                                        </p:attrNameLst>
                                      </p:cBhvr>
                                      <p:to>
                                        <p:strVal val="visible"/>
                                      </p:to>
                                    </p:set>
                                    <p:animEffect transition="in" filter="wipe(left)">
                                      <p:cBhvr>
                                        <p:cTn id="16" dur="1000"/>
                                        <p:tgtEl>
                                          <p:spTgt spid="7"/>
                                        </p:tgtEl>
                                      </p:cBhvr>
                                    </p:animEffect>
                                  </p:childTnLst>
                                </p:cTn>
                              </p:par>
                            </p:childTnLst>
                          </p:cTn>
                        </p:par>
                        <p:par>
                          <p:cTn id="17" fill="hold">
                            <p:stCondLst>
                              <p:cond delay="2400"/>
                            </p:stCondLst>
                            <p:childTnLst>
                              <p:par>
                                <p:cTn id="18" presetID="10"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childTnLst>
                                </p:cTn>
                              </p:par>
                            </p:childTnLst>
                          </p:cTn>
                        </p:par>
                        <p:par>
                          <p:cTn id="24" fill="hold">
                            <p:stCondLst>
                              <p:cond delay="3400"/>
                            </p:stCondLst>
                            <p:childTnLst>
                              <p:par>
                                <p:cTn id="25" presetID="10" presetClass="entr" presetSubtype="0" fill="hold" grpId="0" nodeType="afterEffect">
                                  <p:stCondLst>
                                    <p:cond delay="0"/>
                                  </p:stCondLst>
                                  <p:iterate type="wd">
                                    <p:tmPct val="10000"/>
                                  </p:iterate>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0"/>
            <a:ext cx="9144001" cy="6858000"/>
          </a:xfrm>
          <a:prstGeom prst="rect">
            <a:avLst/>
          </a:prstGeom>
        </p:spPr>
      </p:pic>
      <p:sp>
        <p:nvSpPr>
          <p:cNvPr id="4" name="Rectangle 3"/>
          <p:cNvSpPr/>
          <p:nvPr/>
        </p:nvSpPr>
        <p:spPr>
          <a:xfrm>
            <a:off x="77274" y="75126"/>
            <a:ext cx="8991600" cy="6705600"/>
          </a:xfrm>
          <a:prstGeom prst="rect">
            <a:avLst/>
          </a:prstGeom>
          <a:noFill/>
          <a:ln w="85725"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28600"/>
            <a:ext cx="8686800" cy="6400800"/>
          </a:xfrm>
          <a:prstGeom prst="rect">
            <a:avLst/>
          </a:prstGeom>
        </p:spPr>
      </p:pic>
      <p:sp>
        <p:nvSpPr>
          <p:cNvPr id="2" name="Title 1"/>
          <p:cNvSpPr>
            <a:spLocks noGrp="1"/>
          </p:cNvSpPr>
          <p:nvPr>
            <p:ph type="title"/>
          </p:nvPr>
        </p:nvSpPr>
        <p:spPr>
          <a:xfrm>
            <a:off x="1828800" y="4800600"/>
            <a:ext cx="6694224" cy="1524000"/>
          </a:xfrm>
        </p:spPr>
        <p:txBody>
          <a:bodyPr>
            <a:noAutofit/>
          </a:bodyPr>
          <a:lstStyle/>
          <a:p>
            <a:pPr algn="ctr"/>
            <a:r>
              <a:rPr lang="bn-BD" sz="9600" b="1" dirty="0" smtClean="0">
                <a:ln w="13462">
                  <a:solidFill>
                    <a:schemeClr val="bg1"/>
                  </a:solidFill>
                  <a:prstDash val="solid"/>
                </a:ln>
                <a:solidFill>
                  <a:srgbClr val="C64930"/>
                </a:solidFill>
                <a:effectLst>
                  <a:glow rad="228600">
                    <a:schemeClr val="accent1">
                      <a:satMod val="175000"/>
                      <a:alpha val="40000"/>
                    </a:schemeClr>
                  </a:glow>
                  <a:outerShdw dist="38100" dir="2700000" algn="bl" rotWithShape="0">
                    <a:schemeClr val="accent5"/>
                  </a:outerShdw>
                </a:effectLst>
                <a:latin typeface="NikoshBAN" pitchFamily="2" charset="0"/>
                <a:cs typeface="NikoshBAN" pitchFamily="2" charset="0"/>
              </a:rPr>
              <a:t>সবাইকে ধন্যবাদ</a:t>
            </a:r>
            <a:endParaRPr lang="en-US" sz="8800" b="1" dirty="0">
              <a:ln w="13462">
                <a:solidFill>
                  <a:schemeClr val="bg1"/>
                </a:solidFill>
                <a:prstDash val="solid"/>
              </a:ln>
              <a:solidFill>
                <a:srgbClr val="C64930"/>
              </a:solidFill>
              <a:effectLst>
                <a:glow rad="228600">
                  <a:schemeClr val="accent1">
                    <a:satMod val="175000"/>
                    <a:alpha val="40000"/>
                  </a:schemeClr>
                </a:glow>
                <a:outerShdw dist="38100" dir="2700000" algn="bl" rotWithShape="0">
                  <a:schemeClr val="accent5"/>
                </a:outerShdw>
              </a:effectLst>
              <a:latin typeface="NikoshBAN" pitchFamily="2" charset="0"/>
              <a:cs typeface="NikoshBAN" pitchFamily="2"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0"/>
            <a:ext cx="9144001" cy="6858000"/>
          </a:xfrm>
          <a:prstGeom prst="rect">
            <a:avLst/>
          </a:prstGeom>
        </p:spPr>
      </p:pic>
      <p:sp>
        <p:nvSpPr>
          <p:cNvPr id="2" name="Title 1"/>
          <p:cNvSpPr>
            <a:spLocks noGrp="1"/>
          </p:cNvSpPr>
          <p:nvPr>
            <p:ph type="title"/>
          </p:nvPr>
        </p:nvSpPr>
        <p:spPr>
          <a:xfrm>
            <a:off x="725741" y="411520"/>
            <a:ext cx="4724400" cy="751658"/>
          </a:xfrm>
        </p:spPr>
        <p:txBody>
          <a:bodyPr>
            <a:normAutofit/>
          </a:bodyPr>
          <a:lstStyle/>
          <a:p>
            <a:r>
              <a:rPr lang="bn-BD" sz="4800" b="1" dirty="0" smtClean="0">
                <a:latin typeface="NikoshLightBAN" pitchFamily="2" charset="0"/>
                <a:cs typeface="NikoshLightBAN" pitchFamily="2" charset="0"/>
              </a:rPr>
              <a:t>নিচের ছবি</a:t>
            </a:r>
            <a:r>
              <a:rPr lang="bn-IN" sz="4800" b="1" dirty="0" smtClean="0">
                <a:latin typeface="NikoshLightBAN" pitchFamily="2" charset="0"/>
                <a:cs typeface="NikoshLightBAN" pitchFamily="2" charset="0"/>
              </a:rPr>
              <a:t>টি</a:t>
            </a:r>
            <a:r>
              <a:rPr lang="bn-BD" sz="4800" b="1" dirty="0" smtClean="0">
                <a:latin typeface="NikoshLightBAN" pitchFamily="2" charset="0"/>
                <a:cs typeface="NikoshLightBAN" pitchFamily="2" charset="0"/>
              </a:rPr>
              <a:t> লক্ষ্য করঃ </a:t>
            </a:r>
            <a:endParaRPr lang="en-US" sz="4800" b="1" dirty="0">
              <a:latin typeface="NikoshLightBAN" pitchFamily="2" charset="0"/>
              <a:cs typeface="NikoshLightBAN" pitchFamily="2" charset="0"/>
            </a:endParaRPr>
          </a:p>
        </p:txBody>
      </p:sp>
      <p:sp>
        <p:nvSpPr>
          <p:cNvPr id="24" name="Content Placeholder 2"/>
          <p:cNvSpPr txBox="1">
            <a:spLocks/>
          </p:cNvSpPr>
          <p:nvPr/>
        </p:nvSpPr>
        <p:spPr>
          <a:xfrm>
            <a:off x="304800" y="1859280"/>
            <a:ext cx="8229600" cy="4389120"/>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2600" b="0" i="0" u="none" strike="noStrike" kern="1200" cap="none" spc="0" normalizeH="0" baseline="0" noProof="0" dirty="0">
              <a:ln>
                <a:noFill/>
              </a:ln>
              <a:solidFill>
                <a:schemeClr val="tx1"/>
              </a:solidFill>
              <a:effectLst/>
              <a:uLnTx/>
              <a:uFillTx/>
              <a:latin typeface="NikoshLightBAN" pitchFamily="2" charset="0"/>
              <a:cs typeface="NikoshLightBAN" pitchFamily="2" charset="0"/>
            </a:endParaRPr>
          </a:p>
        </p:txBody>
      </p:sp>
      <p:sp>
        <p:nvSpPr>
          <p:cNvPr id="19" name="5-Point Star 18"/>
          <p:cNvSpPr/>
          <p:nvPr/>
        </p:nvSpPr>
        <p:spPr>
          <a:xfrm>
            <a:off x="5826115" y="4800600"/>
            <a:ext cx="422285" cy="304800"/>
          </a:xfrm>
          <a:prstGeom prst="star5">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smtClean="0"/>
              <a:t>৫</a:t>
            </a:r>
            <a:endParaRPr lang="en-US"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8519"/>
          <a:stretch/>
        </p:blipFill>
        <p:spPr>
          <a:xfrm>
            <a:off x="961572" y="1166302"/>
            <a:ext cx="7191828" cy="4471424"/>
          </a:xfrm>
          <a:prstGeom prst="rect">
            <a:avLst/>
          </a:prstGeom>
          <a:ln>
            <a:noFill/>
          </a:ln>
          <a:effectLst>
            <a:outerShdw blurRad="292100" dist="139700" dir="2700000" algn="tl" rotWithShape="0">
              <a:srgbClr val="333333">
                <a:alpha val="65000"/>
              </a:srgbClr>
            </a:outerShdw>
          </a:effectLst>
        </p:spPr>
      </p:pic>
      <p:sp>
        <p:nvSpPr>
          <p:cNvPr id="17" name="5-Point Star 16"/>
          <p:cNvSpPr/>
          <p:nvPr/>
        </p:nvSpPr>
        <p:spPr>
          <a:xfrm flipH="1">
            <a:off x="3181044" y="4037741"/>
            <a:ext cx="264055" cy="288084"/>
          </a:xfrm>
          <a:prstGeom prst="star5">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ikoshBAN" panose="02000000000000000000" pitchFamily="2" charset="0"/>
              <a:cs typeface="NikoshBAN" panose="02000000000000000000" pitchFamily="2" charset="0"/>
            </a:endParaRPr>
          </a:p>
        </p:txBody>
      </p:sp>
      <p:sp>
        <p:nvSpPr>
          <p:cNvPr id="21" name="5-Point Star 20"/>
          <p:cNvSpPr/>
          <p:nvPr/>
        </p:nvSpPr>
        <p:spPr>
          <a:xfrm>
            <a:off x="3556849" y="2362200"/>
            <a:ext cx="253152" cy="251884"/>
          </a:xfrm>
          <a:prstGeom prst="star5">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ikoshBAN" panose="02000000000000000000" pitchFamily="2" charset="0"/>
              <a:cs typeface="NikoshBAN" panose="02000000000000000000" pitchFamily="2" charset="0"/>
            </a:endParaRPr>
          </a:p>
        </p:txBody>
      </p:sp>
      <p:sp>
        <p:nvSpPr>
          <p:cNvPr id="22" name="5-Point Star 21"/>
          <p:cNvSpPr/>
          <p:nvPr/>
        </p:nvSpPr>
        <p:spPr>
          <a:xfrm flipH="1">
            <a:off x="3109686" y="3352800"/>
            <a:ext cx="319314" cy="220147"/>
          </a:xfrm>
          <a:prstGeom prst="star5">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ikoshBAN" panose="02000000000000000000" pitchFamily="2" charset="0"/>
              <a:cs typeface="NikoshBAN" panose="02000000000000000000" pitchFamily="2" charset="0"/>
            </a:endParaRPr>
          </a:p>
        </p:txBody>
      </p:sp>
      <p:sp>
        <p:nvSpPr>
          <p:cNvPr id="23" name="5-Point Star 22"/>
          <p:cNvSpPr/>
          <p:nvPr/>
        </p:nvSpPr>
        <p:spPr>
          <a:xfrm flipH="1">
            <a:off x="5428153" y="3505200"/>
            <a:ext cx="210647" cy="235789"/>
          </a:xfrm>
          <a:prstGeom prst="star5">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ikoshBAN" panose="02000000000000000000" pitchFamily="2" charset="0"/>
              <a:cs typeface="NikoshBAN" panose="02000000000000000000" pitchFamily="2" charset="0"/>
            </a:endParaRPr>
          </a:p>
        </p:txBody>
      </p:sp>
      <p:sp>
        <p:nvSpPr>
          <p:cNvPr id="25" name="5-Point Star 24"/>
          <p:cNvSpPr/>
          <p:nvPr/>
        </p:nvSpPr>
        <p:spPr>
          <a:xfrm>
            <a:off x="5268740" y="2057400"/>
            <a:ext cx="181402" cy="196954"/>
          </a:xfrm>
          <a:prstGeom prst="star5">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ikoshBAN" panose="02000000000000000000" pitchFamily="2" charset="0"/>
              <a:cs typeface="NikoshBAN" panose="02000000000000000000" pitchFamily="2" charset="0"/>
            </a:endParaRPr>
          </a:p>
        </p:txBody>
      </p:sp>
      <p:sp>
        <p:nvSpPr>
          <p:cNvPr id="26" name="Title 1"/>
          <p:cNvSpPr txBox="1">
            <a:spLocks/>
          </p:cNvSpPr>
          <p:nvPr/>
        </p:nvSpPr>
        <p:spPr>
          <a:xfrm>
            <a:off x="1797956" y="5715000"/>
            <a:ext cx="6736443" cy="751658"/>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bn-IN" sz="3600" dirty="0" smtClean="0">
                <a:latin typeface="NikoshLightBAN" pitchFamily="2" charset="0"/>
                <a:cs typeface="NikoshLightBAN" pitchFamily="2" charset="0"/>
              </a:rPr>
              <a:t>চিহ্নিত অংশগুলোকে কোষের কী বলে?</a:t>
            </a:r>
            <a:endParaRPr lang="en-US" sz="3600" dirty="0">
              <a:latin typeface="NikoshLightBAN" pitchFamily="2" charset="0"/>
              <a:cs typeface="NikoshLightBAN" pitchFamily="2" charset="0"/>
            </a:endParaRPr>
          </a:p>
        </p:txBody>
      </p:sp>
      <p:sp>
        <p:nvSpPr>
          <p:cNvPr id="13" name="Rectangle 12"/>
          <p:cNvSpPr/>
          <p:nvPr/>
        </p:nvSpPr>
        <p:spPr>
          <a:xfrm>
            <a:off x="77274" y="75126"/>
            <a:ext cx="8991600" cy="6705600"/>
          </a:xfrm>
          <a:prstGeom prst="rect">
            <a:avLst/>
          </a:prstGeom>
          <a:noFill/>
          <a:ln w="85725"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7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childTnLst>
                          </p:cTn>
                        </p:par>
                        <p:par>
                          <p:cTn id="27" fill="hold">
                            <p:stCondLst>
                              <p:cond delay="1200"/>
                            </p:stCondLst>
                            <p:childTnLst>
                              <p:par>
                                <p:cTn id="28" presetID="27" presetClass="emph" presetSubtype="0" repeatCount="indefinite" fill="remove" grpId="0" nodeType="afterEffect">
                                  <p:stCondLst>
                                    <p:cond delay="0"/>
                                  </p:stCondLst>
                                  <p:childTnLst>
                                    <p:animClr clrSpc="rgb" dir="cw">
                                      <p:cBhvr override="childStyle">
                                        <p:cTn id="29" dur="250" autoRev="1" fill="remove"/>
                                        <p:tgtEl>
                                          <p:spTgt spid="17"/>
                                        </p:tgtEl>
                                        <p:attrNameLst>
                                          <p:attrName>style.color</p:attrName>
                                        </p:attrNameLst>
                                      </p:cBhvr>
                                      <p:to>
                                        <a:srgbClr val="FFFFFF"/>
                                      </p:to>
                                    </p:animClr>
                                    <p:animClr clrSpc="rgb" dir="cw">
                                      <p:cBhvr>
                                        <p:cTn id="30" dur="250" autoRev="1" fill="remove"/>
                                        <p:tgtEl>
                                          <p:spTgt spid="17"/>
                                        </p:tgtEl>
                                        <p:attrNameLst>
                                          <p:attrName>fillcolor</p:attrName>
                                        </p:attrNameLst>
                                      </p:cBhvr>
                                      <p:to>
                                        <a:srgbClr val="FFFFFF"/>
                                      </p:to>
                                    </p:animClr>
                                    <p:set>
                                      <p:cBhvr>
                                        <p:cTn id="31" dur="250" autoRev="1" fill="remove"/>
                                        <p:tgtEl>
                                          <p:spTgt spid="17"/>
                                        </p:tgtEl>
                                        <p:attrNameLst>
                                          <p:attrName>fill.type</p:attrName>
                                        </p:attrNameLst>
                                      </p:cBhvr>
                                      <p:to>
                                        <p:strVal val="solid"/>
                                      </p:to>
                                    </p:set>
                                    <p:set>
                                      <p:cBhvr>
                                        <p:cTn id="32" dur="250" autoRev="1" fill="remove"/>
                                        <p:tgtEl>
                                          <p:spTgt spid="17"/>
                                        </p:tgtEl>
                                        <p:attrNameLst>
                                          <p:attrName>fill.on</p:attrName>
                                        </p:attrNameLst>
                                      </p:cBhvr>
                                      <p:to>
                                        <p:strVal val="true"/>
                                      </p:to>
                                    </p:set>
                                  </p:childTnLst>
                                </p:cTn>
                              </p:par>
                              <p:par>
                                <p:cTn id="33" presetID="27" presetClass="emph" presetSubtype="0" repeatCount="indefinite" fill="remove" grpId="0" nodeType="withEffect">
                                  <p:stCondLst>
                                    <p:cond delay="0"/>
                                  </p:stCondLst>
                                  <p:childTnLst>
                                    <p:animClr clrSpc="rgb" dir="cw">
                                      <p:cBhvr override="childStyle">
                                        <p:cTn id="34" dur="250" autoRev="1" fill="remove"/>
                                        <p:tgtEl>
                                          <p:spTgt spid="19"/>
                                        </p:tgtEl>
                                        <p:attrNameLst>
                                          <p:attrName>style.color</p:attrName>
                                        </p:attrNameLst>
                                      </p:cBhvr>
                                      <p:to>
                                        <a:srgbClr val="FFFFFF"/>
                                      </p:to>
                                    </p:animClr>
                                    <p:animClr clrSpc="rgb" dir="cw">
                                      <p:cBhvr>
                                        <p:cTn id="35" dur="250" autoRev="1" fill="remove"/>
                                        <p:tgtEl>
                                          <p:spTgt spid="19"/>
                                        </p:tgtEl>
                                        <p:attrNameLst>
                                          <p:attrName>fillcolor</p:attrName>
                                        </p:attrNameLst>
                                      </p:cBhvr>
                                      <p:to>
                                        <a:srgbClr val="FFFFFF"/>
                                      </p:to>
                                    </p:animClr>
                                    <p:set>
                                      <p:cBhvr>
                                        <p:cTn id="36" dur="250" autoRev="1" fill="remove"/>
                                        <p:tgtEl>
                                          <p:spTgt spid="19"/>
                                        </p:tgtEl>
                                        <p:attrNameLst>
                                          <p:attrName>fill.type</p:attrName>
                                        </p:attrNameLst>
                                      </p:cBhvr>
                                      <p:to>
                                        <p:strVal val="solid"/>
                                      </p:to>
                                    </p:set>
                                    <p:set>
                                      <p:cBhvr>
                                        <p:cTn id="37" dur="250" autoRev="1" fill="remove"/>
                                        <p:tgtEl>
                                          <p:spTgt spid="19"/>
                                        </p:tgtEl>
                                        <p:attrNameLst>
                                          <p:attrName>fill.on</p:attrName>
                                        </p:attrNameLst>
                                      </p:cBhvr>
                                      <p:to>
                                        <p:strVal val="true"/>
                                      </p:to>
                                    </p:set>
                                  </p:childTnLst>
                                </p:cTn>
                              </p:par>
                              <p:par>
                                <p:cTn id="38" presetID="27" presetClass="emph" presetSubtype="0" repeatCount="indefinite" fill="remove" grpId="0" nodeType="withEffect">
                                  <p:stCondLst>
                                    <p:cond delay="0"/>
                                  </p:stCondLst>
                                  <p:childTnLst>
                                    <p:animClr clrSpc="rgb" dir="cw">
                                      <p:cBhvr override="childStyle">
                                        <p:cTn id="39" dur="250" autoRev="1" fill="remove"/>
                                        <p:tgtEl>
                                          <p:spTgt spid="21"/>
                                        </p:tgtEl>
                                        <p:attrNameLst>
                                          <p:attrName>style.color</p:attrName>
                                        </p:attrNameLst>
                                      </p:cBhvr>
                                      <p:to>
                                        <a:srgbClr val="FFFFFF"/>
                                      </p:to>
                                    </p:animClr>
                                    <p:animClr clrSpc="rgb" dir="cw">
                                      <p:cBhvr>
                                        <p:cTn id="40" dur="250" autoRev="1" fill="remove"/>
                                        <p:tgtEl>
                                          <p:spTgt spid="21"/>
                                        </p:tgtEl>
                                        <p:attrNameLst>
                                          <p:attrName>fillcolor</p:attrName>
                                        </p:attrNameLst>
                                      </p:cBhvr>
                                      <p:to>
                                        <a:srgbClr val="FFFFFF"/>
                                      </p:to>
                                    </p:animClr>
                                    <p:set>
                                      <p:cBhvr>
                                        <p:cTn id="41" dur="250" autoRev="1" fill="remove"/>
                                        <p:tgtEl>
                                          <p:spTgt spid="21"/>
                                        </p:tgtEl>
                                        <p:attrNameLst>
                                          <p:attrName>fill.type</p:attrName>
                                        </p:attrNameLst>
                                      </p:cBhvr>
                                      <p:to>
                                        <p:strVal val="solid"/>
                                      </p:to>
                                    </p:set>
                                    <p:set>
                                      <p:cBhvr>
                                        <p:cTn id="42" dur="250" autoRev="1" fill="remove"/>
                                        <p:tgtEl>
                                          <p:spTgt spid="21"/>
                                        </p:tgtEl>
                                        <p:attrNameLst>
                                          <p:attrName>fill.on</p:attrName>
                                        </p:attrNameLst>
                                      </p:cBhvr>
                                      <p:to>
                                        <p:strVal val="true"/>
                                      </p:to>
                                    </p:set>
                                  </p:childTnLst>
                                </p:cTn>
                              </p:par>
                              <p:par>
                                <p:cTn id="43" presetID="27" presetClass="emph" presetSubtype="0" repeatCount="indefinite" fill="remove" grpId="0" nodeType="withEffect">
                                  <p:stCondLst>
                                    <p:cond delay="0"/>
                                  </p:stCondLst>
                                  <p:childTnLst>
                                    <p:animClr clrSpc="rgb" dir="cw">
                                      <p:cBhvr override="childStyle">
                                        <p:cTn id="44" dur="250" autoRev="1" fill="remove"/>
                                        <p:tgtEl>
                                          <p:spTgt spid="22"/>
                                        </p:tgtEl>
                                        <p:attrNameLst>
                                          <p:attrName>style.color</p:attrName>
                                        </p:attrNameLst>
                                      </p:cBhvr>
                                      <p:to>
                                        <a:srgbClr val="FFFFFF"/>
                                      </p:to>
                                    </p:animClr>
                                    <p:animClr clrSpc="rgb" dir="cw">
                                      <p:cBhvr>
                                        <p:cTn id="45" dur="250" autoRev="1" fill="remove"/>
                                        <p:tgtEl>
                                          <p:spTgt spid="22"/>
                                        </p:tgtEl>
                                        <p:attrNameLst>
                                          <p:attrName>fillcolor</p:attrName>
                                        </p:attrNameLst>
                                      </p:cBhvr>
                                      <p:to>
                                        <a:srgbClr val="FFFFFF"/>
                                      </p:to>
                                    </p:animClr>
                                    <p:set>
                                      <p:cBhvr>
                                        <p:cTn id="46" dur="250" autoRev="1" fill="remove"/>
                                        <p:tgtEl>
                                          <p:spTgt spid="22"/>
                                        </p:tgtEl>
                                        <p:attrNameLst>
                                          <p:attrName>fill.type</p:attrName>
                                        </p:attrNameLst>
                                      </p:cBhvr>
                                      <p:to>
                                        <p:strVal val="solid"/>
                                      </p:to>
                                    </p:set>
                                    <p:set>
                                      <p:cBhvr>
                                        <p:cTn id="47" dur="250" autoRev="1" fill="remove"/>
                                        <p:tgtEl>
                                          <p:spTgt spid="22"/>
                                        </p:tgtEl>
                                        <p:attrNameLst>
                                          <p:attrName>fill.on</p:attrName>
                                        </p:attrNameLst>
                                      </p:cBhvr>
                                      <p:to>
                                        <p:strVal val="true"/>
                                      </p:to>
                                    </p:set>
                                  </p:childTnLst>
                                </p:cTn>
                              </p:par>
                              <p:par>
                                <p:cTn id="48" presetID="27" presetClass="emph" presetSubtype="0" repeatCount="indefinite" fill="remove" grpId="0" nodeType="withEffect">
                                  <p:stCondLst>
                                    <p:cond delay="0"/>
                                  </p:stCondLst>
                                  <p:childTnLst>
                                    <p:animClr clrSpc="rgb" dir="cw">
                                      <p:cBhvr override="childStyle">
                                        <p:cTn id="49" dur="250" autoRev="1" fill="remove"/>
                                        <p:tgtEl>
                                          <p:spTgt spid="23"/>
                                        </p:tgtEl>
                                        <p:attrNameLst>
                                          <p:attrName>style.color</p:attrName>
                                        </p:attrNameLst>
                                      </p:cBhvr>
                                      <p:to>
                                        <a:srgbClr val="FFFFFF"/>
                                      </p:to>
                                    </p:animClr>
                                    <p:animClr clrSpc="rgb" dir="cw">
                                      <p:cBhvr>
                                        <p:cTn id="50" dur="250" autoRev="1" fill="remove"/>
                                        <p:tgtEl>
                                          <p:spTgt spid="23"/>
                                        </p:tgtEl>
                                        <p:attrNameLst>
                                          <p:attrName>fillcolor</p:attrName>
                                        </p:attrNameLst>
                                      </p:cBhvr>
                                      <p:to>
                                        <a:srgbClr val="FFFFFF"/>
                                      </p:to>
                                    </p:animClr>
                                    <p:set>
                                      <p:cBhvr>
                                        <p:cTn id="51" dur="250" autoRev="1" fill="remove"/>
                                        <p:tgtEl>
                                          <p:spTgt spid="23"/>
                                        </p:tgtEl>
                                        <p:attrNameLst>
                                          <p:attrName>fill.type</p:attrName>
                                        </p:attrNameLst>
                                      </p:cBhvr>
                                      <p:to>
                                        <p:strVal val="solid"/>
                                      </p:to>
                                    </p:set>
                                    <p:set>
                                      <p:cBhvr>
                                        <p:cTn id="52" dur="250" autoRev="1" fill="remove"/>
                                        <p:tgtEl>
                                          <p:spTgt spid="23"/>
                                        </p:tgtEl>
                                        <p:attrNameLst>
                                          <p:attrName>fill.on</p:attrName>
                                        </p:attrNameLst>
                                      </p:cBhvr>
                                      <p:to>
                                        <p:strVal val="true"/>
                                      </p:to>
                                    </p:set>
                                  </p:childTnLst>
                                </p:cTn>
                              </p:par>
                              <p:par>
                                <p:cTn id="53" presetID="10" presetClass="entr" presetSubtype="0" fill="hold" grpId="1"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500"/>
                                        <p:tgtEl>
                                          <p:spTgt spid="25"/>
                                        </p:tgtEl>
                                      </p:cBhvr>
                                    </p:animEffect>
                                  </p:childTnLst>
                                </p:cTn>
                              </p:par>
                              <p:par>
                                <p:cTn id="56" presetID="27" presetClass="emph" presetSubtype="0" repeatCount="indefinite" fill="remove" grpId="0" nodeType="withEffect">
                                  <p:stCondLst>
                                    <p:cond delay="0"/>
                                  </p:stCondLst>
                                  <p:childTnLst>
                                    <p:animClr clrSpc="rgb" dir="cw">
                                      <p:cBhvr override="childStyle">
                                        <p:cTn id="57" dur="250" autoRev="1" fill="remove"/>
                                        <p:tgtEl>
                                          <p:spTgt spid="25"/>
                                        </p:tgtEl>
                                        <p:attrNameLst>
                                          <p:attrName>style.color</p:attrName>
                                        </p:attrNameLst>
                                      </p:cBhvr>
                                      <p:to>
                                        <a:srgbClr val="FFFFFF"/>
                                      </p:to>
                                    </p:animClr>
                                    <p:animClr clrSpc="rgb" dir="cw">
                                      <p:cBhvr>
                                        <p:cTn id="58" dur="250" autoRev="1" fill="remove"/>
                                        <p:tgtEl>
                                          <p:spTgt spid="25"/>
                                        </p:tgtEl>
                                        <p:attrNameLst>
                                          <p:attrName>fillcolor</p:attrName>
                                        </p:attrNameLst>
                                      </p:cBhvr>
                                      <p:to>
                                        <a:srgbClr val="FFFFFF"/>
                                      </p:to>
                                    </p:animClr>
                                    <p:set>
                                      <p:cBhvr>
                                        <p:cTn id="59" dur="250" autoRev="1" fill="remove"/>
                                        <p:tgtEl>
                                          <p:spTgt spid="25"/>
                                        </p:tgtEl>
                                        <p:attrNameLst>
                                          <p:attrName>fill.type</p:attrName>
                                        </p:attrNameLst>
                                      </p:cBhvr>
                                      <p:to>
                                        <p:strVal val="solid"/>
                                      </p:to>
                                    </p:set>
                                    <p:set>
                                      <p:cBhvr>
                                        <p:cTn id="60" dur="250" autoRev="1" fill="remove"/>
                                        <p:tgtEl>
                                          <p:spTgt spid="25"/>
                                        </p:tgtEl>
                                        <p:attrNameLst>
                                          <p:attrName>fill.on</p:attrName>
                                        </p:attrNameLst>
                                      </p:cBhvr>
                                      <p:to>
                                        <p:strVal val="true"/>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iterate type="wd">
                                    <p:tmPct val="10000"/>
                                  </p:iterate>
                                  <p:childTnLst>
                                    <p:set>
                                      <p:cBhvr>
                                        <p:cTn id="64" dur="1" fill="hold">
                                          <p:stCondLst>
                                            <p:cond delay="0"/>
                                          </p:stCondLst>
                                        </p:cTn>
                                        <p:tgtEl>
                                          <p:spTgt spid="26"/>
                                        </p:tgtEl>
                                        <p:attrNameLst>
                                          <p:attrName>style.visibility</p:attrName>
                                        </p:attrNameLst>
                                      </p:cBhvr>
                                      <p:to>
                                        <p:strVal val="visible"/>
                                      </p:to>
                                    </p:set>
                                    <p:animEffect transition="in" filter="fade">
                                      <p:cBhvr>
                                        <p:cTn id="6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animBg="1"/>
      <p:bldP spid="19" grpId="1" animBg="1"/>
      <p:bldP spid="17" grpId="0" animBg="1"/>
      <p:bldP spid="17" grpId="1" animBg="1"/>
      <p:bldP spid="21" grpId="0" animBg="1"/>
      <p:bldP spid="21" grpId="1" animBg="1"/>
      <p:bldP spid="22" grpId="0" animBg="1"/>
      <p:bldP spid="22" grpId="1" animBg="1"/>
      <p:bldP spid="23" grpId="0" animBg="1"/>
      <p:bldP spid="23" grpId="1" animBg="1"/>
      <p:bldP spid="25" grpId="0" animBg="1"/>
      <p:bldP spid="25" grpId="1" animBg="1"/>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0"/>
            <a:ext cx="9144001" cy="6858000"/>
          </a:xfrm>
          <a:prstGeom prst="rect">
            <a:avLst/>
          </a:prstGeom>
        </p:spPr>
      </p:pic>
      <p:sp>
        <p:nvSpPr>
          <p:cNvPr id="2" name="Title 1"/>
          <p:cNvSpPr>
            <a:spLocks noGrp="1"/>
          </p:cNvSpPr>
          <p:nvPr>
            <p:ph type="title"/>
          </p:nvPr>
        </p:nvSpPr>
        <p:spPr>
          <a:xfrm>
            <a:off x="533400" y="304800"/>
            <a:ext cx="8229600" cy="1143000"/>
          </a:xfrm>
        </p:spPr>
        <p:txBody>
          <a:bodyPr/>
          <a:lstStyle/>
          <a:p>
            <a:r>
              <a:rPr lang="bn-BD" dirty="0" smtClean="0"/>
              <a:t> </a:t>
            </a:r>
            <a:endParaRPr lang="en-US" dirty="0"/>
          </a:p>
        </p:txBody>
      </p:sp>
      <p:sp>
        <p:nvSpPr>
          <p:cNvPr id="3" name="TextBox 2"/>
          <p:cNvSpPr txBox="1"/>
          <p:nvPr/>
        </p:nvSpPr>
        <p:spPr>
          <a:xfrm>
            <a:off x="504372" y="2819400"/>
            <a:ext cx="8106228" cy="1015663"/>
          </a:xfrm>
          <a:prstGeom prst="rect">
            <a:avLst/>
          </a:prstGeom>
          <a:noFill/>
        </p:spPr>
        <p:txBody>
          <a:bodyPr wrap="square" rtlCol="0">
            <a:spAutoFit/>
          </a:bodyPr>
          <a:lstStyle/>
          <a:p>
            <a:pPr algn="ctr"/>
            <a:r>
              <a:rPr lang="bn-IN" sz="6000" dirty="0" smtClean="0">
                <a:latin typeface="NikoshBAN" panose="02000000000000000000" pitchFamily="2" charset="0"/>
                <a:cs typeface="NikoshBAN" panose="02000000000000000000" pitchFamily="2" charset="0"/>
              </a:rPr>
              <a:t>কোষের </a:t>
            </a:r>
            <a:r>
              <a:rPr lang="bn-IN" sz="6000" dirty="0">
                <a:latin typeface="NikoshBAN" panose="02000000000000000000" pitchFamily="2" charset="0"/>
                <a:cs typeface="NikoshBAN" panose="02000000000000000000" pitchFamily="2" charset="0"/>
              </a:rPr>
              <a:t>অঙ্গাণুগুলোর </a:t>
            </a:r>
            <a:r>
              <a:rPr lang="bn-IN" sz="6000" dirty="0" smtClean="0">
                <a:latin typeface="NikoshBAN" panose="02000000000000000000" pitchFamily="2" charset="0"/>
                <a:cs typeface="NikoshBAN" panose="02000000000000000000" pitchFamily="2" charset="0"/>
              </a:rPr>
              <a:t>পরিচয়</a:t>
            </a:r>
            <a:endParaRPr lang="en-US" sz="6000" dirty="0">
              <a:latin typeface="NikoshBAN" panose="02000000000000000000" pitchFamily="2" charset="0"/>
              <a:cs typeface="NikoshBAN" panose="02000000000000000000" pitchFamily="2" charset="0"/>
            </a:endParaRPr>
          </a:p>
        </p:txBody>
      </p:sp>
      <p:grpSp>
        <p:nvGrpSpPr>
          <p:cNvPr id="20" name="Group 19"/>
          <p:cNvGrpSpPr/>
          <p:nvPr/>
        </p:nvGrpSpPr>
        <p:grpSpPr>
          <a:xfrm>
            <a:off x="611780" y="669234"/>
            <a:ext cx="7846135" cy="1997766"/>
            <a:chOff x="611780" y="669234"/>
            <a:chExt cx="7846135" cy="1997766"/>
          </a:xfrm>
        </p:grpSpPr>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l="15087" t="11479" r="10246" b="24462"/>
            <a:stretch/>
          </p:blipFill>
          <p:spPr>
            <a:xfrm>
              <a:off x="4699730" y="669234"/>
              <a:ext cx="3758185" cy="1985546"/>
            </a:xfrm>
            <a:prstGeom prst="rect">
              <a:avLst/>
            </a:prstGeom>
          </p:spPr>
        </p:pic>
        <p:pic>
          <p:nvPicPr>
            <p:cNvPr id="6" name="Picture 5"/>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11780" y="669234"/>
              <a:ext cx="3758184" cy="1997766"/>
            </a:xfrm>
            <a:prstGeom prst="rect">
              <a:avLst/>
            </a:prstGeom>
          </p:spPr>
        </p:pic>
      </p:grpSp>
      <p:sp>
        <p:nvSpPr>
          <p:cNvPr id="18" name="Rectangle 17"/>
          <p:cNvSpPr/>
          <p:nvPr/>
        </p:nvSpPr>
        <p:spPr>
          <a:xfrm>
            <a:off x="489858" y="566058"/>
            <a:ext cx="8120742" cy="2209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1" name="Group 20"/>
          <p:cNvGrpSpPr/>
          <p:nvPr/>
        </p:nvGrpSpPr>
        <p:grpSpPr>
          <a:xfrm>
            <a:off x="518886" y="3980744"/>
            <a:ext cx="8120742" cy="2209800"/>
            <a:chOff x="518886" y="3980744"/>
            <a:chExt cx="8120742" cy="2209800"/>
          </a:xfrm>
        </p:grpSpPr>
        <p:pic>
          <p:nvPicPr>
            <p:cNvPr id="14" name="Picture 13"/>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743272" y="4090495"/>
              <a:ext cx="3758185" cy="1990299"/>
            </a:xfrm>
            <a:prstGeom prst="rect">
              <a:avLst/>
            </a:prstGeom>
          </p:spPr>
        </p:pic>
        <p:pic>
          <p:nvPicPr>
            <p:cNvPr id="17" name="Picture 1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44436" y="4090495"/>
              <a:ext cx="3758184" cy="1997473"/>
            </a:xfrm>
            <a:prstGeom prst="rect">
              <a:avLst/>
            </a:prstGeom>
          </p:spPr>
        </p:pic>
        <p:sp>
          <p:nvSpPr>
            <p:cNvPr id="19" name="Rectangle 18"/>
            <p:cNvSpPr/>
            <p:nvPr/>
          </p:nvSpPr>
          <p:spPr>
            <a:xfrm>
              <a:off x="518886" y="3980744"/>
              <a:ext cx="8120742" cy="2209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3" name="Rectangle 12"/>
          <p:cNvSpPr/>
          <p:nvPr/>
        </p:nvSpPr>
        <p:spPr>
          <a:xfrm>
            <a:off x="77274" y="75126"/>
            <a:ext cx="8991600" cy="6705600"/>
          </a:xfrm>
          <a:prstGeom prst="rect">
            <a:avLst/>
          </a:prstGeom>
          <a:noFill/>
          <a:ln w="85725"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0"/>
            <a:ext cx="9144001" cy="6858000"/>
          </a:xfrm>
          <a:prstGeom prst="rect">
            <a:avLst/>
          </a:prstGeom>
        </p:spPr>
      </p:pic>
      <p:sp>
        <p:nvSpPr>
          <p:cNvPr id="2" name="Title 1"/>
          <p:cNvSpPr>
            <a:spLocks noGrp="1"/>
          </p:cNvSpPr>
          <p:nvPr>
            <p:ph type="title"/>
          </p:nvPr>
        </p:nvSpPr>
        <p:spPr>
          <a:xfrm>
            <a:off x="2742024" y="495280"/>
            <a:ext cx="3505200" cy="990600"/>
          </a:xfrm>
        </p:spPr>
        <p:txBody>
          <a:bodyPr>
            <a:noAutofit/>
          </a:bodyPr>
          <a:lstStyle/>
          <a:p>
            <a:pPr marL="1143000" indent="-1143000" algn="ctr"/>
            <a:r>
              <a:rPr lang="bn-BD" sz="6000" u="sng" dirty="0" smtClean="0">
                <a:latin typeface="NikoshBAN" pitchFamily="2" charset="0"/>
                <a:cs typeface="NikoshBAN" pitchFamily="2" charset="0"/>
              </a:rPr>
              <a:t>শিখন ফল</a:t>
            </a:r>
            <a:endParaRPr lang="en-US" sz="2400" u="sng" dirty="0">
              <a:latin typeface="NikoshBAN" pitchFamily="2" charset="0"/>
              <a:cs typeface="NikoshBAN" pitchFamily="2" charset="0"/>
            </a:endParaRPr>
          </a:p>
        </p:txBody>
      </p:sp>
      <p:sp>
        <p:nvSpPr>
          <p:cNvPr id="4" name="TextBox 3"/>
          <p:cNvSpPr txBox="1"/>
          <p:nvPr/>
        </p:nvSpPr>
        <p:spPr>
          <a:xfrm>
            <a:off x="685800" y="2666960"/>
            <a:ext cx="8077200" cy="2308324"/>
          </a:xfrm>
          <a:prstGeom prst="rect">
            <a:avLst/>
          </a:prstGeom>
          <a:noFill/>
        </p:spPr>
        <p:txBody>
          <a:bodyPr wrap="square" rtlCol="0">
            <a:spAutoFit/>
          </a:bodyPr>
          <a:lstStyle/>
          <a:p>
            <a:r>
              <a:rPr lang="bn-IN" sz="3600" dirty="0" smtClean="0">
                <a:latin typeface="NikoshBAN" pitchFamily="2" charset="0"/>
                <a:cs typeface="NikoshBAN" pitchFamily="2" charset="0"/>
              </a:rPr>
              <a:t>1। প্লাস্টিড</a:t>
            </a:r>
            <a:r>
              <a:rPr lang="bn-BD" sz="3600" dirty="0" smtClean="0">
                <a:latin typeface="NikoshBAN" pitchFamily="2" charset="0"/>
                <a:cs typeface="NikoshBAN" pitchFamily="2" charset="0"/>
              </a:rPr>
              <a:t> কী তা বলতে পারব</a:t>
            </a:r>
            <a:r>
              <a:rPr lang="en-US" sz="3600" dirty="0" smtClean="0">
                <a:latin typeface="NikoshBAN" pitchFamily="2" charset="0"/>
                <a:cs typeface="NikoshBAN" pitchFamily="2" charset="0"/>
              </a:rPr>
              <a:t>ে</a:t>
            </a:r>
            <a:r>
              <a:rPr lang="bn-BD" sz="3600" dirty="0" smtClean="0">
                <a:latin typeface="NikoshBAN" pitchFamily="2" charset="0"/>
                <a:cs typeface="NikoshBAN" pitchFamily="2" charset="0"/>
              </a:rPr>
              <a:t>।</a:t>
            </a:r>
            <a:endParaRPr lang="en-US" sz="3600" dirty="0" smtClean="0">
              <a:latin typeface="NikoshBAN" pitchFamily="2" charset="0"/>
              <a:cs typeface="NikoshBAN" pitchFamily="2" charset="0"/>
            </a:endParaRPr>
          </a:p>
          <a:p>
            <a:r>
              <a:rPr lang="bn-IN" sz="3600" dirty="0" smtClean="0">
                <a:latin typeface="NikoshBAN" pitchFamily="2" charset="0"/>
                <a:cs typeface="NikoshBAN" pitchFamily="2" charset="0"/>
              </a:rPr>
              <a:t>২। প্লাস্টিডের প্রকারভেদ ব্যাখ্যা কর</a:t>
            </a:r>
            <a:r>
              <a:rPr lang="bn-BD" sz="3600" dirty="0" smtClean="0">
                <a:latin typeface="NikoshBAN" pitchFamily="2" charset="0"/>
                <a:cs typeface="NikoshBAN" pitchFamily="2" charset="0"/>
              </a:rPr>
              <a:t>তে পারবে।</a:t>
            </a:r>
          </a:p>
          <a:p>
            <a:r>
              <a:rPr lang="bn-IN" sz="3600" dirty="0" smtClean="0">
                <a:latin typeface="NikoshBAN" pitchFamily="2" charset="0"/>
                <a:cs typeface="NikoshBAN" pitchFamily="2" charset="0"/>
              </a:rPr>
              <a:t>৩। মাইটোকন্ড্রিয়ার গঠন ও কাজ বর্ণনা </a:t>
            </a:r>
            <a:r>
              <a:rPr lang="bn-BD" sz="3600" dirty="0" smtClean="0">
                <a:latin typeface="NikoshBAN" pitchFamily="2" charset="0"/>
                <a:cs typeface="NikoshBAN" pitchFamily="2" charset="0"/>
              </a:rPr>
              <a:t>করতে পারবে।</a:t>
            </a:r>
            <a:endParaRPr lang="bn-IN" sz="3600" dirty="0" smtClean="0">
              <a:latin typeface="NikoshBAN" pitchFamily="2" charset="0"/>
              <a:cs typeface="NikoshBAN" pitchFamily="2" charset="0"/>
            </a:endParaRPr>
          </a:p>
          <a:p>
            <a:r>
              <a:rPr lang="bn-IN" sz="3600" dirty="0" smtClean="0">
                <a:latin typeface="NikoshBAN" pitchFamily="2" charset="0"/>
                <a:cs typeface="NikoshBAN" pitchFamily="2" charset="0"/>
              </a:rPr>
              <a:t>৪। নিউক্লিয়াসের বিভিন্ন অংশ বিশ্লেষণ করতে পারবে।</a:t>
            </a:r>
            <a:endParaRPr lang="en-US" sz="3600" dirty="0"/>
          </a:p>
        </p:txBody>
      </p:sp>
      <p:sp>
        <p:nvSpPr>
          <p:cNvPr id="9" name="Title 1"/>
          <p:cNvSpPr txBox="1">
            <a:spLocks/>
          </p:cNvSpPr>
          <p:nvPr/>
        </p:nvSpPr>
        <p:spPr>
          <a:xfrm>
            <a:off x="390098" y="1828800"/>
            <a:ext cx="4874448"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bn-IN" dirty="0" smtClean="0">
                <a:solidFill>
                  <a:sysClr val="windowText" lastClr="000000"/>
                </a:solidFill>
                <a:latin typeface="NikoshBAN" pitchFamily="2" charset="0"/>
                <a:cs typeface="NikoshBAN" pitchFamily="2" charset="0"/>
              </a:rPr>
              <a:t>এই পাঠ শেষে শিক্ষার্থীরাঃ</a:t>
            </a:r>
            <a:endParaRPr lang="en-US" dirty="0">
              <a:solidFill>
                <a:sysClr val="windowText" lastClr="000000"/>
              </a:solidFill>
              <a:latin typeface="NikoshBAN" pitchFamily="2" charset="0"/>
              <a:cs typeface="NikoshBAN" pitchFamily="2" charset="0"/>
            </a:endParaRPr>
          </a:p>
        </p:txBody>
      </p:sp>
      <p:sp>
        <p:nvSpPr>
          <p:cNvPr id="6" name="Rectangle 5"/>
          <p:cNvSpPr/>
          <p:nvPr/>
        </p:nvSpPr>
        <p:spPr>
          <a:xfrm>
            <a:off x="77274" y="75126"/>
            <a:ext cx="8991600" cy="6705600"/>
          </a:xfrm>
          <a:prstGeom prst="rect">
            <a:avLst/>
          </a:prstGeom>
          <a:noFill/>
          <a:ln w="85725"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3" presetClass="entr" presetSubtype="10" fill="hold" grpId="0" nodeType="afterEffect">
                                  <p:stCondLst>
                                    <p:cond delay="0"/>
                                  </p:stCondLst>
                                  <p:iterate type="wd">
                                    <p:tmPct val="10000"/>
                                  </p:iterate>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7" presetClass="entr" presetSubtype="2" fill="hold" nodeType="clickEffect">
                                  <p:stCondLst>
                                    <p:cond delay="0"/>
                                  </p:stCondLst>
                                  <p:iterate type="wd">
                                    <p:tmPct val="10000"/>
                                  </p:iterate>
                                  <p:childTnLst>
                                    <p:set>
                                      <p:cBhvr>
                                        <p:cTn id="17" dur="1" fill="hold">
                                          <p:stCondLst>
                                            <p:cond delay="0"/>
                                          </p:stCondLst>
                                        </p:cTn>
                                        <p:tgtEl>
                                          <p:spTgt spid="4">
                                            <p:txEl>
                                              <p:pRg st="0" end="0"/>
                                            </p:txEl>
                                          </p:spTgt>
                                        </p:tgtEl>
                                        <p:attrNameLst>
                                          <p:attrName>style.visibility</p:attrName>
                                        </p:attrNameLst>
                                      </p:cBhvr>
                                      <p:to>
                                        <p:strVal val="visible"/>
                                      </p:to>
                                    </p:set>
                                    <p:anim calcmode="lin" valueType="num">
                                      <p:cBhvr additive="base">
                                        <p:cTn id="18" dur="10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9" dur="1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iterate type="wd">
                                    <p:tmPct val="10000"/>
                                  </p:iterate>
                                  <p:childTnLst>
                                    <p:set>
                                      <p:cBhvr>
                                        <p:cTn id="23" dur="1" fill="hold">
                                          <p:stCondLst>
                                            <p:cond delay="0"/>
                                          </p:stCondLst>
                                        </p:cTn>
                                        <p:tgtEl>
                                          <p:spTgt spid="4">
                                            <p:txEl>
                                              <p:pRg st="1" end="1"/>
                                            </p:txEl>
                                          </p:spTgt>
                                        </p:tgtEl>
                                        <p:attrNameLst>
                                          <p:attrName>style.visibility</p:attrName>
                                        </p:attrNameLst>
                                      </p:cBhvr>
                                      <p:to>
                                        <p:strVal val="visible"/>
                                      </p:to>
                                    </p:set>
                                    <p:anim calcmode="lin" valueType="num">
                                      <p:cBhvr additive="base">
                                        <p:cTn id="24" dur="10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25" dur="10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7" presetClass="entr" presetSubtype="8" fill="hold" nodeType="clickEffect">
                                  <p:stCondLst>
                                    <p:cond delay="0"/>
                                  </p:stCondLst>
                                  <p:iterate type="wd">
                                    <p:tmPct val="10000"/>
                                  </p:iterate>
                                  <p:childTnLst>
                                    <p:set>
                                      <p:cBhvr>
                                        <p:cTn id="29" dur="1" fill="hold">
                                          <p:stCondLst>
                                            <p:cond delay="0"/>
                                          </p:stCondLst>
                                        </p:cTn>
                                        <p:tgtEl>
                                          <p:spTgt spid="4">
                                            <p:txEl>
                                              <p:pRg st="2" end="2"/>
                                            </p:txEl>
                                          </p:spTgt>
                                        </p:tgtEl>
                                        <p:attrNameLst>
                                          <p:attrName>style.visibility</p:attrName>
                                        </p:attrNameLst>
                                      </p:cBhvr>
                                      <p:to>
                                        <p:strVal val="visible"/>
                                      </p:to>
                                    </p:set>
                                    <p:anim calcmode="lin" valueType="num">
                                      <p:cBhvr additive="base">
                                        <p:cTn id="30" dur="10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31" dur="10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7" presetClass="entr" presetSubtype="8" fill="hold" nodeType="clickEffect">
                                  <p:stCondLst>
                                    <p:cond delay="0"/>
                                  </p:stCondLst>
                                  <p:iterate type="wd">
                                    <p:tmPct val="10000"/>
                                  </p:iterate>
                                  <p:childTnLst>
                                    <p:set>
                                      <p:cBhvr>
                                        <p:cTn id="35" dur="1" fill="hold">
                                          <p:stCondLst>
                                            <p:cond delay="0"/>
                                          </p:stCondLst>
                                        </p:cTn>
                                        <p:tgtEl>
                                          <p:spTgt spid="4">
                                            <p:txEl>
                                              <p:pRg st="3" end="3"/>
                                            </p:txEl>
                                          </p:spTgt>
                                        </p:tgtEl>
                                        <p:attrNameLst>
                                          <p:attrName>style.visibility</p:attrName>
                                        </p:attrNameLst>
                                      </p:cBhvr>
                                      <p:to>
                                        <p:strVal val="visible"/>
                                      </p:to>
                                    </p:set>
                                    <p:anim calcmode="lin" valueType="num">
                                      <p:cBhvr additive="base">
                                        <p:cTn id="36" dur="10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37" dur="10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0"/>
            <a:ext cx="9144001" cy="6858000"/>
          </a:xfrm>
          <a:prstGeom prst="rect">
            <a:avLst/>
          </a:prstGeom>
        </p:spPr>
      </p:pic>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3970" y="1371600"/>
            <a:ext cx="6887030" cy="4114800"/>
          </a:xfrm>
          <a:prstGeom prst="rect">
            <a:avLst/>
          </a:prstGeom>
        </p:spPr>
      </p:pic>
      <p:sp>
        <p:nvSpPr>
          <p:cNvPr id="27" name="Rectangle 26"/>
          <p:cNvSpPr/>
          <p:nvPr/>
        </p:nvSpPr>
        <p:spPr>
          <a:xfrm>
            <a:off x="457200" y="388203"/>
            <a:ext cx="4800600" cy="830997"/>
          </a:xfrm>
          <a:prstGeom prst="rect">
            <a:avLst/>
          </a:prstGeom>
        </p:spPr>
        <p:txBody>
          <a:bodyPr wrap="square">
            <a:spAutoFit/>
          </a:bodyPr>
          <a:lstStyle/>
          <a:p>
            <a:r>
              <a:rPr lang="bn-BD" sz="4800" b="1" dirty="0">
                <a:latin typeface="NikoshLightBAN" pitchFamily="2" charset="0"/>
                <a:cs typeface="NikoshLightBAN" pitchFamily="2" charset="0"/>
              </a:rPr>
              <a:t>নিচের ছবি</a:t>
            </a:r>
            <a:r>
              <a:rPr lang="bn-IN" sz="4800" b="1" dirty="0">
                <a:latin typeface="NikoshLightBAN" pitchFamily="2" charset="0"/>
                <a:cs typeface="NikoshLightBAN" pitchFamily="2" charset="0"/>
              </a:rPr>
              <a:t>টি</a:t>
            </a:r>
            <a:r>
              <a:rPr lang="bn-BD" sz="4800" b="1" dirty="0">
                <a:latin typeface="NikoshLightBAN" pitchFamily="2" charset="0"/>
                <a:cs typeface="NikoshLightBAN" pitchFamily="2" charset="0"/>
              </a:rPr>
              <a:t> লক্ষ্য করঃ </a:t>
            </a:r>
            <a:endParaRPr lang="en-US" sz="4800" dirty="0"/>
          </a:p>
        </p:txBody>
      </p:sp>
      <p:sp>
        <p:nvSpPr>
          <p:cNvPr id="5" name="Rectangle 4"/>
          <p:cNvSpPr/>
          <p:nvPr/>
        </p:nvSpPr>
        <p:spPr>
          <a:xfrm>
            <a:off x="77274" y="75126"/>
            <a:ext cx="8991600" cy="6705600"/>
          </a:xfrm>
          <a:prstGeom prst="rect">
            <a:avLst/>
          </a:prstGeom>
          <a:noFill/>
          <a:ln w="85725"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0720815"/>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wd">
                                    <p:tmPct val="10000"/>
                                  </p:iterate>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6" presetClass="entr" presetSubtype="32"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circle(out)">
                                      <p:cBhvr>
                                        <p:cTn id="10"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0"/>
            <a:ext cx="9144001" cy="6858000"/>
          </a:xfrm>
          <a:prstGeom prst="rect">
            <a:avLst/>
          </a:prstGeom>
        </p:spPr>
      </p:pic>
      <p:sp>
        <p:nvSpPr>
          <p:cNvPr id="3" name="TextBox 2"/>
          <p:cNvSpPr txBox="1"/>
          <p:nvPr/>
        </p:nvSpPr>
        <p:spPr>
          <a:xfrm>
            <a:off x="1103611" y="2777503"/>
            <a:ext cx="6948154" cy="1015663"/>
          </a:xfrm>
          <a:prstGeom prst="rect">
            <a:avLst/>
          </a:prstGeom>
          <a:noFill/>
        </p:spPr>
        <p:txBody>
          <a:bodyPr wrap="square" rtlCol="0">
            <a:spAutoFit/>
          </a:bodyPr>
          <a:lstStyle/>
          <a:p>
            <a:pPr algn="ctr"/>
            <a:r>
              <a:rPr lang="bn-IN" sz="6000" dirty="0" smtClean="0">
                <a:latin typeface="NikoshBAN" panose="02000000000000000000" pitchFamily="2" charset="0"/>
                <a:cs typeface="NikoshBAN" panose="02000000000000000000" pitchFamily="2" charset="0"/>
              </a:rPr>
              <a:t>প্লাস্টিড </a:t>
            </a:r>
            <a:r>
              <a:rPr lang="bn-IN" sz="6000" dirty="0" smtClean="0">
                <a:latin typeface="NikoshBAN" panose="02000000000000000000" pitchFamily="2" charset="0"/>
                <a:cs typeface="NikoshBAN" panose="02000000000000000000" pitchFamily="2" charset="0"/>
              </a:rPr>
              <a:t>কী, </a:t>
            </a:r>
            <a:r>
              <a:rPr lang="bn-IN" sz="6000" dirty="0" smtClean="0">
                <a:latin typeface="NikoshBAN" panose="02000000000000000000" pitchFamily="2" charset="0"/>
                <a:cs typeface="NikoshBAN" panose="02000000000000000000" pitchFamily="2" charset="0"/>
              </a:rPr>
              <a:t>সংক্ষেপে লিখ।</a:t>
            </a:r>
            <a:endParaRPr lang="en-US" sz="6000" dirty="0">
              <a:latin typeface="NikoshBAN" panose="02000000000000000000" pitchFamily="2" charset="0"/>
              <a:cs typeface="NikoshBAN" panose="02000000000000000000" pitchFamily="2" charset="0"/>
            </a:endParaRPr>
          </a:p>
        </p:txBody>
      </p:sp>
      <p:sp>
        <p:nvSpPr>
          <p:cNvPr id="4" name="TextBox 3"/>
          <p:cNvSpPr txBox="1"/>
          <p:nvPr/>
        </p:nvSpPr>
        <p:spPr>
          <a:xfrm>
            <a:off x="2859290" y="712202"/>
            <a:ext cx="3878239" cy="1107996"/>
          </a:xfrm>
          <a:prstGeom prst="rect">
            <a:avLst/>
          </a:prstGeom>
          <a:noFill/>
        </p:spPr>
        <p:txBody>
          <a:bodyPr wrap="square" rtlCol="0">
            <a:spAutoFit/>
          </a:bodyPr>
          <a:lstStyle/>
          <a:p>
            <a:r>
              <a:rPr lang="bn-IN" sz="6600" u="sng" dirty="0" smtClean="0">
                <a:latin typeface="NikoshBAN" panose="02000000000000000000" pitchFamily="2" charset="0"/>
                <a:cs typeface="NikoshBAN" panose="02000000000000000000" pitchFamily="2" charset="0"/>
              </a:rPr>
              <a:t>একক কাজ</a:t>
            </a:r>
            <a:endParaRPr lang="en-US" sz="6600" u="sng" dirty="0">
              <a:latin typeface="NikoshBAN" panose="02000000000000000000" pitchFamily="2" charset="0"/>
              <a:cs typeface="NikoshBAN" panose="02000000000000000000" pitchFamily="2" charset="0"/>
            </a:endParaRPr>
          </a:p>
        </p:txBody>
      </p:sp>
      <p:sp>
        <p:nvSpPr>
          <p:cNvPr id="5" name="Rectangle 4"/>
          <p:cNvSpPr/>
          <p:nvPr/>
        </p:nvSpPr>
        <p:spPr>
          <a:xfrm>
            <a:off x="77274" y="75126"/>
            <a:ext cx="8991600" cy="6705600"/>
          </a:xfrm>
          <a:prstGeom prst="rect">
            <a:avLst/>
          </a:prstGeom>
          <a:noFill/>
          <a:ln w="85725"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1166321"/>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0"/>
            <a:ext cx="9144001" cy="6858000"/>
          </a:xfrm>
          <a:prstGeom prst="rect">
            <a:avLst/>
          </a:prstGeom>
        </p:spPr>
      </p:pic>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5369" y="1066800"/>
            <a:ext cx="7344232" cy="4114800"/>
          </a:xfrm>
          <a:prstGeom prst="rect">
            <a:avLst/>
          </a:prstGeom>
        </p:spPr>
      </p:pic>
      <p:sp>
        <p:nvSpPr>
          <p:cNvPr id="27" name="Rectangle 26"/>
          <p:cNvSpPr/>
          <p:nvPr/>
        </p:nvSpPr>
        <p:spPr>
          <a:xfrm>
            <a:off x="3657599" y="302499"/>
            <a:ext cx="1828800" cy="830997"/>
          </a:xfrm>
          <a:prstGeom prst="rect">
            <a:avLst/>
          </a:prstGeom>
        </p:spPr>
        <p:txBody>
          <a:bodyPr wrap="square">
            <a:spAutoFit/>
          </a:bodyPr>
          <a:lstStyle/>
          <a:p>
            <a:pPr algn="ctr"/>
            <a:r>
              <a:rPr lang="bn-IN" sz="4800" b="1" u="sng" dirty="0" smtClean="0">
                <a:latin typeface="NikoshLightBAN" pitchFamily="2" charset="0"/>
                <a:cs typeface="NikoshLightBAN" pitchFamily="2" charset="0"/>
              </a:rPr>
              <a:t>প্লাস্টিড</a:t>
            </a:r>
            <a:endParaRPr lang="en-US" sz="4800" u="sng" dirty="0"/>
          </a:p>
        </p:txBody>
      </p:sp>
      <p:sp>
        <p:nvSpPr>
          <p:cNvPr id="5" name="Rectangle 4"/>
          <p:cNvSpPr/>
          <p:nvPr/>
        </p:nvSpPr>
        <p:spPr>
          <a:xfrm>
            <a:off x="77274" y="75126"/>
            <a:ext cx="8991600" cy="6705600"/>
          </a:xfrm>
          <a:prstGeom prst="rect">
            <a:avLst/>
          </a:prstGeom>
          <a:noFill/>
          <a:ln w="85725"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85369" y="5198138"/>
            <a:ext cx="7344232" cy="1471172"/>
          </a:xfrm>
          <a:prstGeom prst="rect">
            <a:avLst/>
          </a:prstGeom>
          <a:noFill/>
        </p:spPr>
        <p:txBody>
          <a:bodyPr wrap="square" rtlCol="0">
            <a:spAutoFit/>
          </a:bodyPr>
          <a:lstStyle/>
          <a:p>
            <a:pPr algn="just">
              <a:lnSpc>
                <a:spcPct val="80000"/>
              </a:lnSpc>
            </a:pPr>
            <a:r>
              <a:rPr lang="bn-IN" sz="2800" dirty="0" smtClean="0">
                <a:latin typeface="NikoshBAN" panose="02000000000000000000" pitchFamily="2" charset="0"/>
                <a:cs typeface="NikoshBAN" panose="02000000000000000000" pitchFamily="2" charset="0"/>
              </a:rPr>
              <a:t>সজীব উদ্ভিদ কোষের সাইটোপ্লাজমে বর্ণহীন বা বর্ণযুক্ত গোলাকার বা ডিম্বাকার অঙ্গাণুকে প্লাস্টিড বলে। এটি উদ্ভিদ কোষের অনন্য বৈশিষ্ট্য। প্লাস্টিড উদ্ভিদের খাদ্য সংশ্লেষে, বর্ণ গঠনে ও খাদ্য সঞ্চয়ে ভূমিকা পালন করে।</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23894932"/>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wd">
                                    <p:tmPct val="10000"/>
                                  </p:iterate>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6" presetClass="entr" presetSubtype="32"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circle(out)">
                                      <p:cBhvr>
                                        <p:cTn id="10" dur="20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iterate type="wd">
                                    <p:tmPct val="10000"/>
                                  </p:iterate>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0"/>
            <a:ext cx="9144001" cy="6858000"/>
          </a:xfrm>
          <a:prstGeom prst="rect">
            <a:avLst/>
          </a:prstGeom>
        </p:spPr>
      </p:pic>
      <p:graphicFrame>
        <p:nvGraphicFramePr>
          <p:cNvPr id="5" name="Diagram 4"/>
          <p:cNvGraphicFramePr/>
          <p:nvPr>
            <p:extLst>
              <p:ext uri="{D42A27DB-BD31-4B8C-83A1-F6EECF244321}">
                <p14:modId xmlns:p14="http://schemas.microsoft.com/office/powerpoint/2010/main" val="2295594625"/>
              </p:ext>
            </p:extLst>
          </p:nvPr>
        </p:nvGraphicFramePr>
        <p:xfrm>
          <a:off x="457200" y="1371600"/>
          <a:ext cx="81534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533400" y="304800"/>
            <a:ext cx="8001000" cy="1323439"/>
          </a:xfrm>
          <a:prstGeom prst="rect">
            <a:avLst/>
          </a:prstGeom>
          <a:noFill/>
        </p:spPr>
        <p:txBody>
          <a:bodyPr wrap="square" rtlCol="0">
            <a:spAutoFit/>
          </a:bodyPr>
          <a:lstStyle/>
          <a:p>
            <a:pPr algn="just"/>
            <a:r>
              <a:rPr lang="bn-IN" sz="4000" dirty="0" smtClean="0">
                <a:latin typeface="NikoshBAN" panose="02000000000000000000" pitchFamily="2" charset="0"/>
                <a:cs typeface="NikoshBAN" panose="02000000000000000000" pitchFamily="2" charset="0"/>
              </a:rPr>
              <a:t>রঞ্জক পদার্থের উপস্থিতি বা অনুপস্থিতির ভিত্তিতে প্লাস্টিডের প্রকারভেদঃ</a:t>
            </a:r>
            <a:endParaRPr lang="en-US" sz="4000" dirty="0">
              <a:latin typeface="NikoshBAN" panose="02000000000000000000" pitchFamily="2" charset="0"/>
              <a:cs typeface="NikoshBAN" panose="02000000000000000000" pitchFamily="2" charset="0"/>
            </a:endParaRPr>
          </a:p>
        </p:txBody>
      </p:sp>
      <p:sp>
        <p:nvSpPr>
          <p:cNvPr id="7" name="Rectangle 6"/>
          <p:cNvSpPr/>
          <p:nvPr/>
        </p:nvSpPr>
        <p:spPr>
          <a:xfrm>
            <a:off x="77274" y="75126"/>
            <a:ext cx="8991600" cy="6705600"/>
          </a:xfrm>
          <a:prstGeom prst="rect">
            <a:avLst/>
          </a:prstGeom>
          <a:noFill/>
          <a:ln w="85725"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388597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DE6E2990-F701-462C-BE9B-0F1EF659A7BC}"/>
                                            </p:graphicEl>
                                          </p:spTgt>
                                        </p:tgtEl>
                                        <p:attrNameLst>
                                          <p:attrName>style.visibility</p:attrName>
                                        </p:attrNameLst>
                                      </p:cBhvr>
                                      <p:to>
                                        <p:strVal val="visible"/>
                                      </p:to>
                                    </p:set>
                                    <p:animEffect transition="in" filter="fade">
                                      <p:cBhvr>
                                        <p:cTn id="12" dur="1000"/>
                                        <p:tgtEl>
                                          <p:spTgt spid="5">
                                            <p:graphicEl>
                                              <a:dgm id="{DE6E2990-F701-462C-BE9B-0F1EF659A7BC}"/>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F8CB9B7B-26C6-42CA-A0B4-F228BB53ADD3}"/>
                                            </p:graphicEl>
                                          </p:spTgt>
                                        </p:tgtEl>
                                        <p:attrNameLst>
                                          <p:attrName>style.visibility</p:attrName>
                                        </p:attrNameLst>
                                      </p:cBhvr>
                                      <p:to>
                                        <p:strVal val="visible"/>
                                      </p:to>
                                    </p:set>
                                    <p:animEffect transition="in" filter="fade">
                                      <p:cBhvr>
                                        <p:cTn id="17" dur="1000"/>
                                        <p:tgtEl>
                                          <p:spTgt spid="5">
                                            <p:graphicEl>
                                              <a:dgm id="{F8CB9B7B-26C6-42CA-A0B4-F228BB53ADD3}"/>
                                            </p:graphic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graphicEl>
                                              <a:dgm id="{4D4D3A66-C992-464D-9FAA-22A887C6F41F}"/>
                                            </p:graphicEl>
                                          </p:spTgt>
                                        </p:tgtEl>
                                        <p:attrNameLst>
                                          <p:attrName>style.visibility</p:attrName>
                                        </p:attrNameLst>
                                      </p:cBhvr>
                                      <p:to>
                                        <p:strVal val="visible"/>
                                      </p:to>
                                    </p:set>
                                    <p:animEffect transition="in" filter="fade">
                                      <p:cBhvr>
                                        <p:cTn id="20" dur="1000"/>
                                        <p:tgtEl>
                                          <p:spTgt spid="5">
                                            <p:graphicEl>
                                              <a:dgm id="{4D4D3A66-C992-464D-9FAA-22A887C6F41F}"/>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graphicEl>
                                              <a:dgm id="{EA0F153B-19F3-484F-B2BF-642770CE1102}"/>
                                            </p:graphicEl>
                                          </p:spTgt>
                                        </p:tgtEl>
                                        <p:attrNameLst>
                                          <p:attrName>style.visibility</p:attrName>
                                        </p:attrNameLst>
                                      </p:cBhvr>
                                      <p:to>
                                        <p:strVal val="visible"/>
                                      </p:to>
                                    </p:set>
                                    <p:animEffect transition="in" filter="fade">
                                      <p:cBhvr>
                                        <p:cTn id="23" dur="1000"/>
                                        <p:tgtEl>
                                          <p:spTgt spid="5">
                                            <p:graphicEl>
                                              <a:dgm id="{EA0F153B-19F3-484F-B2BF-642770CE1102}"/>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graphicEl>
                                              <a:dgm id="{F8ACE457-AB96-478E-ADC3-88321CD6E7D1}"/>
                                            </p:graphicEl>
                                          </p:spTgt>
                                        </p:tgtEl>
                                        <p:attrNameLst>
                                          <p:attrName>style.visibility</p:attrName>
                                        </p:attrNameLst>
                                      </p:cBhvr>
                                      <p:to>
                                        <p:strVal val="visible"/>
                                      </p:to>
                                    </p:set>
                                    <p:animEffect transition="in" filter="fade">
                                      <p:cBhvr>
                                        <p:cTn id="26" dur="1000"/>
                                        <p:tgtEl>
                                          <p:spTgt spid="5">
                                            <p:graphicEl>
                                              <a:dgm id="{F8ACE457-AB96-478E-ADC3-88321CD6E7D1}"/>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graphicEl>
                                              <a:dgm id="{436875FB-2E2D-445F-9B05-763910679884}"/>
                                            </p:graphicEl>
                                          </p:spTgt>
                                        </p:tgtEl>
                                        <p:attrNameLst>
                                          <p:attrName>style.visibility</p:attrName>
                                        </p:attrNameLst>
                                      </p:cBhvr>
                                      <p:to>
                                        <p:strVal val="visible"/>
                                      </p:to>
                                    </p:set>
                                    <p:animEffect transition="in" filter="fade">
                                      <p:cBhvr>
                                        <p:cTn id="31" dur="1000"/>
                                        <p:tgtEl>
                                          <p:spTgt spid="5">
                                            <p:graphicEl>
                                              <a:dgm id="{436875FB-2E2D-445F-9B05-763910679884}"/>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
                                            <p:graphicEl>
                                              <a:dgm id="{7482FF91-A628-4391-A511-35280A0E3EF2}"/>
                                            </p:graphicEl>
                                          </p:spTgt>
                                        </p:tgtEl>
                                        <p:attrNameLst>
                                          <p:attrName>style.visibility</p:attrName>
                                        </p:attrNameLst>
                                      </p:cBhvr>
                                      <p:to>
                                        <p:strVal val="visible"/>
                                      </p:to>
                                    </p:set>
                                    <p:animEffect transition="in" filter="fade">
                                      <p:cBhvr>
                                        <p:cTn id="34" dur="1000"/>
                                        <p:tgtEl>
                                          <p:spTgt spid="5">
                                            <p:graphicEl>
                                              <a:dgm id="{7482FF91-A628-4391-A511-35280A0E3EF2}"/>
                                            </p:graphic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
                                            <p:graphicEl>
                                              <a:dgm id="{A711347E-D9BF-4D83-9337-2985225818FE}"/>
                                            </p:graphicEl>
                                          </p:spTgt>
                                        </p:tgtEl>
                                        <p:attrNameLst>
                                          <p:attrName>style.visibility</p:attrName>
                                        </p:attrNameLst>
                                      </p:cBhvr>
                                      <p:to>
                                        <p:strVal val="visible"/>
                                      </p:to>
                                    </p:set>
                                    <p:animEffect transition="in" filter="fade">
                                      <p:cBhvr>
                                        <p:cTn id="37" dur="1000"/>
                                        <p:tgtEl>
                                          <p:spTgt spid="5">
                                            <p:graphicEl>
                                              <a:dgm id="{A711347E-D9BF-4D83-9337-2985225818FE}"/>
                                            </p:graphic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
                                            <p:graphicEl>
                                              <a:dgm id="{45973CF8-17EE-42BA-8858-F3FB737F467B}"/>
                                            </p:graphicEl>
                                          </p:spTgt>
                                        </p:tgtEl>
                                        <p:attrNameLst>
                                          <p:attrName>style.visibility</p:attrName>
                                        </p:attrNameLst>
                                      </p:cBhvr>
                                      <p:to>
                                        <p:strVal val="visible"/>
                                      </p:to>
                                    </p:set>
                                    <p:animEffect transition="in" filter="fade">
                                      <p:cBhvr>
                                        <p:cTn id="40" dur="1000"/>
                                        <p:tgtEl>
                                          <p:spTgt spid="5">
                                            <p:graphicEl>
                                              <a:dgm id="{45973CF8-17EE-42BA-8858-F3FB737F467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AtOnce"/>
        </p:bldSub>
      </p:bldGraphic>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2252</TotalTime>
  <Words>674</Words>
  <Application>Microsoft Office PowerPoint</Application>
  <PresentationFormat>On-screen Show (4:3)</PresentationFormat>
  <Paragraphs>97</Paragraphs>
  <Slides>20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Calibri Light</vt:lpstr>
      <vt:lpstr>NikoshBAN</vt:lpstr>
      <vt:lpstr>NikoshLightBAN</vt:lpstr>
      <vt:lpstr>Vrinda</vt:lpstr>
      <vt:lpstr>Wingdings 2</vt:lpstr>
      <vt:lpstr>Office Theme</vt:lpstr>
      <vt:lpstr>PowerPoint Presentation</vt:lpstr>
      <vt:lpstr>PowerPoint Presentation</vt:lpstr>
      <vt:lpstr>নিচের ছবিটি লক্ষ্য করঃ </vt:lpstr>
      <vt:lpstr> </vt:lpstr>
      <vt:lpstr>শিখন ফল</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বাড়ীর কাজ</vt:lpstr>
      <vt:lpstr>সবাইকে ধন্যবাদ</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Md. Imam Jafar Sadeque</cp:lastModifiedBy>
  <cp:revision>469</cp:revision>
  <dcterms:created xsi:type="dcterms:W3CDTF">2006-08-16T00:00:00Z</dcterms:created>
  <dcterms:modified xsi:type="dcterms:W3CDTF">2019-06-20T19:27:24Z</dcterms:modified>
</cp:coreProperties>
</file>