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0"/>
  </p:notesMasterIdLst>
  <p:sldIdLst>
    <p:sldId id="275" r:id="rId2"/>
    <p:sldId id="274" r:id="rId3"/>
    <p:sldId id="259" r:id="rId4"/>
    <p:sldId id="260" r:id="rId5"/>
    <p:sldId id="273" r:id="rId6"/>
    <p:sldId id="279" r:id="rId7"/>
    <p:sldId id="278" r:id="rId8"/>
    <p:sldId id="280" r:id="rId9"/>
    <p:sldId id="263" r:id="rId10"/>
    <p:sldId id="284" r:id="rId11"/>
    <p:sldId id="281" r:id="rId12"/>
    <p:sldId id="265" r:id="rId13"/>
    <p:sldId id="287" r:id="rId14"/>
    <p:sldId id="288" r:id="rId15"/>
    <p:sldId id="276" r:id="rId16"/>
    <p:sldId id="277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4930"/>
    <a:srgbClr val="EC4C04"/>
    <a:srgbClr val="5086F2"/>
    <a:srgbClr val="6C99F4"/>
    <a:srgbClr val="1156DF"/>
    <a:srgbClr val="1B49A5"/>
    <a:srgbClr val="2DC391"/>
    <a:srgbClr val="8EFE88"/>
    <a:srgbClr val="956C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3" d="100"/>
          <a:sy n="73" d="100"/>
        </p:scale>
        <p:origin x="132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CB1404-475E-4A4B-88BB-DDDF876E50D4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BC6DAA-B58E-4340-9630-1536173A0B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692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C6DAA-B58E-4340-9630-1536173A0BE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82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309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32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263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97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98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370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221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526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112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925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89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160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1888" y="76199"/>
            <a:ext cx="8991600" cy="6705600"/>
            <a:chOff x="81888" y="76199"/>
            <a:chExt cx="8991600" cy="67056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888" y="76200"/>
              <a:ext cx="8991600" cy="670559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888" y="76199"/>
              <a:ext cx="8991600" cy="6705599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788" y="457200"/>
            <a:ext cx="8305800" cy="57874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600200" y="4427309"/>
            <a:ext cx="6503831" cy="1569660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9600" dirty="0" smtClean="0">
                <a:ln w="0">
                  <a:solidFill>
                    <a:schemeClr val="accent2"/>
                  </a:solidFill>
                </a:ln>
                <a:effectLst>
                  <a:glow rad="101600">
                    <a:schemeClr val="bg2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স্বাগতম</a:t>
            </a:r>
            <a:endParaRPr lang="en-US" sz="9600" dirty="0">
              <a:ln w="0">
                <a:solidFill>
                  <a:schemeClr val="accent2"/>
                </a:solidFill>
              </a:ln>
              <a:effectLst>
                <a:glow rad="101600">
                  <a:schemeClr val="bg2">
                    <a:alpha val="6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419600" y="2121342"/>
            <a:ext cx="1574152" cy="134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39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4.44444E-6 2.59259E-6 L -0.1 0.00578 C -0.12118 0.00486 -0.14965 0.01435 -0.17604 0.03217 C -0.20677 0.05046 -0.22899 0.07106 -0.24184 0.09398 L -0.30434 0.19745 " pathEditMode="relative" rAng="20040000" ptsTypes="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41" y="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1888" y="76199"/>
            <a:ext cx="8991600" cy="6705600"/>
            <a:chOff x="81888" y="76199"/>
            <a:chExt cx="8991600" cy="67056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888" y="76200"/>
              <a:ext cx="8991600" cy="670559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888" y="76199"/>
              <a:ext cx="8991600" cy="6705599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5343" y="667394"/>
            <a:ext cx="4142322" cy="552309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6" name="5-Point Star 25"/>
          <p:cNvSpPr/>
          <p:nvPr/>
        </p:nvSpPr>
        <p:spPr>
          <a:xfrm>
            <a:off x="3505200" y="4038600"/>
            <a:ext cx="374176" cy="347136"/>
          </a:xfrm>
          <a:prstGeom prst="star5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5-Point Star 26"/>
          <p:cNvSpPr/>
          <p:nvPr/>
        </p:nvSpPr>
        <p:spPr>
          <a:xfrm>
            <a:off x="1385816" y="4274858"/>
            <a:ext cx="374176" cy="347136"/>
          </a:xfrm>
          <a:prstGeom prst="star5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5-Point Star 27"/>
          <p:cNvSpPr/>
          <p:nvPr/>
        </p:nvSpPr>
        <p:spPr>
          <a:xfrm>
            <a:off x="3980586" y="5077361"/>
            <a:ext cx="362814" cy="332839"/>
          </a:xfrm>
          <a:prstGeom prst="star5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5-Point Star 32"/>
          <p:cNvSpPr/>
          <p:nvPr/>
        </p:nvSpPr>
        <p:spPr>
          <a:xfrm>
            <a:off x="4030032" y="1532036"/>
            <a:ext cx="303997" cy="314510"/>
          </a:xfrm>
          <a:prstGeom prst="star5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5-Point Star 33"/>
          <p:cNvSpPr/>
          <p:nvPr/>
        </p:nvSpPr>
        <p:spPr>
          <a:xfrm>
            <a:off x="1945943" y="2988811"/>
            <a:ext cx="272978" cy="304800"/>
          </a:xfrm>
          <a:prstGeom prst="star5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5-Point Star 34"/>
          <p:cNvSpPr/>
          <p:nvPr/>
        </p:nvSpPr>
        <p:spPr>
          <a:xfrm>
            <a:off x="3429000" y="1177221"/>
            <a:ext cx="381803" cy="346779"/>
          </a:xfrm>
          <a:prstGeom prst="star5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36166" y="1239649"/>
            <a:ext cx="1984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মাইটোকন্ড্রিয়া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625521" y="1231547"/>
            <a:ext cx="11608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প্লাস্টিড </a:t>
            </a:r>
            <a:endParaRPr lang="en-US" sz="3200" dirty="0"/>
          </a:p>
        </p:txBody>
      </p:sp>
      <p:sp>
        <p:nvSpPr>
          <p:cNvPr id="17" name="Rectangle 16"/>
          <p:cNvSpPr/>
          <p:nvPr/>
        </p:nvSpPr>
        <p:spPr>
          <a:xfrm>
            <a:off x="6254293" y="1211340"/>
            <a:ext cx="22220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কোষ গহবর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6344764" y="1247750"/>
            <a:ext cx="1767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নিউক্লি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ওলাস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25562" y="1247751"/>
            <a:ext cx="2131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নিউক্লি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প্লাজম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667450" y="1231547"/>
            <a:ext cx="304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এন্ডোপ্লাজমিক জালিকা</a:t>
            </a:r>
            <a:endParaRPr lang="en-US" sz="3200" dirty="0"/>
          </a:p>
        </p:txBody>
      </p:sp>
      <p:sp>
        <p:nvSpPr>
          <p:cNvPr id="22" name="5-Point Star 21"/>
          <p:cNvSpPr/>
          <p:nvPr/>
        </p:nvSpPr>
        <p:spPr>
          <a:xfrm>
            <a:off x="1600200" y="2563504"/>
            <a:ext cx="374176" cy="288878"/>
          </a:xfrm>
          <a:prstGeom prst="star5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19106" y="1296945"/>
            <a:ext cx="2131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সাইটো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প্লাজম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10200" y="3810000"/>
            <a:ext cx="33675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এবার এস উত্তরগুলো মিলিয়ে নেই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64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4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6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1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6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7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1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6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1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2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6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7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26" grpId="1" animBg="1"/>
      <p:bldP spid="26" grpId="2" animBg="1"/>
      <p:bldP spid="27" grpId="1" animBg="1"/>
      <p:bldP spid="27" grpId="2" animBg="1"/>
      <p:bldP spid="28" grpId="1" animBg="1"/>
      <p:bldP spid="28" grpId="2" animBg="1"/>
      <p:bldP spid="33" grpId="1" animBg="1"/>
      <p:bldP spid="33" grpId="2" animBg="1"/>
      <p:bldP spid="34" grpId="1" animBg="1"/>
      <p:bldP spid="34" grpId="2" animBg="1"/>
      <p:bldP spid="35" grpId="1" animBg="1"/>
      <p:bldP spid="35" grpId="2" animBg="1"/>
      <p:bldP spid="15" grpId="0"/>
      <p:bldP spid="16" grpId="0"/>
      <p:bldP spid="17" grpId="0"/>
      <p:bldP spid="19" grpId="0"/>
      <p:bldP spid="20" grpId="0"/>
      <p:bldP spid="21" grpId="0"/>
      <p:bldP spid="22" grpId="1" animBg="1"/>
      <p:bldP spid="22" grpId="2" animBg="1"/>
      <p:bldP spid="23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81888" y="76199"/>
            <a:ext cx="8991600" cy="6705600"/>
            <a:chOff x="81888" y="76199"/>
            <a:chExt cx="8991600" cy="670560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888" y="76200"/>
              <a:ext cx="8991600" cy="670559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888" y="76199"/>
              <a:ext cx="8991600" cy="6705599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884055" y="235803"/>
            <a:ext cx="7116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 দু’টি ভালভাবে লক্ষ্য কর: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9948" y="1255776"/>
            <a:ext cx="3632452" cy="43830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3000" y="1226403"/>
            <a:ext cx="3886200" cy="441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70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1888" y="76199"/>
            <a:ext cx="8991600" cy="6705600"/>
            <a:chOff x="81888" y="76199"/>
            <a:chExt cx="8991600" cy="67056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888" y="76200"/>
              <a:ext cx="8991600" cy="670559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888" y="76199"/>
              <a:ext cx="8991600" cy="6705599"/>
            </a:xfrm>
            <a:prstGeom prst="rect">
              <a:avLst/>
            </a:prstGeom>
          </p:spPr>
        </p:pic>
      </p:grpSp>
      <p:sp>
        <p:nvSpPr>
          <p:cNvPr id="4" name="Title 1"/>
          <p:cNvSpPr txBox="1">
            <a:spLocks/>
          </p:cNvSpPr>
          <p:nvPr/>
        </p:nvSpPr>
        <p:spPr>
          <a:xfrm>
            <a:off x="838200" y="3009898"/>
            <a:ext cx="7262880" cy="8382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5400" b="1" dirty="0" smtClean="0">
                <a:latin typeface="NikoshBAN" pitchFamily="2" charset="0"/>
                <a:ea typeface="+mj-ea"/>
                <a:cs typeface="NikoshBAN" pitchFamily="2" charset="0"/>
              </a:rPr>
              <a:t>উদ্ভিদ ও প্রাণী </a:t>
            </a:r>
            <a:r>
              <a:rPr kumimoji="0" lang="bn-BD" sz="54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কোষের </a:t>
            </a:r>
            <a:r>
              <a:rPr lang="bn-IN" sz="5400" b="1" dirty="0" smtClean="0">
                <a:latin typeface="NikoshBAN" pitchFamily="2" charset="0"/>
                <a:ea typeface="+mj-ea"/>
                <a:cs typeface="NikoshBAN" pitchFamily="2" charset="0"/>
              </a:rPr>
              <a:t>তুলনা কর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32880" y="533400"/>
            <a:ext cx="38782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6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roup 101"/>
          <p:cNvGrpSpPr/>
          <p:nvPr/>
        </p:nvGrpSpPr>
        <p:grpSpPr>
          <a:xfrm>
            <a:off x="81888" y="76199"/>
            <a:ext cx="8991600" cy="6705600"/>
            <a:chOff x="81888" y="76199"/>
            <a:chExt cx="8991600" cy="6705600"/>
          </a:xfrm>
        </p:grpSpPr>
        <p:pic>
          <p:nvPicPr>
            <p:cNvPr id="103" name="Picture 102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888" y="76200"/>
              <a:ext cx="8991600" cy="6705599"/>
            </a:xfrm>
            <a:prstGeom prst="rect">
              <a:avLst/>
            </a:prstGeom>
          </p:spPr>
        </p:pic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888" y="76199"/>
              <a:ext cx="8991600" cy="6705599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060" y="1718892"/>
            <a:ext cx="3251452" cy="43830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8136" y="1689519"/>
            <a:ext cx="3276600" cy="441239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352800" y="1965508"/>
            <a:ext cx="2312894" cy="461665"/>
            <a:chOff x="3352800" y="1965508"/>
            <a:chExt cx="2312894" cy="461665"/>
          </a:xfrm>
        </p:grpSpPr>
        <p:cxnSp>
          <p:nvCxnSpPr>
            <p:cNvPr id="10" name="Straight Arrow Connector 9"/>
            <p:cNvCxnSpPr/>
            <p:nvPr/>
          </p:nvCxnSpPr>
          <p:spPr>
            <a:xfrm flipH="1">
              <a:off x="3352800" y="2194274"/>
              <a:ext cx="977153" cy="755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267200" y="1965508"/>
              <a:ext cx="13984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কোষ প্রাচীর  </a:t>
              </a:r>
              <a:endPara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170491" y="2368116"/>
            <a:ext cx="2884657" cy="461665"/>
            <a:chOff x="3170491" y="2368116"/>
            <a:chExt cx="2884657" cy="461665"/>
          </a:xfrm>
        </p:grpSpPr>
        <p:cxnSp>
          <p:nvCxnSpPr>
            <p:cNvPr id="13" name="Straight Arrow Connector 12"/>
            <p:cNvCxnSpPr/>
            <p:nvPr/>
          </p:nvCxnSpPr>
          <p:spPr>
            <a:xfrm flipV="1">
              <a:off x="5361296" y="2562516"/>
              <a:ext cx="693852" cy="3643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>
              <a:off x="3170491" y="2603188"/>
              <a:ext cx="54624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910281" y="2368116"/>
              <a:ext cx="14237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latin typeface="NikoshBAN" pitchFamily="2" charset="0"/>
                  <a:cs typeface="NikoshBAN" pitchFamily="2" charset="0"/>
                </a:rPr>
                <a:t>প্লাজমা</a:t>
              </a:r>
              <a:r>
                <a:rPr lang="bn-IN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400" dirty="0" smtClean="0">
                  <a:latin typeface="NikoshBAN" pitchFamily="2" charset="0"/>
                  <a:cs typeface="NikoshBAN" pitchFamily="2" charset="0"/>
                </a:rPr>
                <a:t>পর্দা</a:t>
              </a: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819400" y="2792719"/>
            <a:ext cx="4191000" cy="1339064"/>
            <a:chOff x="2819400" y="2792719"/>
            <a:chExt cx="4191000" cy="1339064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5029200" y="3045324"/>
              <a:ext cx="1981200" cy="108645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20" idx="1"/>
            </p:cNvCxnSpPr>
            <p:nvPr/>
          </p:nvCxnSpPr>
          <p:spPr>
            <a:xfrm flipH="1" flipV="1">
              <a:off x="2819400" y="2976042"/>
              <a:ext cx="1099779" cy="4751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3919179" y="2792719"/>
              <a:ext cx="13984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নিউক্লিয়াস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819400" y="3886210"/>
            <a:ext cx="3200400" cy="461665"/>
            <a:chOff x="2819400" y="3886210"/>
            <a:chExt cx="3200400" cy="461665"/>
          </a:xfrm>
        </p:grpSpPr>
        <p:cxnSp>
          <p:nvCxnSpPr>
            <p:cNvPr id="22" name="Straight Arrow Connector 21"/>
            <p:cNvCxnSpPr/>
            <p:nvPr/>
          </p:nvCxnSpPr>
          <p:spPr>
            <a:xfrm>
              <a:off x="5296894" y="4133215"/>
              <a:ext cx="722906" cy="15300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24" idx="1"/>
            </p:cNvCxnSpPr>
            <p:nvPr/>
          </p:nvCxnSpPr>
          <p:spPr>
            <a:xfrm flipH="1" flipV="1">
              <a:off x="2819400" y="4078373"/>
              <a:ext cx="1129754" cy="3867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3949154" y="3886210"/>
              <a:ext cx="13984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সাইটোপ্লাজম 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884055" y="1529916"/>
            <a:ext cx="6126345" cy="891749"/>
            <a:chOff x="884055" y="1529916"/>
            <a:chExt cx="6126345" cy="891749"/>
          </a:xfrm>
        </p:grpSpPr>
        <p:sp>
          <p:nvSpPr>
            <p:cNvPr id="26" name="TextBox 25"/>
            <p:cNvSpPr txBox="1"/>
            <p:nvPr/>
          </p:nvSpPr>
          <p:spPr>
            <a:xfrm>
              <a:off x="3714464" y="1529916"/>
              <a:ext cx="15240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মাইটোকন্ড্রিয়া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5138183" y="1788860"/>
              <a:ext cx="1872217" cy="380695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26" idx="1"/>
            </p:cNvCxnSpPr>
            <p:nvPr/>
          </p:nvCxnSpPr>
          <p:spPr>
            <a:xfrm flipH="1">
              <a:off x="884055" y="1760749"/>
              <a:ext cx="2830409" cy="660916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2515918" y="3137585"/>
            <a:ext cx="4361418" cy="1495272"/>
            <a:chOff x="2515918" y="3137585"/>
            <a:chExt cx="4361418" cy="1495272"/>
          </a:xfrm>
        </p:grpSpPr>
        <p:cxnSp>
          <p:nvCxnSpPr>
            <p:cNvPr id="31" name="Straight Arrow Connector 30"/>
            <p:cNvCxnSpPr/>
            <p:nvPr/>
          </p:nvCxnSpPr>
          <p:spPr>
            <a:xfrm>
              <a:off x="5140313" y="3573069"/>
              <a:ext cx="1737023" cy="10597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3905609" y="3314164"/>
              <a:ext cx="13984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নিউক্লিওলাস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33" name="Straight Arrow Connector 32"/>
            <p:cNvCxnSpPr>
              <a:stCxn id="32" idx="1"/>
            </p:cNvCxnSpPr>
            <p:nvPr/>
          </p:nvCxnSpPr>
          <p:spPr>
            <a:xfrm flipH="1" flipV="1">
              <a:off x="2515918" y="3137585"/>
              <a:ext cx="1389691" cy="40741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1084203" y="4897422"/>
            <a:ext cx="5545197" cy="872140"/>
            <a:chOff x="1084203" y="4897422"/>
            <a:chExt cx="5545197" cy="872140"/>
          </a:xfrm>
        </p:grpSpPr>
        <p:cxnSp>
          <p:nvCxnSpPr>
            <p:cNvPr id="41" name="Straight Arrow Connector 40"/>
            <p:cNvCxnSpPr/>
            <p:nvPr/>
          </p:nvCxnSpPr>
          <p:spPr>
            <a:xfrm flipV="1">
              <a:off x="5358646" y="4897422"/>
              <a:ext cx="1270754" cy="23691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3810000" y="4938565"/>
              <a:ext cx="152587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400" dirty="0" smtClean="0">
                  <a:latin typeface="NikoshBAN" pitchFamily="2" charset="0"/>
                  <a:cs typeface="NikoshBAN" pitchFamily="2" charset="0"/>
                </a:rPr>
                <a:t>এন্ডোপ্লাজমিক জালিকা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flipH="1">
              <a:off x="1084203" y="5260440"/>
              <a:ext cx="2701424" cy="3617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4042387" y="5176475"/>
            <a:ext cx="2166552" cy="995725"/>
            <a:chOff x="4042387" y="5176475"/>
            <a:chExt cx="2166552" cy="995725"/>
          </a:xfrm>
        </p:grpSpPr>
        <p:sp>
          <p:nvSpPr>
            <p:cNvPr id="45" name="TextBox 44"/>
            <p:cNvSpPr txBox="1"/>
            <p:nvPr/>
          </p:nvSpPr>
          <p:spPr>
            <a:xfrm>
              <a:off x="4042387" y="5710535"/>
              <a:ext cx="13052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সেন্ট্রিওল</a:t>
              </a:r>
              <a:endPara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 flipV="1">
              <a:off x="5067434" y="5176475"/>
              <a:ext cx="1141505" cy="61633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2771306" y="4598109"/>
            <a:ext cx="5297189" cy="487855"/>
            <a:chOff x="2771306" y="4598109"/>
            <a:chExt cx="5297189" cy="487855"/>
          </a:xfrm>
        </p:grpSpPr>
        <p:sp>
          <p:nvSpPr>
            <p:cNvPr id="37" name="TextBox 36"/>
            <p:cNvSpPr txBox="1"/>
            <p:nvPr/>
          </p:nvSpPr>
          <p:spPr>
            <a:xfrm>
              <a:off x="3905609" y="4624299"/>
              <a:ext cx="13984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কোষ গহবর </a:t>
              </a:r>
              <a:endPara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 flipH="1" flipV="1">
              <a:off x="2771306" y="4800856"/>
              <a:ext cx="1129754" cy="3867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 flipV="1">
              <a:off x="5229243" y="4598109"/>
              <a:ext cx="2839252" cy="24141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933996" y="4277143"/>
            <a:ext cx="4454069" cy="461665"/>
            <a:chOff x="933996" y="4277143"/>
            <a:chExt cx="4454069" cy="461665"/>
          </a:xfrm>
        </p:grpSpPr>
        <p:sp>
          <p:nvSpPr>
            <p:cNvPr id="85" name="TextBox 84"/>
            <p:cNvSpPr txBox="1"/>
            <p:nvPr/>
          </p:nvSpPr>
          <p:spPr>
            <a:xfrm>
              <a:off x="4082804" y="4277143"/>
              <a:ext cx="13052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প্লাস্টিড</a:t>
              </a:r>
              <a:endPara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86" name="Straight Arrow Connector 85"/>
            <p:cNvCxnSpPr>
              <a:stCxn id="85" idx="1"/>
            </p:cNvCxnSpPr>
            <p:nvPr/>
          </p:nvCxnSpPr>
          <p:spPr>
            <a:xfrm flipH="1">
              <a:off x="933996" y="4507976"/>
              <a:ext cx="3148808" cy="10395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Down Arrow Callout 99"/>
          <p:cNvSpPr/>
          <p:nvPr/>
        </p:nvSpPr>
        <p:spPr>
          <a:xfrm>
            <a:off x="685800" y="685800"/>
            <a:ext cx="2362200" cy="838200"/>
          </a:xfrm>
          <a:prstGeom prst="down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 কোষ</a:t>
            </a:r>
            <a:endParaRPr lang="en-US" sz="36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1" name="Down Arrow Callout 100"/>
          <p:cNvSpPr/>
          <p:nvPr/>
        </p:nvSpPr>
        <p:spPr>
          <a:xfrm>
            <a:off x="5972341" y="632646"/>
            <a:ext cx="2362200" cy="838200"/>
          </a:xfrm>
          <a:prstGeom prst="down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 কোষ</a:t>
            </a:r>
            <a:endParaRPr lang="en-US" sz="36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84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10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1888" y="76199"/>
            <a:ext cx="8991600" cy="6705600"/>
            <a:chOff x="81888" y="76199"/>
            <a:chExt cx="8991600" cy="67056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888" y="76200"/>
              <a:ext cx="8991600" cy="670559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888" y="76199"/>
              <a:ext cx="8991600" cy="6705599"/>
            </a:xfrm>
            <a:prstGeom prst="rect">
              <a:avLst/>
            </a:prstGeom>
          </p:spPr>
        </p:pic>
      </p:grp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557523"/>
              </p:ext>
            </p:extLst>
          </p:nvPr>
        </p:nvGraphicFramePr>
        <p:xfrm>
          <a:off x="381000" y="826144"/>
          <a:ext cx="83820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32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বিষয়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b="1" dirty="0" smtClean="0">
                          <a:ln w="0"/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উদ্ভিদ কোষ</a:t>
                      </a:r>
                      <a:endParaRPr lang="en-US" sz="3200" b="1" dirty="0" smtClean="0">
                        <a:ln w="0"/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b="1" dirty="0" smtClean="0">
                          <a:ln w="0"/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প্রাণী কোষ</a:t>
                      </a:r>
                      <a:endParaRPr lang="en-US" sz="3200" b="1" dirty="0" smtClean="0">
                        <a:ln w="0"/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1781129"/>
              </p:ext>
            </p:extLst>
          </p:nvPr>
        </p:nvGraphicFramePr>
        <p:xfrm>
          <a:off x="381000" y="1493520"/>
          <a:ext cx="8382000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b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কোষ</a:t>
                      </a:r>
                      <a:r>
                        <a:rPr lang="bn-IN" sz="28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প্রাচীর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b="0" baseline="0" dirty="0" smtClean="0">
                          <a:ln w="0"/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সেলুলোজ নির্মিত কোষ প্রাচীর থাকে</a:t>
                      </a:r>
                      <a:endParaRPr lang="en-US" sz="2800" b="0" dirty="0" smtClean="0">
                        <a:ln w="0"/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b="0" baseline="0" dirty="0" smtClean="0">
                          <a:ln w="0"/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কোষ প্রাচীর থাকে না</a:t>
                      </a:r>
                      <a:endParaRPr lang="en-US" sz="2800" b="0" dirty="0" smtClean="0">
                        <a:ln w="0"/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921680"/>
              </p:ext>
            </p:extLst>
          </p:nvPr>
        </p:nvGraphicFramePr>
        <p:xfrm>
          <a:off x="381000" y="2533024"/>
          <a:ext cx="8382000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b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কোষ</a:t>
                      </a:r>
                      <a:r>
                        <a:rPr lang="bn-IN" sz="28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গহবর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b="0" baseline="0" dirty="0" smtClean="0">
                          <a:ln w="0"/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বড় আকারের কোষ গহবর থাকে</a:t>
                      </a:r>
                      <a:endParaRPr lang="en-US" sz="2800" b="0" dirty="0" smtClean="0">
                        <a:ln w="0"/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b="0" baseline="0" dirty="0" smtClean="0">
                          <a:ln w="0"/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সাধারণতঃ কোষ গহবর থাকে না, থাকলেও আকারে ছোট</a:t>
                      </a:r>
                      <a:endParaRPr lang="en-US" sz="2800" b="0" dirty="0" smtClean="0">
                        <a:ln w="0"/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053733"/>
              </p:ext>
            </p:extLst>
          </p:nvPr>
        </p:nvGraphicFramePr>
        <p:xfrm>
          <a:off x="381000" y="3572528"/>
          <a:ext cx="8382000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b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নিউক্লিয়াসের</a:t>
                      </a:r>
                      <a:r>
                        <a:rPr lang="bn-IN" sz="28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অবস্থান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b="0" baseline="0" dirty="0" smtClean="0">
                          <a:ln w="0"/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কোষ প্রাচীরের কাছে</a:t>
                      </a:r>
                      <a:endParaRPr lang="en-US" sz="2800" b="0" dirty="0" smtClean="0">
                        <a:ln w="0"/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b="0" baseline="0" dirty="0" smtClean="0">
                          <a:ln w="0"/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কোষের মাঝে</a:t>
                      </a:r>
                      <a:endParaRPr lang="en-US" sz="2800" b="0" dirty="0" smtClean="0">
                        <a:ln w="0"/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944156"/>
              </p:ext>
            </p:extLst>
          </p:nvPr>
        </p:nvGraphicFramePr>
        <p:xfrm>
          <a:off x="381000" y="4608848"/>
          <a:ext cx="8382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b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সেন্ট্রিওল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b="0" baseline="0" dirty="0" smtClean="0">
                          <a:ln w="0"/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থাকে না</a:t>
                      </a:r>
                      <a:endParaRPr lang="en-US" sz="2800" b="0" dirty="0" smtClean="0">
                        <a:ln w="0"/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b="0" baseline="0" dirty="0" smtClean="0">
                          <a:ln w="0"/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থাকে</a:t>
                      </a:r>
                      <a:endParaRPr lang="en-US" sz="2800" b="0" dirty="0" smtClean="0">
                        <a:ln w="0"/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997602"/>
              </p:ext>
            </p:extLst>
          </p:nvPr>
        </p:nvGraphicFramePr>
        <p:xfrm>
          <a:off x="381000" y="5204800"/>
          <a:ext cx="8382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b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প্লাস্টিড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b="0" baseline="0" dirty="0" smtClean="0">
                          <a:ln w="0"/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থাকে</a:t>
                      </a:r>
                      <a:endParaRPr lang="en-US" sz="2800" b="0" dirty="0" smtClean="0">
                        <a:ln w="0"/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b="0" baseline="0" dirty="0" smtClean="0">
                          <a:ln w="0"/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থাকে না</a:t>
                      </a:r>
                      <a:endParaRPr lang="en-US" sz="2800" b="0" dirty="0" smtClean="0">
                        <a:ln w="0"/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54317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82373" y="76200"/>
            <a:ext cx="8991600" cy="6705600"/>
            <a:chOff x="81888" y="76199"/>
            <a:chExt cx="8991600" cy="6705600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888" y="76200"/>
              <a:ext cx="8991600" cy="6705599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888" y="76199"/>
              <a:ext cx="8991600" cy="6705599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1415981" y="1026048"/>
            <a:ext cx="7590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কোষ গহবর কী?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3885" y="1503737"/>
            <a:ext cx="7563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প্রোটোপ্লাজমে পানির পরিমাণ শতকরা কত?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13835" y="2526780"/>
            <a:ext cx="76601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কোন অঙ্গাণুটি প্রাণী কোষে থাকে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414908" y="2943036"/>
            <a:ext cx="6353197" cy="1064756"/>
            <a:chOff x="458273" y="3058947"/>
            <a:chExt cx="6732391" cy="1064756"/>
          </a:xfrm>
        </p:grpSpPr>
        <p:sp>
          <p:nvSpPr>
            <p:cNvPr id="8" name="Rectangle 7"/>
            <p:cNvSpPr/>
            <p:nvPr/>
          </p:nvSpPr>
          <p:spPr>
            <a:xfrm>
              <a:off x="4241973" y="3073047"/>
              <a:ext cx="294869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বড় কোষ গহবর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58273" y="3058947"/>
              <a:ext cx="286930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(ক) </a:t>
              </a:r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প্লাস্টিড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369498" y="3538928"/>
              <a:ext cx="239047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(ঘ) </a:t>
              </a:r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কোষ প্রাচীর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566236" y="3403618"/>
            <a:ext cx="26651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সেন্ট্রিওল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951515" y="6801440"/>
            <a:ext cx="1743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53053" y="6821269"/>
            <a:ext cx="35954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43200" y="2023348"/>
            <a:ext cx="29244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বহুনির্বাচনি প্রশ্ন</a:t>
            </a:r>
            <a:endParaRPr lang="bn-BD" sz="3200" u="sng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85972" y="3866252"/>
            <a:ext cx="62063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সাইটোপ্লাজমীয় অঙ্গাণু-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54220" y="4273832"/>
            <a:ext cx="36538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রাইবোজোম</a:t>
            </a:r>
            <a:endParaRPr lang="en-US" sz="3200" dirty="0"/>
          </a:p>
        </p:txBody>
      </p:sp>
      <p:sp>
        <p:nvSpPr>
          <p:cNvPr id="20" name="Rectangle 19"/>
          <p:cNvSpPr/>
          <p:nvPr/>
        </p:nvSpPr>
        <p:spPr>
          <a:xfrm>
            <a:off x="5216881" y="4257267"/>
            <a:ext cx="37477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প্লাজমা পর্দা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428526" y="4714057"/>
            <a:ext cx="37883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মাইটোকন্ড্রিয়া</a:t>
            </a:r>
            <a:endParaRPr lang="en-US" sz="3200" dirty="0"/>
          </a:p>
        </p:txBody>
      </p:sp>
      <p:sp>
        <p:nvSpPr>
          <p:cNvPr id="22" name="Rectangle 21"/>
          <p:cNvSpPr/>
          <p:nvPr/>
        </p:nvSpPr>
        <p:spPr>
          <a:xfrm>
            <a:off x="1288885" y="5153119"/>
            <a:ext cx="34515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কোনটি সঠিক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sp>
        <p:nvSpPr>
          <p:cNvPr id="26" name="Rectangle 25"/>
          <p:cNvSpPr/>
          <p:nvPr/>
        </p:nvSpPr>
        <p:spPr>
          <a:xfrm>
            <a:off x="4616509" y="5461779"/>
            <a:ext cx="27451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1766825" y="5527075"/>
            <a:ext cx="5838040" cy="1017982"/>
            <a:chOff x="810189" y="5784655"/>
            <a:chExt cx="6186487" cy="1017982"/>
          </a:xfrm>
        </p:grpSpPr>
        <p:sp>
          <p:nvSpPr>
            <p:cNvPr id="23" name="Rectangle 22"/>
            <p:cNvSpPr/>
            <p:nvPr/>
          </p:nvSpPr>
          <p:spPr>
            <a:xfrm>
              <a:off x="810189" y="5784655"/>
              <a:ext cx="307430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(ক) 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i</a:t>
              </a:r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ও  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ii</a:t>
              </a:r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975476" y="6205703"/>
              <a:ext cx="301437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(গ) 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ii</a:t>
              </a:r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iii</a:t>
              </a:r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659874" y="6217862"/>
              <a:ext cx="333680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(ঘ)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i</a:t>
              </a:r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 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ii</a:t>
              </a:r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ও  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iii</a:t>
              </a:r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743612" y="480706"/>
            <a:ext cx="2943188" cy="584775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ধন্যবাদ,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সঠিক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হয়েছে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24612" y="504702"/>
            <a:ext cx="2250269" cy="584775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আবার চেষ্টা কর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847147" y="63248"/>
            <a:ext cx="26392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u="sng" dirty="0" smtClean="0"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4800" u="sng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44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2" grpId="0"/>
      <p:bldP spid="17" grpId="0"/>
      <p:bldP spid="18" grpId="0"/>
      <p:bldP spid="19" grpId="0"/>
      <p:bldP spid="20" grpId="0"/>
      <p:bldP spid="21" grpId="0"/>
      <p:bldP spid="22" grpId="0"/>
      <p:bldP spid="26" grpId="0"/>
      <p:bldP spid="28" grpId="0"/>
      <p:bldP spid="28" grpId="1"/>
      <p:bldP spid="29" grpId="0"/>
      <p:bldP spid="29" grpId="1"/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1888" y="76199"/>
            <a:ext cx="8991600" cy="6705600"/>
            <a:chOff x="81888" y="76199"/>
            <a:chExt cx="8991600" cy="67056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888" y="76200"/>
              <a:ext cx="8991600" cy="670559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888" y="76199"/>
              <a:ext cx="8991600" cy="6705599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905800" y="831031"/>
            <a:ext cx="7628600" cy="5120410"/>
            <a:chOff x="196906" y="1608411"/>
            <a:chExt cx="6165868" cy="3615985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6906" y="1608411"/>
              <a:ext cx="5978305" cy="2993055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196906" y="4599791"/>
              <a:ext cx="6165868" cy="624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কোষকে ঘিরে রাখা বিশেষ ধরনের আবরণী পর্দা যা প্লাজমালেমা  বা প্লাজমা মেমব্রেন নামেও পরিচিত। 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62306" y="838200"/>
            <a:ext cx="7625380" cy="5176152"/>
            <a:chOff x="196906" y="1174896"/>
            <a:chExt cx="6165868" cy="4760003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6906" y="1174896"/>
              <a:ext cx="6165868" cy="3534820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196906" y="4686499"/>
              <a:ext cx="6165868" cy="1248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উদ্ভিদ কোষের ক্ষেত্রে কোষঝিল্লির বাইরে জড় পদার্থের তৈরি পুরু প্রাচীর। এটি সেলুলোজ দ্বারা গঠিত। কোষের সজীব অংশকে রক্ষা করা এবং সীমা রেখা নির্দেশ করা এর প্রধান কাজ।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35663" y="818251"/>
            <a:ext cx="7625380" cy="5221493"/>
            <a:chOff x="196906" y="1174896"/>
            <a:chExt cx="6165868" cy="4779309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9851" y="1174896"/>
              <a:ext cx="5979977" cy="353482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96906" y="4686499"/>
              <a:ext cx="6165868" cy="1267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কোষস্থিত একটি ফাঁকা জায়গা যাতে মূলত নানা প্রকার জৈব এসিড, লবণ, শর্করা আমিষ ইত্যাদি দ্রবীভূত অবস্থায় থেকে কোষরস প্রস্তুত করে।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62306" y="801860"/>
            <a:ext cx="7583790" cy="4746396"/>
            <a:chOff x="64107" y="1174895"/>
            <a:chExt cx="6545383" cy="4340517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07" y="1174895"/>
              <a:ext cx="6545383" cy="3926706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370860" y="5101602"/>
              <a:ext cx="6165868" cy="413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কোষের সাইটোপ্লাজমে অবস্থিত একটি অঙ্গাণু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969492" y="123145"/>
            <a:ext cx="5216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পাঠের কিছু গুরুত্ত্বপূর্ণ  শব্দ</a:t>
            </a:r>
            <a:endParaRPr lang="en-US" sz="4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610188" y="6100464"/>
            <a:ext cx="1651588" cy="47498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প্লাজমা পর্দা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819400" y="6100464"/>
            <a:ext cx="1627496" cy="47498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লাইসোজোম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049168" y="6100464"/>
            <a:ext cx="1617832" cy="47498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কোষ প্রাচীর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405750" y="6111855"/>
            <a:ext cx="1657336" cy="47498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কোষ গহবর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00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18" grpId="0" animBg="1"/>
      <p:bldP spid="19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1888" y="76199"/>
            <a:ext cx="8991600" cy="6705600"/>
            <a:chOff x="81888" y="76199"/>
            <a:chExt cx="8991600" cy="67056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888" y="76200"/>
              <a:ext cx="8991600" cy="670559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888" y="76199"/>
              <a:ext cx="8991600" cy="670559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685800"/>
            <a:ext cx="4267200" cy="1143000"/>
          </a:xfrm>
        </p:spPr>
        <p:txBody>
          <a:bodyPr>
            <a:noAutofit/>
          </a:bodyPr>
          <a:lstStyle/>
          <a:p>
            <a:pPr algn="ctr"/>
            <a:r>
              <a:rPr lang="bn-BD" sz="7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7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200400"/>
            <a:ext cx="8839200" cy="103632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একটি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কোষের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চিহ্নিত চিত্র অঙ্কন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কর।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1888" y="76199"/>
            <a:ext cx="8991600" cy="6705600"/>
            <a:chOff x="81888" y="76199"/>
            <a:chExt cx="8991600" cy="67056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888" y="76200"/>
              <a:ext cx="8991600" cy="670559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888" y="76199"/>
              <a:ext cx="8991600" cy="6705599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304800"/>
            <a:ext cx="7924800" cy="5943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576" y="2666998"/>
            <a:ext cx="6694224" cy="1524000"/>
          </a:xfrm>
        </p:spPr>
        <p:txBody>
          <a:bodyPr>
            <a:noAutofit/>
          </a:bodyPr>
          <a:lstStyle/>
          <a:p>
            <a:pPr algn="ctr"/>
            <a:r>
              <a:rPr lang="bn-BD" sz="9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6493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88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C6493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81888" y="76199"/>
            <a:ext cx="8991600" cy="6705600"/>
            <a:chOff x="81888" y="76199"/>
            <a:chExt cx="8991600" cy="670560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888" y="76200"/>
              <a:ext cx="8991600" cy="670559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888" y="76199"/>
              <a:ext cx="8991600" cy="6705599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5149057" y="3657599"/>
            <a:ext cx="361439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ইমাম জাফর সাদেক</a:t>
            </a:r>
          </a:p>
          <a:p>
            <a:r>
              <a:rPr lang="bn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মোগলবাসা দ্বি-মুখী উচ্চ বিদ্যালয়</a:t>
            </a:r>
          </a:p>
          <a:p>
            <a:r>
              <a:rPr lang="bn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কুড়িগ্রাম সদর, কুড়িগ্রাম</a:t>
            </a:r>
          </a:p>
          <a:p>
            <a:r>
              <a:rPr lang="bn-BD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ফোনঃ 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01716-752707</a:t>
            </a:r>
            <a:endParaRPr lang="bn-BD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ijsadeque@gmail.com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88627" y="507610"/>
            <a:ext cx="25340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u="sng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3620" y="2273209"/>
            <a:ext cx="44335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সপ্ত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bn-IN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বিজ্ঞান</a:t>
            </a:r>
            <a:endParaRPr lang="bn-IN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</a:p>
          <a:p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 ও প্রাণীর কোষীয় সংগঠন</a:t>
            </a:r>
          </a:p>
          <a:p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</a:t>
            </a:r>
            <a:endParaRPr lang="bn-IN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9210" y="1788724"/>
            <a:ext cx="1620521" cy="18688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1" name="Straight Connector 10"/>
          <p:cNvCxnSpPr/>
          <p:nvPr/>
        </p:nvCxnSpPr>
        <p:spPr>
          <a:xfrm>
            <a:off x="4675943" y="2099423"/>
            <a:ext cx="0" cy="3928056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495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4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81888" y="76199"/>
            <a:ext cx="8991600" cy="6705600"/>
            <a:chOff x="81888" y="76199"/>
            <a:chExt cx="8991600" cy="67056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888" y="76200"/>
              <a:ext cx="8991600" cy="6705599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888" y="76199"/>
              <a:ext cx="8991600" cy="670559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4724400" cy="751658"/>
          </a:xfrm>
        </p:spPr>
        <p:txBody>
          <a:bodyPr>
            <a:normAutofit/>
          </a:bodyPr>
          <a:lstStyle/>
          <a:p>
            <a:r>
              <a:rPr lang="bn-BD" sz="4800" b="1" dirty="0" smtClean="0">
                <a:latin typeface="NikoshLightBAN" pitchFamily="2" charset="0"/>
                <a:cs typeface="NikoshLightBAN" pitchFamily="2" charset="0"/>
              </a:rPr>
              <a:t>নিচের ছবি</a:t>
            </a:r>
            <a:r>
              <a:rPr lang="bn-IN" sz="4800" b="1" dirty="0" smtClean="0">
                <a:latin typeface="NikoshLightBAN" pitchFamily="2" charset="0"/>
                <a:cs typeface="NikoshLightBAN" pitchFamily="2" charset="0"/>
              </a:rPr>
              <a:t>টি</a:t>
            </a:r>
            <a:r>
              <a:rPr lang="bn-BD" sz="4800" b="1" dirty="0" smtClean="0">
                <a:latin typeface="NikoshLightBAN" pitchFamily="2" charset="0"/>
                <a:cs typeface="NikoshLightBAN" pitchFamily="2" charset="0"/>
              </a:rPr>
              <a:t> লক্ষ্য করঃ </a:t>
            </a:r>
            <a:endParaRPr lang="en-US" sz="4800" b="1" dirty="0">
              <a:latin typeface="NikoshLightBAN" pitchFamily="2" charset="0"/>
              <a:cs typeface="NikoshLightBAN" pitchFamily="2" charset="0"/>
            </a:endParaRPr>
          </a:p>
        </p:txBody>
      </p:sp>
      <p:pic>
        <p:nvPicPr>
          <p:cNvPr id="68" name="Content Placeholder 67" descr="stock-illustration-10901290-builder-man-with-derby-tool-building-a-brick-wall (1)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295400" y="1056458"/>
            <a:ext cx="6705600" cy="3458678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" name="Content Placeholder 2"/>
          <p:cNvSpPr txBox="1">
            <a:spLocks/>
          </p:cNvSpPr>
          <p:nvPr/>
        </p:nvSpPr>
        <p:spPr>
          <a:xfrm>
            <a:off x="304800" y="18592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4591336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লোকটি কী করছে?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5048536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কী দিয়ে দেয়াল তৈরী করছে?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5505736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দেয়াল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গঠনের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কী?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5962936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তাহলে জীবদেহ গঠনের একক কী?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81888" y="76199"/>
            <a:ext cx="8991600" cy="6705600"/>
            <a:chOff x="81888" y="76199"/>
            <a:chExt cx="8991600" cy="67056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888" y="76200"/>
              <a:ext cx="8991600" cy="670559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888" y="76199"/>
              <a:ext cx="8991600" cy="670559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71600" y="5257800"/>
            <a:ext cx="662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আদর্শ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000" y="876300"/>
            <a:ext cx="6858000" cy="4239491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1888" y="76199"/>
            <a:ext cx="8991600" cy="6705600"/>
            <a:chOff x="81888" y="76199"/>
            <a:chExt cx="8991600" cy="67056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888" y="76200"/>
              <a:ext cx="8991600" cy="670559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888" y="76199"/>
              <a:ext cx="8991600" cy="670559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266720"/>
            <a:ext cx="3505200" cy="990600"/>
          </a:xfrm>
        </p:spPr>
        <p:txBody>
          <a:bodyPr>
            <a:noAutofit/>
          </a:bodyPr>
          <a:lstStyle/>
          <a:p>
            <a:pPr marL="1143000" indent="-1143000" algn="ctr"/>
            <a:r>
              <a:rPr lang="bn-BD" sz="6000" u="sng" dirty="0" smtClean="0"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24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0502" y="2666960"/>
            <a:ext cx="807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1।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কোষ কী তা বলতে পারব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২। একটি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কোষের বিভিন্ন </a:t>
            </a:r>
            <a:r>
              <a:rPr lang="bn-IN" sz="3600" smtClean="0">
                <a:latin typeface="NikoshBAN" pitchFamily="2" charset="0"/>
                <a:cs typeface="NikoshBAN" pitchFamily="2" charset="0"/>
              </a:rPr>
              <a:t>অঙ্গাণু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সনাক্ত কর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তে পারবে।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৩।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উদ্ভিদ ও প্রাণী কোষের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তুলনা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করতে পারবে।</a:t>
            </a:r>
            <a:endParaRPr lang="en-US" sz="36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04800" y="1828800"/>
            <a:ext cx="4874448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n-IN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শিক্ষার্থীরাঃ</a:t>
            </a:r>
            <a:endParaRPr lang="en-US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2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1888" y="76199"/>
            <a:ext cx="8991600" cy="6705600"/>
            <a:chOff x="81888" y="76199"/>
            <a:chExt cx="8991600" cy="67056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888" y="76200"/>
              <a:ext cx="8991600" cy="670559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888" y="76199"/>
              <a:ext cx="8991600" cy="6705599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2209800" y="168881"/>
            <a:ext cx="5200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চিত্রটি লক্ষ্য কর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1088" y="1066801"/>
            <a:ext cx="6553200" cy="510540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155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1888" y="76199"/>
            <a:ext cx="8991600" cy="6705600"/>
            <a:chOff x="81888" y="76199"/>
            <a:chExt cx="8991600" cy="67056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888" y="76200"/>
              <a:ext cx="8991600" cy="670559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888" y="76199"/>
              <a:ext cx="8991600" cy="6705599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360608" y="3145665"/>
            <a:ext cx="83326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কোষ কী সংক্ষেপে লিখ।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9290" y="712202"/>
            <a:ext cx="38782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6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16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oup 89"/>
          <p:cNvGrpSpPr/>
          <p:nvPr/>
        </p:nvGrpSpPr>
        <p:grpSpPr>
          <a:xfrm>
            <a:off x="81888" y="76199"/>
            <a:ext cx="8991600" cy="6705600"/>
            <a:chOff x="81888" y="76199"/>
            <a:chExt cx="8991600" cy="6705600"/>
          </a:xfrm>
        </p:grpSpPr>
        <p:pic>
          <p:nvPicPr>
            <p:cNvPr id="91" name="Picture 90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888" y="76200"/>
              <a:ext cx="8991600" cy="6705599"/>
            </a:xfrm>
            <a:prstGeom prst="rect">
              <a:avLst/>
            </a:prstGeom>
          </p:spPr>
        </p:pic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888" y="76199"/>
              <a:ext cx="8991600" cy="6705599"/>
            </a:xfrm>
            <a:prstGeom prst="rect">
              <a:avLst/>
            </a:prstGeom>
          </p:spPr>
        </p:pic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416" y="1137017"/>
            <a:ext cx="3585381" cy="53448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1295400" y="112111"/>
            <a:ext cx="6715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আদর্শ কোষের বিভিন্ন অঙ্গাণু</a:t>
            </a:r>
            <a:endParaRPr lang="en-US" sz="48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964672" y="1657064"/>
            <a:ext cx="4217252" cy="584775"/>
            <a:chOff x="3964672" y="1657064"/>
            <a:chExt cx="4217252" cy="584775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3964672" y="1894876"/>
              <a:ext cx="1825601" cy="2144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766176" y="1657064"/>
              <a:ext cx="24157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প্লাজমা পর্দা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910080" y="3660364"/>
            <a:ext cx="4442194" cy="584775"/>
            <a:chOff x="3910080" y="3660364"/>
            <a:chExt cx="4442194" cy="584775"/>
          </a:xfrm>
        </p:grpSpPr>
        <p:cxnSp>
          <p:nvCxnSpPr>
            <p:cNvPr id="16" name="Straight Arrow Connector 15"/>
            <p:cNvCxnSpPr/>
            <p:nvPr/>
          </p:nvCxnSpPr>
          <p:spPr>
            <a:xfrm flipH="1">
              <a:off x="3910080" y="3922061"/>
              <a:ext cx="186095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5837291" y="3660364"/>
              <a:ext cx="25149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সাইটোপ্লাজম 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031772" y="1279004"/>
            <a:ext cx="3563204" cy="584775"/>
            <a:chOff x="4031772" y="1279004"/>
            <a:chExt cx="3563204" cy="584775"/>
          </a:xfrm>
        </p:grpSpPr>
        <p:cxnSp>
          <p:nvCxnSpPr>
            <p:cNvPr id="6" name="Straight Arrow Connector 5"/>
            <p:cNvCxnSpPr/>
            <p:nvPr/>
          </p:nvCxnSpPr>
          <p:spPr>
            <a:xfrm flipH="1">
              <a:off x="4031772" y="1571392"/>
              <a:ext cx="1658204" cy="3217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Rectangle 1"/>
            <p:cNvSpPr/>
            <p:nvPr/>
          </p:nvSpPr>
          <p:spPr>
            <a:xfrm>
              <a:off x="5731965" y="1279004"/>
              <a:ext cx="186301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কোষ প্রাচীর 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692223" y="4901625"/>
            <a:ext cx="3369353" cy="584775"/>
            <a:chOff x="3692223" y="4901625"/>
            <a:chExt cx="3369353" cy="584775"/>
          </a:xfrm>
        </p:grpSpPr>
        <p:cxnSp>
          <p:nvCxnSpPr>
            <p:cNvPr id="19" name="Straight Arrow Connector 18"/>
            <p:cNvCxnSpPr/>
            <p:nvPr/>
          </p:nvCxnSpPr>
          <p:spPr>
            <a:xfrm flipH="1" flipV="1">
              <a:off x="3692223" y="5181600"/>
              <a:ext cx="2073569" cy="1895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Rectangle 2"/>
            <p:cNvSpPr/>
            <p:nvPr/>
          </p:nvSpPr>
          <p:spPr>
            <a:xfrm>
              <a:off x="5900681" y="4901625"/>
              <a:ext cx="116089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প্লাস্টিড </a:t>
              </a:r>
              <a:endParaRPr lang="en-US" sz="32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721487" y="5511637"/>
            <a:ext cx="4257969" cy="584775"/>
            <a:chOff x="3721487" y="5511637"/>
            <a:chExt cx="4257969" cy="584775"/>
          </a:xfrm>
        </p:grpSpPr>
        <p:sp>
          <p:nvSpPr>
            <p:cNvPr id="22" name="TextBox 21"/>
            <p:cNvSpPr txBox="1"/>
            <p:nvPr/>
          </p:nvSpPr>
          <p:spPr>
            <a:xfrm>
              <a:off x="5994776" y="5511637"/>
              <a:ext cx="19846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মাইটোকন্ড্রিয়া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 flipH="1">
              <a:off x="3721487" y="5807658"/>
              <a:ext cx="2274697" cy="1181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3721487" y="2051712"/>
            <a:ext cx="3835004" cy="584775"/>
            <a:chOff x="3721487" y="2051712"/>
            <a:chExt cx="3835004" cy="584775"/>
          </a:xfrm>
        </p:grpSpPr>
        <p:sp>
          <p:nvSpPr>
            <p:cNvPr id="28" name="TextBox 27"/>
            <p:cNvSpPr txBox="1"/>
            <p:nvPr/>
          </p:nvSpPr>
          <p:spPr>
            <a:xfrm>
              <a:off x="5789007" y="2051712"/>
              <a:ext cx="17674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নিউক্লিলাস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 flipH="1">
              <a:off x="3721487" y="2284851"/>
              <a:ext cx="2067520" cy="4555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2674106" y="4520625"/>
            <a:ext cx="5390366" cy="584775"/>
            <a:chOff x="2674106" y="4520625"/>
            <a:chExt cx="5390366" cy="584775"/>
          </a:xfrm>
        </p:grpSpPr>
        <p:cxnSp>
          <p:nvCxnSpPr>
            <p:cNvPr id="59" name="Straight Arrow Connector 58"/>
            <p:cNvCxnSpPr/>
            <p:nvPr/>
          </p:nvCxnSpPr>
          <p:spPr>
            <a:xfrm flipH="1">
              <a:off x="2674106" y="4860902"/>
              <a:ext cx="3207982" cy="1451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59"/>
            <p:cNvSpPr/>
            <p:nvPr/>
          </p:nvSpPr>
          <p:spPr>
            <a:xfrm>
              <a:off x="5842376" y="4520625"/>
              <a:ext cx="222209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কোষ গহবর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692223" y="3312095"/>
            <a:ext cx="3902753" cy="584775"/>
            <a:chOff x="3692223" y="3312095"/>
            <a:chExt cx="3902753" cy="584775"/>
          </a:xfrm>
        </p:grpSpPr>
        <p:sp>
          <p:nvSpPr>
            <p:cNvPr id="63" name="TextBox 62"/>
            <p:cNvSpPr txBox="1"/>
            <p:nvPr/>
          </p:nvSpPr>
          <p:spPr>
            <a:xfrm>
              <a:off x="5827492" y="3312095"/>
              <a:ext cx="17674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নিউক্লি</a:t>
              </a:r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ওরন্ধ্র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64" name="Straight Arrow Connector 63"/>
            <p:cNvCxnSpPr/>
            <p:nvPr/>
          </p:nvCxnSpPr>
          <p:spPr>
            <a:xfrm flipH="1" flipV="1">
              <a:off x="3692223" y="3369048"/>
              <a:ext cx="2039307" cy="14593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3540454" y="2819400"/>
            <a:ext cx="4047798" cy="584775"/>
            <a:chOff x="3540454" y="2819400"/>
            <a:chExt cx="4047798" cy="584775"/>
          </a:xfrm>
        </p:grpSpPr>
        <p:sp>
          <p:nvSpPr>
            <p:cNvPr id="72" name="TextBox 71"/>
            <p:cNvSpPr txBox="1"/>
            <p:nvPr/>
          </p:nvSpPr>
          <p:spPr>
            <a:xfrm>
              <a:off x="5820768" y="2819400"/>
              <a:ext cx="17674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নিউক্লি</a:t>
              </a:r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ওলাস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73" name="Straight Arrow Connector 72"/>
            <p:cNvCxnSpPr/>
            <p:nvPr/>
          </p:nvCxnSpPr>
          <p:spPr>
            <a:xfrm flipH="1">
              <a:off x="3540454" y="3057774"/>
              <a:ext cx="2307228" cy="4026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3352800" y="2432712"/>
            <a:ext cx="4626656" cy="584775"/>
            <a:chOff x="3352800" y="2432712"/>
            <a:chExt cx="4626656" cy="584775"/>
          </a:xfrm>
        </p:grpSpPr>
        <p:sp>
          <p:nvSpPr>
            <p:cNvPr id="75" name="TextBox 74"/>
            <p:cNvSpPr txBox="1"/>
            <p:nvPr/>
          </p:nvSpPr>
          <p:spPr>
            <a:xfrm>
              <a:off x="5847680" y="2432712"/>
              <a:ext cx="21317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নিউক্লি</a:t>
              </a:r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ও</a:t>
              </a:r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প্লাজম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76" name="Straight Arrow Connector 75"/>
            <p:cNvCxnSpPr/>
            <p:nvPr/>
          </p:nvCxnSpPr>
          <p:spPr>
            <a:xfrm flipH="1">
              <a:off x="3352800" y="2671086"/>
              <a:ext cx="2521792" cy="4587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3910080" y="4138384"/>
            <a:ext cx="4904096" cy="584775"/>
            <a:chOff x="3910080" y="4138384"/>
            <a:chExt cx="4904096" cy="584775"/>
          </a:xfrm>
        </p:grpSpPr>
        <p:cxnSp>
          <p:nvCxnSpPr>
            <p:cNvPr id="86" name="Straight Arrow Connector 85"/>
            <p:cNvCxnSpPr/>
            <p:nvPr/>
          </p:nvCxnSpPr>
          <p:spPr>
            <a:xfrm flipH="1">
              <a:off x="3910080" y="4437717"/>
              <a:ext cx="1900931" cy="860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 86"/>
            <p:cNvSpPr/>
            <p:nvPr/>
          </p:nvSpPr>
          <p:spPr>
            <a:xfrm>
              <a:off x="5766176" y="4138384"/>
              <a:ext cx="30480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এন্ডোপ্লাজমিক জালিকা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1072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1888" y="76199"/>
            <a:ext cx="8991600" cy="6705600"/>
            <a:chOff x="81888" y="76199"/>
            <a:chExt cx="8991600" cy="67056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888" y="76200"/>
              <a:ext cx="8991600" cy="670559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888" y="76199"/>
              <a:ext cx="8991600" cy="6705599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6000" y="1066800"/>
            <a:ext cx="4648200" cy="4802647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TextBox 28"/>
          <p:cNvSpPr txBox="1"/>
          <p:nvPr/>
        </p:nvSpPr>
        <p:spPr>
          <a:xfrm>
            <a:off x="1174928" y="5936159"/>
            <a:ext cx="70147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 অঙ্গাণুগুলোর নাম লিখ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047999" y="159603"/>
            <a:ext cx="31605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54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5-Point Star 25"/>
          <p:cNvSpPr/>
          <p:nvPr/>
        </p:nvSpPr>
        <p:spPr>
          <a:xfrm flipH="1">
            <a:off x="5215036" y="3761529"/>
            <a:ext cx="395785" cy="381000"/>
          </a:xfrm>
          <a:prstGeom prst="star5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5-Point Star 26"/>
          <p:cNvSpPr/>
          <p:nvPr/>
        </p:nvSpPr>
        <p:spPr>
          <a:xfrm>
            <a:off x="5610821" y="1835022"/>
            <a:ext cx="346086" cy="284949"/>
          </a:xfrm>
          <a:prstGeom prst="star5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5-Point Star 27"/>
          <p:cNvSpPr/>
          <p:nvPr/>
        </p:nvSpPr>
        <p:spPr>
          <a:xfrm>
            <a:off x="5826115" y="4800600"/>
            <a:ext cx="422285" cy="304800"/>
          </a:xfrm>
          <a:prstGeom prst="star5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৫</a:t>
            </a:r>
            <a:endParaRPr lang="en-US" dirty="0"/>
          </a:p>
        </p:txBody>
      </p:sp>
      <p:sp>
        <p:nvSpPr>
          <p:cNvPr id="32" name="5-Point Star 31"/>
          <p:cNvSpPr/>
          <p:nvPr/>
        </p:nvSpPr>
        <p:spPr>
          <a:xfrm flipH="1">
            <a:off x="2782266" y="4081003"/>
            <a:ext cx="379067" cy="340773"/>
          </a:xfrm>
          <a:prstGeom prst="star5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5-Point Star 32"/>
          <p:cNvSpPr/>
          <p:nvPr/>
        </p:nvSpPr>
        <p:spPr>
          <a:xfrm>
            <a:off x="3447196" y="2895601"/>
            <a:ext cx="362803" cy="340516"/>
          </a:xfrm>
          <a:prstGeom prst="star5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5-Point Star 33"/>
          <p:cNvSpPr/>
          <p:nvPr/>
        </p:nvSpPr>
        <p:spPr>
          <a:xfrm flipH="1">
            <a:off x="3048000" y="2554807"/>
            <a:ext cx="381000" cy="340793"/>
          </a:xfrm>
          <a:prstGeom prst="star5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5-Point Star 34"/>
          <p:cNvSpPr/>
          <p:nvPr/>
        </p:nvSpPr>
        <p:spPr>
          <a:xfrm flipH="1">
            <a:off x="4998151" y="1469530"/>
            <a:ext cx="521685" cy="337059"/>
          </a:xfrm>
          <a:prstGeom prst="star5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7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41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42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46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47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51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56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61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62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66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67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71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72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1505</TotalTime>
  <Words>457</Words>
  <Application>Microsoft Office PowerPoint</Application>
  <PresentationFormat>On-screen Show (4:3)</PresentationFormat>
  <Paragraphs>129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NikoshLightBAN</vt:lpstr>
      <vt:lpstr>Vrinda</vt:lpstr>
      <vt:lpstr>Wingdings 2</vt:lpstr>
      <vt:lpstr>Office Theme</vt:lpstr>
      <vt:lpstr>PowerPoint Presentation</vt:lpstr>
      <vt:lpstr>PowerPoint Presentation</vt:lpstr>
      <vt:lpstr>নিচের ছবিটি লক্ষ্য করঃ </vt:lpstr>
      <vt:lpstr> </vt:lpstr>
      <vt:lpstr>শিখন 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বাড়ীর কাজ</vt:lpstr>
      <vt:lpstr>সবাইকে ধন্যবাদ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Md. Imam Jafar Sadeque</cp:lastModifiedBy>
  <cp:revision>263</cp:revision>
  <dcterms:created xsi:type="dcterms:W3CDTF">2006-08-16T00:00:00Z</dcterms:created>
  <dcterms:modified xsi:type="dcterms:W3CDTF">2019-11-01T04:53:22Z</dcterms:modified>
</cp:coreProperties>
</file>