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81" r:id="rId9"/>
    <p:sldId id="289" r:id="rId10"/>
    <p:sldId id="264" r:id="rId11"/>
    <p:sldId id="288" r:id="rId12"/>
    <p:sldId id="290" r:id="rId13"/>
    <p:sldId id="294" r:id="rId14"/>
    <p:sldId id="295" r:id="rId15"/>
    <p:sldId id="291" r:id="rId16"/>
    <p:sldId id="292" r:id="rId17"/>
    <p:sldId id="293" r:id="rId18"/>
    <p:sldId id="271" r:id="rId19"/>
    <p:sldId id="272" r:id="rId20"/>
    <p:sldId id="273" r:id="rId21"/>
    <p:sldId id="274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405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231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54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95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761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31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09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42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137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38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436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C5BE1-A005-4095-9CA8-F24F6EDB3B97}" type="datetimeFigureOut">
              <a:rPr lang="en-US" smtClean="0"/>
              <a:t>6/4/2019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0431F-6356-4623-80E5-89245AA3C5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g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664" y="175809"/>
            <a:ext cx="8740395" cy="6542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32586" y="3307604"/>
            <a:ext cx="6503831" cy="1569660"/>
          </a:xfrm>
          <a:prstGeom prst="rect">
            <a:avLst/>
          </a:prstGeom>
          <a:noFill/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IN" sz="96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সকলকে শুভেচ্ছা</a:t>
            </a:r>
            <a:endParaRPr lang="en-US" sz="9600" b="1" dirty="0">
              <a:ln w="9525">
                <a:solidFill>
                  <a:schemeClr val="bg1"/>
                </a:solidFill>
                <a:prstDash val="solid"/>
              </a:ln>
              <a:solidFill>
                <a:srgbClr val="7030A0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660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0559" y="99396"/>
            <a:ext cx="359886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জোড়ায় কাজ</a:t>
            </a:r>
            <a:r>
              <a:rPr lang="en-US" sz="6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6000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6004" y="5583553"/>
            <a:ext cx="8911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6000" dirty="0" smtClean="0">
                <a:solidFill>
                  <a:schemeClr val="accent5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ছত্রাকের অর্থনৈতিক গুরুত্ত্ব ব্যাখ্যা কর </a:t>
            </a:r>
            <a:endParaRPr lang="en-US" sz="6000" dirty="0">
              <a:solidFill>
                <a:schemeClr val="accent5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606" y="940158"/>
            <a:ext cx="8261512" cy="4662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9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99070" y="540910"/>
            <a:ext cx="4041112" cy="2999036"/>
            <a:chOff x="157401" y="160940"/>
            <a:chExt cx="4041112" cy="319870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401" y="160940"/>
              <a:ext cx="4041112" cy="2663595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477552" y="2836424"/>
              <a:ext cx="3413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পাউরুটি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তৈরিতে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ব্যবহৃত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ঈস্ট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704769" y="515152"/>
            <a:ext cx="4297124" cy="2973278"/>
            <a:chOff x="4614616" y="188412"/>
            <a:chExt cx="4297124" cy="31712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14616" y="188412"/>
              <a:ext cx="4078621" cy="2663595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614616" y="2836424"/>
              <a:ext cx="4297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সৌখিন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খাবার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মাশরুম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অ্যাগারিকাস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99070" y="3775900"/>
            <a:ext cx="4041112" cy="2932470"/>
            <a:chOff x="157401" y="3542031"/>
            <a:chExt cx="4041112" cy="312771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401" y="3542031"/>
              <a:ext cx="4041112" cy="259431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77552" y="6146521"/>
              <a:ext cx="35645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ঔষধ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তৈরিতে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পেনিসিলিয়াম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98557" y="3748162"/>
            <a:ext cx="4084833" cy="2928453"/>
            <a:chOff x="4608404" y="3514558"/>
            <a:chExt cx="4084833" cy="312342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08404" y="3514558"/>
              <a:ext cx="4084833" cy="2594315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5005211" y="6114763"/>
              <a:ext cx="3515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পদার্থের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পচনে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জৈব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সার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তৈরি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28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27860" y="188413"/>
            <a:ext cx="4041112" cy="3235632"/>
            <a:chOff x="157401" y="598331"/>
            <a:chExt cx="4041112" cy="2817388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7401" y="598331"/>
              <a:ext cx="4041112" cy="2319293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709374" y="2892499"/>
              <a:ext cx="34134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ছত্রাকজনিত পায়ের রোগ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4614616" y="188413"/>
            <a:ext cx="4297124" cy="3171231"/>
            <a:chOff x="4614616" y="188413"/>
            <a:chExt cx="4297124" cy="317123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84835" y="188413"/>
              <a:ext cx="4008400" cy="266359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614616" y="2836424"/>
              <a:ext cx="429712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ছত্রাকজনিত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চর্ম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রোগ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427860" y="3578602"/>
            <a:ext cx="4041112" cy="3091139"/>
            <a:chOff x="157401" y="3578602"/>
            <a:chExt cx="3935130" cy="309113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7401" y="3578602"/>
              <a:ext cx="3935130" cy="249859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374520" y="6146521"/>
              <a:ext cx="356459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আঁখের লাল পচা রোগ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4684835" y="3578602"/>
            <a:ext cx="4008400" cy="3059381"/>
            <a:chOff x="4681616" y="3578602"/>
            <a:chExt cx="3839527" cy="3059381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81616" y="3578602"/>
              <a:ext cx="3839527" cy="2498592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4918857" y="6114763"/>
              <a:ext cx="3515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পদার্থের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পচন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062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" y="5117285"/>
            <a:ext cx="90409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ছত্রাক সংক্রমন প্রতিরোধের উপায় </a:t>
            </a:r>
            <a:r>
              <a:rPr lang="bn-IN" sz="48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বর্ণনা কর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146" y="234027"/>
            <a:ext cx="3441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দলীয় কাজঃ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8024" y="1509556"/>
            <a:ext cx="4283131" cy="329426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6391" y="1509556"/>
            <a:ext cx="4240224" cy="329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93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1972" y="180304"/>
            <a:ext cx="58856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 সংক্রমন প্রতিরোধের উপায়ঃ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290" y="4245048"/>
            <a:ext cx="84614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ছত্রাক জনিত রোগে আক্রান্ত ব্যক্তির জিনিস পত্র (কাপড়-চোপর, চিরুনি, টুপি, স্যান্ডেল) ব্যবহার না করা।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1290" y="5322266"/>
            <a:ext cx="846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ছত্রাক জনিত রোগে আক্রান্ত ব্যক্তির সংস্পর্শে কম আসা।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1290" y="5907041"/>
            <a:ext cx="84614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ছত্রাক আক্রান্ত উদ্ভিদে ঔষুধ ছিটানো বা তুলে পুড়িয়ে ফেলা।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57" y="1027945"/>
            <a:ext cx="4265679" cy="28872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23516" y="1027945"/>
            <a:ext cx="4274400" cy="28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56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1" y="832307"/>
            <a:ext cx="8087932" cy="44471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791" y="54211"/>
            <a:ext cx="3631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এটি কোন উদ্ভিদ?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4855" y="5293217"/>
            <a:ext cx="84614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 সমাঙ্গ বর্গের ক্লোরোফিলযুক্ত সবুজ উদ্ভিদ। এরা মাটি, পানি ও অন্য গাছের উপর হয়ে থাকে। সবুজ ছাড়াও এরা লাল বা বাদামি হয়ে থাকে। বেশির ভাগ জলাশয়ে স্পাইরোগাইরা নামক শৈবাল পাওয়া যায়। 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215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790" y="772136"/>
            <a:ext cx="8023539" cy="3832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910" y="15572"/>
            <a:ext cx="4481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শৈবালের উপকারিতাঃ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6363" y="6156081"/>
            <a:ext cx="802353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মৎস চাষে খাদ্য হিসেবে শৈবাল ব্যবহৃত হয়।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9773" y="4642952"/>
            <a:ext cx="850649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Wingdings" panose="05000000000000000000" pitchFamily="2" charset="2"/>
              <a:buChar char="Ø"/>
            </a:pP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আইসক্রিম তৈরি করতে সামুদ্রিক শৈবালজাত অ্যালজিন ব্যবহৃত হয়। </a:t>
            </a:r>
            <a:endParaRPr lang="en-US" sz="3000" dirty="0"/>
          </a:p>
        </p:txBody>
      </p:sp>
      <p:sp>
        <p:nvSpPr>
          <p:cNvPr id="3" name="Rectangle 2"/>
          <p:cNvSpPr/>
          <p:nvPr/>
        </p:nvSpPr>
        <p:spPr>
          <a:xfrm>
            <a:off x="338066" y="5161154"/>
            <a:ext cx="69797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সামুদ্রিক শৈবাল আয়োডিন ও পটাশিয়ামের ভাল উৎস। </a:t>
            </a:r>
            <a:endParaRPr lang="en-US" sz="3000" dirty="0"/>
          </a:p>
        </p:txBody>
      </p:sp>
      <p:sp>
        <p:nvSpPr>
          <p:cNvPr id="4" name="Rectangle 3"/>
          <p:cNvSpPr/>
          <p:nvPr/>
        </p:nvSpPr>
        <p:spPr>
          <a:xfrm>
            <a:off x="338066" y="5653598"/>
            <a:ext cx="812012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কোন কোন সামুদ্রিক শৈবাল সবজি হিসেবে খাওয়া হয়।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773764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318" y="631065"/>
            <a:ext cx="7755102" cy="42371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791" y="15574"/>
            <a:ext cx="4481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শৈবালের অপকারিতাঃ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53791" y="5843531"/>
            <a:ext cx="81394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জলাশয়ে অতিরিক্ত শৈবাল হলে অক্সিজেনের অভাবে জলজ </a:t>
            </a: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প্রাণী </a:t>
            </a:r>
            <a:r>
              <a:rPr lang="bn-IN" sz="3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 মাছ মারা যেতে পারে।</a:t>
            </a:r>
            <a:endParaRPr lang="en-US" sz="3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553791" y="4893971"/>
            <a:ext cx="659507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মানুষ ও উদ্ভিদের বিভিন্ন রোগ সৃষ্টিতে শৈবাল দায়ী। </a:t>
            </a:r>
            <a:endParaRPr lang="en-US" sz="3000" dirty="0"/>
          </a:p>
        </p:txBody>
      </p:sp>
      <p:sp>
        <p:nvSpPr>
          <p:cNvPr id="3" name="Rectangle 2"/>
          <p:cNvSpPr/>
          <p:nvPr/>
        </p:nvSpPr>
        <p:spPr>
          <a:xfrm>
            <a:off x="528034" y="5389805"/>
            <a:ext cx="757931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bn-IN" sz="3000" dirty="0">
                <a:latin typeface="NikoshBAN" panose="02000000000000000000" pitchFamily="2" charset="0"/>
                <a:cs typeface="NikoshBAN" panose="02000000000000000000" pitchFamily="2" charset="0"/>
              </a:rPr>
              <a:t>চা পাতার রেড রাস্ট রোগ এক ধরনের শৈবালের কারণে হয়।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79235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40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65126" y="35004"/>
            <a:ext cx="4800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600" u="sng" dirty="0" smtClean="0">
                <a:latin typeface="NikoshBAN" pitchFamily="2" charset="0"/>
                <a:cs typeface="NikoshBAN" pitchFamily="2" charset="0"/>
              </a:rPr>
              <a:t>মূল্যায়ণ</a:t>
            </a:r>
            <a:endParaRPr lang="en-US" sz="60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9346" y="1026048"/>
            <a:ext cx="8043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মৃতভোজী ছত্রাক কোনগুলো?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250" y="1503737"/>
            <a:ext cx="8015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ছত্রাক সংক্রমন প্রতিরোধের উপায় কী কী?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57200" y="2604054"/>
            <a:ext cx="81173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পাটের কালোপট্টি রোগ নিচের কোনটির কারণে হয়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58273" y="3020310"/>
            <a:ext cx="6732391" cy="1064756"/>
            <a:chOff x="458273" y="3058947"/>
            <a:chExt cx="6732391" cy="1064756"/>
          </a:xfrm>
        </p:grpSpPr>
        <p:sp>
          <p:nvSpPr>
            <p:cNvPr id="8" name="Rectangle 7"/>
            <p:cNvSpPr/>
            <p:nvPr/>
          </p:nvSpPr>
          <p:spPr>
            <a:xfrm>
              <a:off x="4241973" y="3073047"/>
              <a:ext cx="294869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খ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)</a:t>
              </a:r>
              <a:r>
                <a:rPr lang="bn-IN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ব্যাকটেরিয়া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458273" y="3058947"/>
              <a:ext cx="2869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ভাইরাস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369499" y="3538928"/>
              <a:ext cx="1513556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bn-IN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শৈবাল</a:t>
              </a:r>
              <a:endParaRPr lang="en-US" sz="32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609601" y="3480892"/>
            <a:ext cx="2057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67871" y="6801440"/>
            <a:ext cx="1847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469410" y="6821269"/>
            <a:ext cx="3810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bn-BD" sz="36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092573" y="2023348"/>
            <a:ext cx="30989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200" u="sng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বহুনির্বাচনি প্রশ্ন</a:t>
            </a:r>
            <a:endParaRPr lang="bn-BD" sz="3200" u="sng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9336" y="3930647"/>
            <a:ext cx="6581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২।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শৈবাল-</a:t>
            </a:r>
            <a:endParaRPr lang="bn-BD" sz="32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97584" y="4338227"/>
            <a:ext cx="387191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রেড রাস্ট রোগ সৃষ্টি করে</a:t>
            </a:r>
            <a:endParaRPr lang="en-US" sz="3200" dirty="0"/>
          </a:p>
        </p:txBody>
      </p:sp>
      <p:sp>
        <p:nvSpPr>
          <p:cNvPr id="20" name="Rectangle 19"/>
          <p:cNvSpPr/>
          <p:nvPr/>
        </p:nvSpPr>
        <p:spPr>
          <a:xfrm>
            <a:off x="4260246" y="4321662"/>
            <a:ext cx="44869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আখের লাল পচা রোগ সৃষ্টি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71890" y="4778452"/>
            <a:ext cx="490817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আইসক্রিম তৈরিতে ব্যবহৃত হয়</a:t>
            </a:r>
            <a:endParaRPr lang="en-US" sz="3200" dirty="0"/>
          </a:p>
        </p:txBody>
      </p:sp>
      <p:sp>
        <p:nvSpPr>
          <p:cNvPr id="22" name="Rectangle 21"/>
          <p:cNvSpPr/>
          <p:nvPr/>
        </p:nvSpPr>
        <p:spPr>
          <a:xfrm>
            <a:off x="332250" y="5269030"/>
            <a:ext cx="365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কোনটি সঠিক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sp>
        <p:nvSpPr>
          <p:cNvPr id="26" name="Rectangle 25"/>
          <p:cNvSpPr/>
          <p:nvPr/>
        </p:nvSpPr>
        <p:spPr>
          <a:xfrm>
            <a:off x="3659874" y="5577690"/>
            <a:ext cx="29090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(খ)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ও 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iii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/>
          </a:p>
        </p:txBody>
      </p:sp>
      <p:grpSp>
        <p:nvGrpSpPr>
          <p:cNvPr id="30" name="Group 29"/>
          <p:cNvGrpSpPr/>
          <p:nvPr/>
        </p:nvGrpSpPr>
        <p:grpSpPr>
          <a:xfrm>
            <a:off x="810189" y="5642986"/>
            <a:ext cx="6186487" cy="1017982"/>
            <a:chOff x="810189" y="5784655"/>
            <a:chExt cx="6186487" cy="1017982"/>
          </a:xfrm>
        </p:grpSpPr>
        <p:sp>
          <p:nvSpPr>
            <p:cNvPr id="23" name="Rectangle 22"/>
            <p:cNvSpPr/>
            <p:nvPr/>
          </p:nvSpPr>
          <p:spPr>
            <a:xfrm>
              <a:off x="810189" y="5784655"/>
              <a:ext cx="307430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(ক) 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ও 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975476" y="6205703"/>
              <a:ext cx="3014374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(গ) </a:t>
              </a:r>
              <a:r>
                <a:rPr lang="en-US" sz="3200" dirty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659874" y="6217862"/>
              <a:ext cx="3336802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(ঘ) </a:t>
              </a:r>
              <a:r>
                <a:rPr lang="en-US" sz="3200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,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ও  </a:t>
              </a:r>
              <a:r>
                <a:rPr lang="en-US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iii</a:t>
              </a:r>
              <a:r>
                <a:rPr lang="bn-BD" sz="32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endParaRPr lang="en-US" sz="32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6018664" y="248127"/>
            <a:ext cx="2943188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ধন্যবাদ,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সঠিক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হয়েছে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24269" y="272123"/>
            <a:ext cx="2250269" cy="584775"/>
          </a:xfrm>
          <a:prstGeom prst="rect">
            <a:avLst/>
          </a:prstGeo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bn-BD" sz="3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আবার চেষ্টা কর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01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12" grpId="0"/>
      <p:bldP spid="17" grpId="0"/>
      <p:bldP spid="18" grpId="0"/>
      <p:bldP spid="19" grpId="0"/>
      <p:bldP spid="20" grpId="0"/>
      <p:bldP spid="21" grpId="0"/>
      <p:bldP spid="22" grpId="0"/>
      <p:bldP spid="26" grpId="0"/>
      <p:bldP spid="28" grpId="1"/>
      <p:bldP spid="28" grpId="2"/>
      <p:bldP spid="29" grpId="0"/>
      <p:bldP spid="29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429024" y="1443425"/>
            <a:ext cx="8360150" cy="5244526"/>
            <a:chOff x="23782" y="1788812"/>
            <a:chExt cx="6971523" cy="3860597"/>
          </a:xfrm>
        </p:grpSpPr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782" y="1788812"/>
              <a:ext cx="6971523" cy="3461156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23782" y="5264257"/>
              <a:ext cx="6739751" cy="3851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এক ধরনের ছত্রাক যা পাঁউরুটি তৈরিতে ব্যবহৃত হয়, ঈস্ট পাঁউরুটি ফোলায়।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296213" y="1471161"/>
            <a:ext cx="8628845" cy="5247070"/>
            <a:chOff x="72891" y="1019089"/>
            <a:chExt cx="7556557" cy="5026316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93" y="1019089"/>
              <a:ext cx="7357857" cy="4510390"/>
            </a:xfrm>
            <a:prstGeom prst="rect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72891" y="5544198"/>
              <a:ext cx="7556557" cy="5012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এক ধরনের ছত্রাক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যা পেনিসিলিন নামক অ্যান্টিবায়োটিক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তৈরিতে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ব্যবহৃত হয়।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8" name="Group 67"/>
          <p:cNvGrpSpPr/>
          <p:nvPr/>
        </p:nvGrpSpPr>
        <p:grpSpPr>
          <a:xfrm>
            <a:off x="387223" y="1451430"/>
            <a:ext cx="8401951" cy="5299905"/>
            <a:chOff x="205910" y="1022162"/>
            <a:chExt cx="5963235" cy="4774730"/>
          </a:xfrm>
        </p:grpSpPr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5910" y="1022162"/>
              <a:ext cx="5963235" cy="4287955"/>
            </a:xfrm>
            <a:prstGeom prst="rect">
              <a:avLst/>
            </a:prstGeom>
          </p:spPr>
        </p:pic>
        <p:sp>
          <p:nvSpPr>
            <p:cNvPr id="70" name="TextBox 69"/>
            <p:cNvSpPr txBox="1"/>
            <p:nvPr/>
          </p:nvSpPr>
          <p:spPr>
            <a:xfrm>
              <a:off x="205911" y="5325519"/>
              <a:ext cx="5935812" cy="471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সূতা আকৃতির </a:t>
              </a:r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এক ধরনের শৈবাল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যা প্রায় সকল জলাশয়ে পাওয়া যায়</a:t>
              </a:r>
              <a:r>
                <a:rPr lang="en-US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bn-IN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76589" y="1423230"/>
            <a:ext cx="8373948" cy="5328105"/>
            <a:chOff x="196906" y="1052755"/>
            <a:chExt cx="6165868" cy="4656516"/>
          </a:xfrm>
        </p:grpSpPr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6906" y="1052755"/>
              <a:ext cx="6165868" cy="4194211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196906" y="5244131"/>
              <a:ext cx="6077579" cy="4651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মাশরুম নামে পরিচিত এক </a:t>
              </a:r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ধরনের ছত্রাক যা এক প্রকার সৌখিন খাদ্য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00274" y="62031"/>
            <a:ext cx="49358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এই পাঠে নতুন যা শিখলামঃ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14017" y="784215"/>
            <a:ext cx="2048256" cy="5943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এ্যাগারিকাস</a:t>
            </a:r>
            <a:endParaRPr lang="en-US" sz="3200" dirty="0"/>
          </a:p>
        </p:txBody>
      </p:sp>
      <p:sp>
        <p:nvSpPr>
          <p:cNvPr id="7" name="Rounded Rectangle 6"/>
          <p:cNvSpPr/>
          <p:nvPr/>
        </p:nvSpPr>
        <p:spPr>
          <a:xfrm>
            <a:off x="6725017" y="784215"/>
            <a:ext cx="2051279" cy="5943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স্পাইরোগাইরা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500761" y="789726"/>
            <a:ext cx="2048256" cy="5943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ঈস্ট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7223" y="776210"/>
            <a:ext cx="2048256" cy="59436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পেনিসিলিয়াম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0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4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4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9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0466" y="3829973"/>
            <a:ext cx="398281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মোঃ ইমাম জাফর সাদেক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সহকারি শিক্ষক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মোগলবাসা দ্বি-মুখী উচ্চ বিদ্যালয়</a:t>
            </a:r>
          </a:p>
          <a:p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কুড়িগ্রাম সদর, কুড়িগ্রাম</a:t>
            </a:r>
          </a:p>
          <a:p>
            <a:r>
              <a:rPr lang="bn-BD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ফোনঃ 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01716-752707</a:t>
            </a:r>
            <a:endParaRPr lang="bn-BD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ijsadeque@gmail.com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83005" y="147137"/>
            <a:ext cx="25340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u="sng" dirty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u="sng" dirty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81848" y="4522388"/>
            <a:ext cx="46621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IN" sz="36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সপ্ত</a:t>
            </a:r>
            <a:r>
              <a:rPr lang="bn-BD" sz="36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36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বিষয়ঃ বিজ্ঞান</a:t>
            </a:r>
            <a:endParaRPr lang="bn-IN" sz="36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bn-IN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 smtClean="0">
                <a:ln w="9525">
                  <a:solidFill>
                    <a:schemeClr val="bg1"/>
                  </a:solidFill>
                  <a:prstDash val="solid"/>
                </a:ln>
                <a:latin typeface="NikoshBAN" panose="02000000000000000000" pitchFamily="2" charset="0"/>
                <a:cs typeface="NikoshBAN" panose="02000000000000000000" pitchFamily="2" charset="0"/>
              </a:rPr>
              <a:t>প্রথম (নিম্ন শ্রেণির জীব)</a:t>
            </a:r>
            <a:endParaRPr lang="bn-IN" sz="3600" b="1" dirty="0">
              <a:ln w="9525">
                <a:solidFill>
                  <a:schemeClr val="bg1"/>
                </a:solidFill>
                <a:prstDash val="solid"/>
              </a:ln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040" y="1961098"/>
            <a:ext cx="1620521" cy="18688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6012" y="1906073"/>
            <a:ext cx="4397684" cy="26163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1309" y="1316291"/>
            <a:ext cx="27232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85552" y="1316291"/>
            <a:ext cx="26782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4299188" y="2215165"/>
            <a:ext cx="0" cy="3928056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7087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4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914060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696960" y="399331"/>
            <a:ext cx="37338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u="sng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5400" u="sng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9598" y="4780717"/>
            <a:ext cx="7870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54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ছত্রাক ও শৈবালের তুলনা কর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0961" y="1490089"/>
            <a:ext cx="3926644" cy="31329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0636" y="1490088"/>
            <a:ext cx="3917739" cy="313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93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52" y="121207"/>
            <a:ext cx="8950817" cy="66273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99267" y="4101653"/>
            <a:ext cx="507422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600" b="1" dirty="0" smtClean="0">
                <a:ln w="22225">
                  <a:solidFill>
                    <a:schemeClr val="accent4">
                      <a:lumMod val="20000"/>
                      <a:lumOff val="8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16600" b="1" dirty="0">
              <a:ln w="22225">
                <a:solidFill>
                  <a:schemeClr val="accent4">
                    <a:lumMod val="20000"/>
                    <a:lumOff val="80000"/>
                  </a:schemeClr>
                </a:solidFill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819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17740" y="65528"/>
            <a:ext cx="457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লক্ষ্য করঃ 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9714" y="965914"/>
            <a:ext cx="3790619" cy="230707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243" y="965913"/>
            <a:ext cx="3826070" cy="23070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9713" y="3401201"/>
            <a:ext cx="3790619" cy="223368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46243" y="3401487"/>
            <a:ext cx="3826070" cy="22392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5318" y="5755498"/>
            <a:ext cx="4576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এগুলো কীসের চিত্র?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71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49174"/>
            <a:chOff x="0" y="0"/>
            <a:chExt cx="9144000" cy="6849174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49174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171" y="483496"/>
              <a:ext cx="6702956" cy="147721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98171" y="3090930"/>
              <a:ext cx="6702956" cy="1454982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978792" y="1909190"/>
            <a:ext cx="69932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8000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ছত্রাক ও শৈবাল </a:t>
            </a:r>
            <a:endParaRPr lang="en-US" sz="8000" dirty="0">
              <a:solidFill>
                <a:schemeClr val="accent1">
                  <a:lumMod val="60000"/>
                  <a:lumOff val="40000"/>
                </a:schemeClr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424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49477" y="489952"/>
            <a:ext cx="4645045" cy="1143000"/>
          </a:xfrm>
        </p:spPr>
        <p:txBody>
          <a:bodyPr>
            <a:noAutofit/>
          </a:bodyPr>
          <a:lstStyle/>
          <a:p>
            <a:pPr algn="ctr"/>
            <a:r>
              <a:rPr lang="bn-BD" sz="7200" u="sng" dirty="0" smtClean="0">
                <a:solidFill>
                  <a:schemeClr val="bg2"/>
                </a:solidFill>
                <a:latin typeface="NikoshBAN" pitchFamily="2" charset="0"/>
                <a:cs typeface="NikoshBAN" pitchFamily="2" charset="0"/>
              </a:rPr>
              <a:t>শিখন ফল</a:t>
            </a:r>
            <a:endParaRPr lang="en-US" sz="7200" u="sng" dirty="0">
              <a:solidFill>
                <a:schemeClr val="bg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540914" y="2778060"/>
            <a:ext cx="8319752" cy="255071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n-IN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১। ছত্রাক কী তা বলতে </a:t>
            </a:r>
            <a:r>
              <a:rPr lang="bn-BD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bn-IN" sz="3200" dirty="0" smtClean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en-US" sz="32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bn-IN" sz="32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bn-IN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ছত্রাকের অর্থনৈতিক গুরুত্ত্ব ব্যাখ্যা করতে</a:t>
            </a:r>
            <a:r>
              <a:rPr lang="bn-BD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bn-BD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3200" dirty="0" smtClean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bn-IN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৩। ছত্রাক সংক্রমন প্রতিরোধের উপায় বর্ণনা করতে</a:t>
            </a:r>
            <a:r>
              <a:rPr lang="bn-BD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পারবে।</a:t>
            </a:r>
            <a:endParaRPr lang="bn-IN" sz="3200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  <a:p>
            <a:pPr marL="0" indent="0" algn="just">
              <a:buNone/>
            </a:pPr>
            <a:r>
              <a:rPr lang="bn-IN" sz="3200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৪। শৈবালের উপকারি ও অপকারি ভূমিকা মূল্যায়ণ করতে পারবে।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52643" y="1924336"/>
            <a:ext cx="4874448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bn-IN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 পাঠ শেষে শিক্ষার্থীরাঃ</a:t>
            </a:r>
            <a:endParaRPr lang="en-US" dirty="0"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50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uiExpand="1" build="p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9144000" cy="6810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42" y="1311477"/>
            <a:ext cx="3657600" cy="23400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820" y="1311478"/>
            <a:ext cx="3657600" cy="23488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820" y="3816835"/>
            <a:ext cx="3657600" cy="217055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6542" y="3816835"/>
            <a:ext cx="3657600" cy="217055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8490" y="315143"/>
            <a:ext cx="52000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 চিত্রগুলো লক্ষ্য কর: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38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0608" y="3145665"/>
            <a:ext cx="83326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 কী তা সংক্ষেপে ব্যাখ্যা কর।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25650" y="471585"/>
            <a:ext cx="387823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6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একক কাজ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7893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0" y="-1"/>
            <a:ext cx="9144000" cy="687352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9151" y="4732888"/>
            <a:ext cx="858287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ছত্রাক একটি সমাঙ্গদেহী ক্লোরোফিলবিহীন অসবুজ উদ্ভিদ, এরা পরভোজী বা মৃতভোজী। পরভোজী ছত্রাক বাসি ও পঁচা খাদ্যদ্রব্য, ফলমূল, শাকসবজি, ভেজা রুটি ও চামড়া, গোবর ইত্যাদিতে জন্মায়। মৃতভোজী ছত্রাক মৃত জীবদেহ বা জৈব পদার্থপূর্ণ মাটিতে জন্মায়।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151" y="204311"/>
            <a:ext cx="8582875" cy="4528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10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84263" y="837133"/>
            <a:ext cx="4297586" cy="2983083"/>
            <a:chOff x="184263" y="270457"/>
            <a:chExt cx="4297586" cy="2983083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4263" y="270457"/>
              <a:ext cx="4297586" cy="2439692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50761" y="2730320"/>
              <a:ext cx="32583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পাউরুটি তৈরি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636395" y="837132"/>
            <a:ext cx="4327302" cy="2970205"/>
            <a:chOff x="4636395" y="270456"/>
            <a:chExt cx="4327302" cy="297020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36395" y="270456"/>
              <a:ext cx="4327302" cy="2439692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5170869" y="2717441"/>
              <a:ext cx="32583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সৌখিন খাবার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84263" y="3865790"/>
            <a:ext cx="4297586" cy="3048790"/>
            <a:chOff x="449547" y="3633968"/>
            <a:chExt cx="3805653" cy="304879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9547" y="3633968"/>
              <a:ext cx="3805653" cy="2525570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978793" y="6159538"/>
              <a:ext cx="27303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চর্ম রোগ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4636395" y="3808108"/>
            <a:ext cx="4327301" cy="3106472"/>
            <a:chOff x="5054744" y="3576286"/>
            <a:chExt cx="3490603" cy="310647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054744" y="3576286"/>
              <a:ext cx="3490603" cy="258325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5170869" y="6159538"/>
              <a:ext cx="32583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পঁচন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104698" y="80524"/>
            <a:ext cx="45960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চিত্রগুলো লক্ষ্য কর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125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1864</TotalTime>
  <Words>527</Words>
  <Application>Microsoft Office PowerPoint</Application>
  <PresentationFormat>On-screen Show (4:3)</PresentationFormat>
  <Paragraphs>89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NikoshBAN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শিখন ফল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Md. Imam Jafar Sadeque</cp:lastModifiedBy>
  <cp:revision>203</cp:revision>
  <dcterms:created xsi:type="dcterms:W3CDTF">2019-05-16T17:17:01Z</dcterms:created>
  <dcterms:modified xsi:type="dcterms:W3CDTF">2019-06-04T06:32:13Z</dcterms:modified>
</cp:coreProperties>
</file>