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30"/>
  </p:notesMasterIdLst>
  <p:sldIdLst>
    <p:sldId id="257" r:id="rId2"/>
    <p:sldId id="292" r:id="rId3"/>
    <p:sldId id="260" r:id="rId4"/>
    <p:sldId id="296" r:id="rId5"/>
    <p:sldId id="261" r:id="rId6"/>
    <p:sldId id="262" r:id="rId7"/>
    <p:sldId id="293" r:id="rId8"/>
    <p:sldId id="265" r:id="rId9"/>
    <p:sldId id="273" r:id="rId10"/>
    <p:sldId id="274" r:id="rId11"/>
    <p:sldId id="266" r:id="rId12"/>
    <p:sldId id="275" r:id="rId13"/>
    <p:sldId id="276" r:id="rId14"/>
    <p:sldId id="277" r:id="rId15"/>
    <p:sldId id="278" r:id="rId16"/>
    <p:sldId id="290" r:id="rId17"/>
    <p:sldId id="287" r:id="rId18"/>
    <p:sldId id="269" r:id="rId19"/>
    <p:sldId id="295" r:id="rId20"/>
    <p:sldId id="288" r:id="rId21"/>
    <p:sldId id="289" r:id="rId22"/>
    <p:sldId id="282" r:id="rId23"/>
    <p:sldId id="285" r:id="rId24"/>
    <p:sldId id="294" r:id="rId25"/>
    <p:sldId id="283" r:id="rId26"/>
    <p:sldId id="297" r:id="rId27"/>
    <p:sldId id="271" r:id="rId28"/>
    <p:sldId id="272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9112" autoAdjust="0"/>
  </p:normalViewPr>
  <p:slideViewPr>
    <p:cSldViewPr>
      <p:cViewPr varScale="1">
        <p:scale>
          <a:sx n="74" d="100"/>
          <a:sy n="74" d="100"/>
        </p:scale>
        <p:origin x="708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309834-5B8E-46B2-9182-8147D2301B84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61369D-7165-4DAE-9074-52E101E76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893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dirty="0" smtClean="0"/>
              <a:t>ন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1369D-7165-4DAE-9074-52E101E7681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0656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1369D-7165-4DAE-9074-52E101E7681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029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C4817-FC52-4E18-BFF3-B3A40D719367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45E6A-4977-421B-BFEA-193C9050A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376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C4817-FC52-4E18-BFF3-B3A40D719367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45E6A-4977-421B-BFEA-193C9050A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793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C4817-FC52-4E18-BFF3-B3A40D719367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45E6A-4977-421B-BFEA-193C9050A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178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C4817-FC52-4E18-BFF3-B3A40D719367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45E6A-4977-421B-BFEA-193C9050A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510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C4817-FC52-4E18-BFF3-B3A40D719367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45E6A-4977-421B-BFEA-193C9050A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907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C4817-FC52-4E18-BFF3-B3A40D719367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45E6A-4977-421B-BFEA-193C9050A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206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C4817-FC52-4E18-BFF3-B3A40D719367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45E6A-4977-421B-BFEA-193C9050A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117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C4817-FC52-4E18-BFF3-B3A40D719367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45E6A-4977-421B-BFEA-193C9050A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613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C4817-FC52-4E18-BFF3-B3A40D719367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45E6A-4977-421B-BFEA-193C9050A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890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C4817-FC52-4E18-BFF3-B3A40D719367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45E6A-4977-421B-BFEA-193C9050A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515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C4817-FC52-4E18-BFF3-B3A40D719367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E45E6A-4977-421B-BFEA-193C9050A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949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7C4817-FC52-4E18-BFF3-B3A40D719367}" type="datetimeFigureOut">
              <a:rPr lang="en-US" smtClean="0"/>
              <a:t>11/1/2019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45E6A-4977-421B-BFEA-193C9050AD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567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18.jpg"/><Relationship Id="rId7" Type="http://schemas.openxmlformats.org/officeDocument/2006/relationships/image" Target="../media/image22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rakibul893@gmail.com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g"/><Relationship Id="rId3" Type="http://schemas.openxmlformats.org/officeDocument/2006/relationships/image" Target="../media/image26.jpg"/><Relationship Id="rId7" Type="http://schemas.openxmlformats.org/officeDocument/2006/relationships/image" Target="../media/image30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orizontal Scroll 4"/>
          <p:cNvSpPr/>
          <p:nvPr/>
        </p:nvSpPr>
        <p:spPr>
          <a:xfrm>
            <a:off x="533400" y="0"/>
            <a:ext cx="7772400" cy="1676400"/>
          </a:xfrm>
          <a:prstGeom prst="horizontalScroll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8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88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7502"/>
            <a:ext cx="91440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511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76200" y="4343400"/>
            <a:ext cx="8991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bn-BD" sz="6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সেটের প্রত্যেক সদস্যকে সেটের উপাদান(</a:t>
            </a:r>
            <a:r>
              <a:rPr lang="en-US" sz="6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element)</a:t>
            </a:r>
            <a:r>
              <a:rPr lang="en-US" sz="60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বলা</a:t>
            </a:r>
            <a:r>
              <a:rPr lang="en-US" sz="6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bn-BD" sz="6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4" name="Down Arrow 3"/>
          <p:cNvSpPr/>
          <p:nvPr/>
        </p:nvSpPr>
        <p:spPr>
          <a:xfrm>
            <a:off x="4133850" y="3581400"/>
            <a:ext cx="57150" cy="2133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" y="2100352"/>
            <a:ext cx="8534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A</a:t>
            </a:r>
            <a:r>
              <a:rPr lang="en-US" sz="115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=</a:t>
            </a:r>
            <a:r>
              <a:rPr lang="en-US" sz="115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{</a:t>
            </a:r>
            <a:r>
              <a:rPr lang="en-US" sz="11500" dirty="0" err="1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a,</a:t>
            </a:r>
            <a:r>
              <a:rPr lang="en-US" sz="115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b,</a:t>
            </a:r>
            <a:r>
              <a:rPr lang="en-US" sz="115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c,</a:t>
            </a:r>
            <a:r>
              <a:rPr lang="en-US" sz="115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d</a:t>
            </a:r>
            <a:r>
              <a:rPr lang="en-US" sz="115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}</a:t>
            </a:r>
            <a:endParaRPr lang="en-US" sz="115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933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0974" y="838200"/>
            <a:ext cx="915352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7200" i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সেটের উপাদান প্রকাশের প্রতীক </a:t>
            </a:r>
            <a:r>
              <a:rPr lang="bn-BD" sz="5400" i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‘</a:t>
            </a:r>
            <a:r>
              <a:rPr lang="en-US" sz="7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∈</a:t>
            </a:r>
            <a:r>
              <a:rPr lang="en-US" sz="72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(element)</a:t>
            </a:r>
            <a:endParaRPr lang="bn-BD" sz="5400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9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সেটের উপাদান নয় </a:t>
            </a:r>
            <a:endParaRPr lang="en-US" sz="96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5400" i="1" dirty="0" smtClean="0">
                <a:solidFill>
                  <a:srgbClr val="FF0000"/>
                </a:solidFill>
              </a:rPr>
              <a:t>‘</a:t>
            </a:r>
            <a:r>
              <a:rPr lang="en-US" sz="6600" dirty="0" smtClean="0">
                <a:solidFill>
                  <a:srgbClr val="FF0000"/>
                </a:solidFill>
              </a:rPr>
              <a:t>∉</a:t>
            </a:r>
            <a:r>
              <a:rPr lang="en-US" sz="6600" dirty="0">
                <a:solidFill>
                  <a:srgbClr val="FF0000"/>
                </a:solidFill>
              </a:rPr>
              <a:t> </a:t>
            </a:r>
            <a:r>
              <a:rPr lang="en-US" sz="6600" dirty="0" smtClean="0">
                <a:solidFill>
                  <a:srgbClr val="FF0000"/>
                </a:solidFill>
              </a:rPr>
              <a:t>(does not element}</a:t>
            </a:r>
            <a:endParaRPr lang="en-US" sz="6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949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7117"/>
            <a:ext cx="929640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B={</a:t>
            </a:r>
            <a:r>
              <a:rPr lang="en-US" sz="48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a,b</a:t>
            </a:r>
            <a:r>
              <a:rPr lang="en-US" sz="4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}</a:t>
            </a:r>
            <a:r>
              <a:rPr lang="en-US" sz="48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হলে,B</a:t>
            </a:r>
            <a:r>
              <a:rPr lang="bn-BD" sz="4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সেটের</a:t>
            </a:r>
            <a:r>
              <a:rPr lang="en-US" sz="4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উপাদান</a:t>
            </a:r>
            <a:r>
              <a:rPr lang="bn-BD" sz="4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a</a:t>
            </a:r>
            <a:r>
              <a:rPr lang="bn-BD" sz="4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bn-BD" sz="4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b</a:t>
            </a:r>
            <a:r>
              <a:rPr lang="en-US" sz="4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,</a:t>
            </a:r>
          </a:p>
          <a:p>
            <a:endParaRPr lang="en-US" sz="5400" dirty="0" smtClean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5400" i="1" dirty="0" err="1" smtClean="0">
                <a:solidFill>
                  <a:srgbClr val="C00000"/>
                </a:solidFill>
              </a:rPr>
              <a:t>a</a:t>
            </a:r>
            <a:r>
              <a:rPr lang="en-US" sz="5400" dirty="0" err="1" smtClean="0">
                <a:solidFill>
                  <a:srgbClr val="C00000"/>
                </a:solidFill>
              </a:rPr>
              <a:t>∈B</a:t>
            </a:r>
            <a:r>
              <a:rPr lang="en-US" sz="5400" dirty="0" smtClean="0">
                <a:solidFill>
                  <a:srgbClr val="C00000"/>
                </a:solidFill>
              </a:rPr>
              <a:t>,</a:t>
            </a:r>
            <a:r>
              <a:rPr lang="en-US" sz="5400" i="1" dirty="0" smtClean="0">
                <a:solidFill>
                  <a:srgbClr val="C00000"/>
                </a:solidFill>
              </a:rPr>
              <a:t> </a:t>
            </a:r>
            <a:r>
              <a:rPr lang="en-US" sz="5400" i="1" dirty="0" err="1" smtClean="0">
                <a:solidFill>
                  <a:srgbClr val="C00000"/>
                </a:solidFill>
              </a:rPr>
              <a:t>b</a:t>
            </a:r>
            <a:r>
              <a:rPr lang="en-US" sz="5400" dirty="0" err="1" smtClean="0">
                <a:solidFill>
                  <a:srgbClr val="C00000"/>
                </a:solidFill>
              </a:rPr>
              <a:t>∈B</a:t>
            </a:r>
            <a:endParaRPr lang="en-US" sz="5400" dirty="0">
              <a:solidFill>
                <a:srgbClr val="C00000"/>
              </a:solidFill>
            </a:endParaRPr>
          </a:p>
          <a:p>
            <a:pPr algn="ctr"/>
            <a:endParaRPr lang="en-US" sz="5400" dirty="0" smtClean="0"/>
          </a:p>
          <a:p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c ,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Bসেটের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উপাদান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না</a:t>
            </a:r>
            <a:r>
              <a:rPr lang="en-US" sz="5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হলে</a:t>
            </a:r>
            <a:endParaRPr lang="en-US" sz="54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54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i="1" dirty="0" err="1">
                <a:solidFill>
                  <a:srgbClr val="FF0000"/>
                </a:solidFill>
              </a:rPr>
              <a:t>c</a:t>
            </a:r>
            <a:r>
              <a:rPr lang="en-US" sz="5400" dirty="0" err="1" smtClean="0">
                <a:solidFill>
                  <a:srgbClr val="FF0000"/>
                </a:solidFill>
              </a:rPr>
              <a:t>∉B</a:t>
            </a:r>
            <a:endParaRPr lang="en-US" sz="5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1371600" y="762000"/>
            <a:ext cx="2133600" cy="1600200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1981200" y="762000"/>
            <a:ext cx="3124200" cy="16002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457200" y="4038600"/>
            <a:ext cx="3886200" cy="160020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7890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85112" y="736294"/>
            <a:ext cx="4939688" cy="1219200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সেট</a:t>
            </a:r>
            <a:r>
              <a:rPr lang="en-US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প্রকাশের</a:t>
            </a:r>
            <a:r>
              <a:rPr lang="en-US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প</a:t>
            </a:r>
            <a:r>
              <a:rPr lang="bn-BD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দ্ধতিঃ</a:t>
            </a:r>
            <a:endParaRPr lang="en-US" sz="5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43000" y="2755900"/>
            <a:ext cx="3371850" cy="10668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তালিকা</a:t>
            </a:r>
            <a:r>
              <a:rPr lang="en-US" sz="4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পদ্ধতিঃ </a:t>
            </a:r>
            <a:endParaRPr lang="en-US" sz="44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943600" y="2688665"/>
            <a:ext cx="3048000" cy="10795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সেট গঠন পদ্ধতিঃ </a:t>
            </a:r>
            <a:endParaRPr lang="en-US" sz="40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" y="4522695"/>
            <a:ext cx="4419600" cy="1066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A=</a:t>
            </a:r>
            <a:r>
              <a:rPr lang="en-US" sz="44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{</a:t>
            </a:r>
            <a:r>
              <a:rPr lang="en-US" sz="4000" dirty="0" smtClean="0">
                <a:solidFill>
                  <a:srgbClr val="FF0000"/>
                </a:solidFill>
                <a:latin typeface="Arial Black" pitchFamily="34" charset="0"/>
                <a:cs typeface="NikoshBAN" pitchFamily="2" charset="0"/>
              </a:rPr>
              <a:t>1, 3, 5 …..</a:t>
            </a:r>
            <a:r>
              <a:rPr lang="en-US" sz="4000" dirty="0">
                <a:solidFill>
                  <a:srgbClr val="FF0000"/>
                </a:solidFill>
                <a:latin typeface="Arial Black" pitchFamily="34" charset="0"/>
                <a:cs typeface="NikoshBAN" pitchFamily="2" charset="0"/>
              </a:rPr>
              <a:t>}</a:t>
            </a:r>
            <a:endParaRPr lang="en-US" sz="4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919383" y="4800600"/>
            <a:ext cx="4298576" cy="1066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rgbClr val="0070C0"/>
                </a:solidFill>
              </a:rPr>
              <a:t>B={x: x</a:t>
            </a:r>
            <a:r>
              <a:rPr lang="en-US" sz="2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স্বাভাবিক বিজোড় সংখ্যা} </a:t>
            </a:r>
            <a:endParaRPr lang="en-US" sz="2800" dirty="0">
              <a:solidFill>
                <a:srgbClr val="0070C0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2604247" y="2060897"/>
            <a:ext cx="762000" cy="1092506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6324600" y="1955494"/>
            <a:ext cx="1143000" cy="863906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2133600" y="3822700"/>
            <a:ext cx="152400" cy="105410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6" idx="2"/>
          </p:cNvCxnSpPr>
          <p:nvPr/>
        </p:nvCxnSpPr>
        <p:spPr>
          <a:xfrm>
            <a:off x="7467600" y="3768165"/>
            <a:ext cx="0" cy="128793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1720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8900" y="2547767"/>
            <a:ext cx="9601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সসীম সেটঃ যে সেটের উপাদান সংখ্যা </a:t>
            </a:r>
            <a:endParaRPr lang="en-US" sz="5400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54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গণনা করে নির্ধারণ করা যায়।</a:t>
            </a:r>
          </a:p>
          <a:p>
            <a:pPr algn="ctr"/>
            <a:r>
              <a:rPr lang="bn-BD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উদাহরনঃ</a:t>
            </a:r>
            <a:endParaRPr lang="en-US" sz="5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8800" y="5133090"/>
            <a:ext cx="4724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solidFill>
                  <a:srgbClr val="0070C0"/>
                </a:solidFill>
              </a:rPr>
              <a:t>A={</a:t>
            </a:r>
            <a:r>
              <a:rPr lang="en-US" sz="6600" dirty="0" err="1" smtClean="0">
                <a:solidFill>
                  <a:srgbClr val="0070C0"/>
                </a:solidFill>
              </a:rPr>
              <a:t>a,b,c,d</a:t>
            </a:r>
            <a:r>
              <a:rPr lang="bn-BD" sz="4400" dirty="0"/>
              <a:t>}</a:t>
            </a:r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-76200"/>
            <a:ext cx="2279650" cy="22796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10200" y="1447800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7</a:t>
            </a:r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টি কাপ</a:t>
            </a:r>
            <a:endParaRPr lang="en-US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4889500" y="1219200"/>
            <a:ext cx="901700" cy="520987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4191000" y="4724400"/>
            <a:ext cx="457200" cy="9626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1391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05225" y="1752600"/>
            <a:ext cx="495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1" descr="C:\Documents and Settings\uj\Desktop\nayeemewudhkblog_1221421182_1-reflec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7025" y="787399"/>
            <a:ext cx="4953000" cy="300990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52400" y="22411"/>
            <a:ext cx="7467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আকাশে তারার সংখ্যা কত ?</a:t>
            </a:r>
            <a:endParaRPr lang="en-US" sz="6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" y="3771900"/>
            <a:ext cx="8001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অসীম সেটঃ যে সেটের উপাদান সংখ্যা গণনা করে নির্ধারন করা যায় না।</a:t>
            </a:r>
            <a:endParaRPr lang="en-US" sz="36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7025" y="5943600"/>
            <a:ext cx="67402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স্বাভাবিক সংখ্যার সেট </a:t>
            </a:r>
            <a:r>
              <a:rPr lang="en-US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N={</a:t>
            </a:r>
            <a:r>
              <a:rPr lang="en-US" sz="3200" dirty="0" smtClean="0">
                <a:solidFill>
                  <a:srgbClr val="C00000"/>
                </a:solidFill>
                <a:latin typeface="Aharoni" pitchFamily="2" charset="-79"/>
                <a:cs typeface="Aharoni" pitchFamily="2" charset="-79"/>
              </a:rPr>
              <a:t>1,2,3,4……….}</a:t>
            </a:r>
            <a:endParaRPr lang="en-US" sz="32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94559" y="4966058"/>
            <a:ext cx="3886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উদাহরণঃ</a:t>
            </a:r>
            <a:endParaRPr lang="en-US" sz="44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4114800" y="5562600"/>
            <a:ext cx="45719" cy="546458"/>
          </a:xfrm>
          <a:prstGeom prst="downArrow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969000" y="1537156"/>
            <a:ext cx="32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আকাশে অসংখ্য তারকা</a:t>
            </a:r>
            <a:r>
              <a:rPr lang="bn-BD" sz="2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157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5" grpId="0"/>
      <p:bldP spid="8" grpId="0" animBg="1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50" y="36511"/>
            <a:ext cx="1914525" cy="23907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162" y="457200"/>
            <a:ext cx="2143125" cy="2133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184" y="293685"/>
            <a:ext cx="2428875" cy="18764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008311"/>
            <a:ext cx="2047875" cy="22383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162" y="3008311"/>
            <a:ext cx="2447925" cy="18669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1348" y="4572000"/>
            <a:ext cx="2143125" cy="21431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524" y="2427286"/>
            <a:ext cx="2390775" cy="191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868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1981200"/>
            <a:ext cx="5334000" cy="364134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4650" y="76200"/>
            <a:ext cx="8369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A={</a:t>
            </a:r>
            <a:r>
              <a:rPr lang="en-US" sz="48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a,b,c</a:t>
            </a:r>
            <a:r>
              <a:rPr lang="en-US" sz="4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}     </a:t>
            </a:r>
            <a:r>
              <a:rPr lang="en-US" sz="4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B={</a:t>
            </a:r>
            <a:r>
              <a:rPr lang="en-US" sz="48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c,d,e</a:t>
            </a:r>
            <a:r>
              <a:rPr lang="en-US" sz="4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}</a:t>
            </a:r>
            <a:endParaRPr lang="en-US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08100" y="1727537"/>
            <a:ext cx="5791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A</a:t>
            </a:r>
            <a:r>
              <a:rPr lang="en-US" sz="6000" dirty="0"/>
              <a:t> </a:t>
            </a:r>
            <a:r>
              <a:rPr lang="en-US" sz="6000" dirty="0">
                <a:solidFill>
                  <a:srgbClr val="002060"/>
                </a:solidFill>
              </a:rPr>
              <a:t>∪</a:t>
            </a:r>
            <a:r>
              <a:rPr lang="en-US" sz="6000" dirty="0"/>
              <a:t> </a:t>
            </a:r>
            <a:r>
              <a:rPr lang="en-US" sz="6000" dirty="0">
                <a:solidFill>
                  <a:srgbClr val="00B0F0"/>
                </a:solidFill>
              </a:rPr>
              <a:t>B</a:t>
            </a:r>
            <a:r>
              <a:rPr lang="en-US" sz="6000" dirty="0">
                <a:solidFill>
                  <a:srgbClr val="002060"/>
                </a:solidFill>
              </a:rPr>
              <a:t> = </a:t>
            </a:r>
            <a:r>
              <a:rPr lang="en-US" sz="6000" dirty="0" smtClean="0">
                <a:solidFill>
                  <a:srgbClr val="0070C0"/>
                </a:solidFill>
              </a:rPr>
              <a:t>{</a:t>
            </a:r>
            <a:r>
              <a:rPr lang="en-US" sz="6000" dirty="0" err="1" smtClean="0">
                <a:solidFill>
                  <a:srgbClr val="0070C0"/>
                </a:solidFill>
              </a:rPr>
              <a:t>a,b,c,d,e</a:t>
            </a:r>
            <a:r>
              <a:rPr lang="en-US" sz="6000" dirty="0" smtClean="0">
                <a:solidFill>
                  <a:srgbClr val="0070C0"/>
                </a:solidFill>
              </a:rPr>
              <a:t>}</a:t>
            </a:r>
            <a:endParaRPr lang="en-US" dirty="0">
              <a:solidFill>
                <a:srgbClr val="0070C0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429000" y="609600"/>
            <a:ext cx="1981200" cy="1752600"/>
            <a:chOff x="3429000" y="609600"/>
            <a:chExt cx="1981200" cy="1752600"/>
          </a:xfrm>
        </p:grpSpPr>
        <p:cxnSp>
          <p:nvCxnSpPr>
            <p:cNvPr id="18" name="Straight Arrow Connector 17"/>
            <p:cNvCxnSpPr/>
            <p:nvPr/>
          </p:nvCxnSpPr>
          <p:spPr>
            <a:xfrm>
              <a:off x="3429000" y="609600"/>
              <a:ext cx="990600" cy="17526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>
              <a:off x="3733800" y="609600"/>
              <a:ext cx="1066800" cy="1625768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>
              <a:off x="4038600" y="609600"/>
              <a:ext cx="1371600" cy="175260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5334000" y="491698"/>
            <a:ext cx="1181100" cy="1870502"/>
            <a:chOff x="5334000" y="491698"/>
            <a:chExt cx="1181100" cy="1870502"/>
          </a:xfrm>
        </p:grpSpPr>
        <p:cxnSp>
          <p:nvCxnSpPr>
            <p:cNvPr id="24" name="Straight Arrow Connector 23"/>
            <p:cNvCxnSpPr/>
            <p:nvPr/>
          </p:nvCxnSpPr>
          <p:spPr>
            <a:xfrm flipH="1">
              <a:off x="5334000" y="609600"/>
              <a:ext cx="304800" cy="17526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/>
            <p:cNvCxnSpPr/>
            <p:nvPr/>
          </p:nvCxnSpPr>
          <p:spPr>
            <a:xfrm>
              <a:off x="6019800" y="609600"/>
              <a:ext cx="0" cy="152400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/>
            <p:cNvCxnSpPr/>
            <p:nvPr/>
          </p:nvCxnSpPr>
          <p:spPr>
            <a:xfrm>
              <a:off x="6324600" y="491698"/>
              <a:ext cx="190500" cy="174367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Box 28"/>
          <p:cNvSpPr txBox="1"/>
          <p:nvPr/>
        </p:nvSpPr>
        <p:spPr>
          <a:xfrm>
            <a:off x="1809750" y="5635244"/>
            <a:ext cx="52197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সং</a:t>
            </a:r>
            <a:r>
              <a:rPr lang="en-US" sz="48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যো</a:t>
            </a:r>
            <a:r>
              <a:rPr lang="bn-BD" sz="4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গ সেটের প্রতীকঃ </a:t>
            </a:r>
            <a:r>
              <a:rPr lang="en-US" sz="6000" dirty="0" smtClean="0">
                <a:solidFill>
                  <a:srgbClr val="002060"/>
                </a:solidFill>
              </a:rPr>
              <a:t>∪</a:t>
            </a:r>
            <a:endParaRPr lang="en-US" sz="6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311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  <p:bldP spid="2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685800"/>
            <a:ext cx="8077200" cy="5715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812800" y="3327400"/>
            <a:ext cx="1397000" cy="1549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1   3  5  7  9    </a:t>
            </a:r>
          </a:p>
          <a:p>
            <a:pPr algn="ctr"/>
            <a:r>
              <a:rPr lang="en-US" dirty="0" smtClean="0">
                <a:solidFill>
                  <a:srgbClr val="00B050"/>
                </a:solidFill>
              </a:rPr>
              <a:t>  </a:t>
            </a:r>
          </a:p>
          <a:p>
            <a:pPr algn="ctr"/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6324600" y="3714750"/>
            <a:ext cx="1295400" cy="14097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B050"/>
                </a:solidFill>
              </a:rPr>
              <a:t>2 4 6 8 10</a:t>
            </a:r>
          </a:p>
          <a:p>
            <a:pPr algn="ctr"/>
            <a:endParaRPr lang="en-US" dirty="0" smtClean="0">
              <a:solidFill>
                <a:srgbClr val="00B0F0"/>
              </a:solidFill>
            </a:endParaRPr>
          </a:p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3124200" y="4419600"/>
            <a:ext cx="2286000" cy="20574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1 </a:t>
            </a:r>
            <a:r>
              <a:rPr lang="en-US" dirty="0" smtClean="0">
                <a:solidFill>
                  <a:srgbClr val="00B050"/>
                </a:solidFill>
              </a:rPr>
              <a:t>2</a:t>
            </a:r>
            <a:r>
              <a:rPr lang="en-US" dirty="0" smtClean="0">
                <a:solidFill>
                  <a:srgbClr val="C00000"/>
                </a:solidFill>
              </a:rPr>
              <a:t> 3 </a:t>
            </a:r>
            <a:r>
              <a:rPr lang="en-US" dirty="0" smtClean="0">
                <a:solidFill>
                  <a:srgbClr val="00B050"/>
                </a:solidFill>
              </a:rPr>
              <a:t>4</a:t>
            </a:r>
            <a:r>
              <a:rPr lang="en-US" dirty="0" smtClean="0">
                <a:solidFill>
                  <a:srgbClr val="C00000"/>
                </a:solidFill>
              </a:rPr>
              <a:t> 5</a:t>
            </a:r>
            <a:r>
              <a:rPr lang="en-US" dirty="0" smtClean="0">
                <a:solidFill>
                  <a:srgbClr val="00B050"/>
                </a:solidFill>
              </a:rPr>
              <a:t> 6 </a:t>
            </a:r>
            <a:r>
              <a:rPr lang="en-US" dirty="0" smtClean="0">
                <a:solidFill>
                  <a:srgbClr val="C00000"/>
                </a:solidFill>
              </a:rPr>
              <a:t>7</a:t>
            </a:r>
            <a:r>
              <a:rPr lang="en-US" dirty="0" smtClean="0">
                <a:solidFill>
                  <a:srgbClr val="00B050"/>
                </a:solidFill>
              </a:rPr>
              <a:t> 8 </a:t>
            </a:r>
            <a:r>
              <a:rPr lang="en-US" dirty="0" smtClean="0">
                <a:solidFill>
                  <a:srgbClr val="C00000"/>
                </a:solidFill>
              </a:rPr>
              <a:t>9 </a:t>
            </a:r>
            <a:r>
              <a:rPr lang="en-US" dirty="0" smtClean="0">
                <a:solidFill>
                  <a:srgbClr val="00B050"/>
                </a:solidFill>
              </a:rPr>
              <a:t>10</a:t>
            </a:r>
          </a:p>
          <a:p>
            <a:pPr algn="ctr"/>
            <a:endParaRPr lang="en-US" dirty="0" smtClean="0">
              <a:solidFill>
                <a:srgbClr val="00B050"/>
              </a:solidFill>
            </a:endParaRPr>
          </a:p>
          <a:p>
            <a:pPr algn="ctr"/>
            <a:endParaRPr lang="en-US" dirty="0" smtClean="0">
              <a:solidFill>
                <a:srgbClr val="00B0F0"/>
              </a:solidFill>
            </a:endParaRPr>
          </a:p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28700" y="718908"/>
            <a:ext cx="6477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সংযোগ সেটঃ</a:t>
            </a:r>
            <a:endParaRPr lang="en-US" sz="6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905000" y="4267200"/>
            <a:ext cx="1752600" cy="1231900"/>
          </a:xfrm>
          <a:prstGeom prst="straightConnector1">
            <a:avLst/>
          </a:prstGeom>
          <a:ln w="76200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4800600" y="4737100"/>
            <a:ext cx="1524000" cy="762000"/>
          </a:xfrm>
          <a:prstGeom prst="straightConnector1">
            <a:avLst/>
          </a:prstGeom>
          <a:ln w="762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2574" y="1524699"/>
            <a:ext cx="2889251" cy="242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210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914400"/>
            <a:ext cx="86106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rgbClr val="FF0000"/>
                </a:solidFill>
              </a:rPr>
              <a:t>A</a:t>
            </a:r>
            <a:r>
              <a:rPr lang="en-US" sz="5400" dirty="0" smtClean="0">
                <a:solidFill>
                  <a:srgbClr val="FF0000"/>
                </a:solidFill>
              </a:rPr>
              <a:t>={1,3,5}, </a:t>
            </a:r>
            <a:r>
              <a:rPr lang="en-US" sz="5400" dirty="0">
                <a:solidFill>
                  <a:srgbClr val="002060"/>
                </a:solidFill>
              </a:rPr>
              <a:t>B</a:t>
            </a:r>
            <a:r>
              <a:rPr lang="en-US" sz="5400" dirty="0" smtClean="0">
                <a:solidFill>
                  <a:srgbClr val="002060"/>
                </a:solidFill>
              </a:rPr>
              <a:t>={3,4,6}</a:t>
            </a:r>
          </a:p>
          <a:p>
            <a:pPr algn="ctr"/>
            <a:r>
              <a:rPr lang="en-US" sz="6600" dirty="0">
                <a:solidFill>
                  <a:srgbClr val="7030A0"/>
                </a:solidFill>
              </a:rPr>
              <a:t>A ∪ </a:t>
            </a:r>
            <a:r>
              <a:rPr lang="en-US" sz="6600" dirty="0" smtClean="0">
                <a:solidFill>
                  <a:srgbClr val="7030A0"/>
                </a:solidFill>
              </a:rPr>
              <a:t>B</a:t>
            </a:r>
            <a:r>
              <a:rPr lang="en-US" sz="6600" dirty="0" smtClean="0">
                <a:solidFill>
                  <a:srgbClr val="7030A0"/>
                </a:solidFill>
              </a:rPr>
              <a:t>=?</a:t>
            </a:r>
          </a:p>
          <a:p>
            <a:pPr algn="ctr"/>
            <a:r>
              <a:rPr lang="en-US" sz="6600" dirty="0">
                <a:solidFill>
                  <a:srgbClr val="00B0F0"/>
                </a:solidFill>
              </a:rPr>
              <a:t>A ∩ B = </a:t>
            </a:r>
            <a:r>
              <a:rPr lang="en-US" sz="6600" dirty="0" smtClean="0">
                <a:solidFill>
                  <a:srgbClr val="00B0F0"/>
                </a:solidFill>
              </a:rPr>
              <a:t>?</a:t>
            </a:r>
            <a:endParaRPr lang="en-US" sz="6600" dirty="0">
              <a:solidFill>
                <a:srgbClr val="00B0F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3916468"/>
            <a:ext cx="73914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FF0000"/>
                </a:solidFill>
              </a:rPr>
              <a:t>A={3,7,9,14</a:t>
            </a:r>
            <a:r>
              <a:rPr lang="en-US" sz="5400" dirty="0" smtClean="0">
                <a:solidFill>
                  <a:srgbClr val="FF0000"/>
                </a:solidFill>
              </a:rPr>
              <a:t>},  </a:t>
            </a:r>
            <a:endParaRPr lang="bn-BD" sz="5400" dirty="0" smtClean="0">
              <a:solidFill>
                <a:srgbClr val="FF0000"/>
              </a:solidFill>
            </a:endParaRPr>
          </a:p>
          <a:p>
            <a:pPr algn="ctr"/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>
                <a:solidFill>
                  <a:srgbClr val="0070C0"/>
                </a:solidFill>
              </a:rPr>
              <a:t>B={</a:t>
            </a:r>
            <a:r>
              <a:rPr lang="en-US" sz="7200" dirty="0">
                <a:solidFill>
                  <a:srgbClr val="0070C0"/>
                </a:solidFill>
              </a:rPr>
              <a:t>9,14,28</a:t>
            </a:r>
            <a:r>
              <a:rPr lang="en-US" sz="7200" dirty="0" smtClean="0">
                <a:solidFill>
                  <a:srgbClr val="0070C0"/>
                </a:solidFill>
              </a:rPr>
              <a:t>}</a:t>
            </a:r>
          </a:p>
          <a:p>
            <a:r>
              <a:rPr lang="en-US" sz="6000" dirty="0">
                <a:solidFill>
                  <a:srgbClr val="C00000"/>
                </a:solidFill>
              </a:rPr>
              <a:t>A</a:t>
            </a:r>
            <a:r>
              <a:rPr lang="en-US" sz="6000" dirty="0">
                <a:solidFill>
                  <a:srgbClr val="002060"/>
                </a:solidFill>
              </a:rPr>
              <a:t> ∪ </a:t>
            </a:r>
            <a:r>
              <a:rPr lang="en-US" sz="6000" dirty="0" smtClean="0">
                <a:solidFill>
                  <a:srgbClr val="0070C0"/>
                </a:solidFill>
              </a:rPr>
              <a:t>B </a:t>
            </a:r>
            <a:r>
              <a:rPr lang="bn-BD" sz="600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 </a:t>
            </a:r>
            <a:r>
              <a:rPr lang="en-US" sz="6000" dirty="0">
                <a:solidFill>
                  <a:srgbClr val="00B0F0"/>
                </a:solidFill>
              </a:rPr>
              <a:t>A ∩ B </a:t>
            </a:r>
            <a:r>
              <a:rPr lang="bn-BD" sz="6000" dirty="0" smtClean="0">
                <a:solidFill>
                  <a:srgbClr val="00B0F0"/>
                </a:solidFill>
              </a:rPr>
              <a:t> </a:t>
            </a:r>
            <a:r>
              <a:rPr lang="bn-BD" sz="6000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নির্ণয় কর </a:t>
            </a:r>
            <a:endParaRPr lang="en-US" sz="60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85428" y="114858"/>
            <a:ext cx="4248472" cy="752129"/>
          </a:xfrm>
          <a:prstGeom prst="rect">
            <a:avLst/>
          </a:prstGeom>
          <a:ln w="76200" cap="flat" cmpd="sng" algn="ctr">
            <a:solidFill>
              <a:schemeClr val="accent4">
                <a:shade val="50000"/>
              </a:schemeClr>
            </a:solidFill>
            <a:prstDash val="solid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6000" u="sng" dirty="0" smtClean="0">
                <a:latin typeface="NikoshBAN" pitchFamily="2" charset="0"/>
                <a:cs typeface="NikoshBAN" pitchFamily="2" charset="0"/>
              </a:rPr>
              <a:t>দলগত  কাজ </a:t>
            </a:r>
            <a:endParaRPr lang="en-US" sz="6000" u="sng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77000" y="192202"/>
            <a:ext cx="2105597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সময়ঃ ১০ মিনিট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923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FFE2A-BF74-48C3-85AD-17E7D0DC4CFB}" type="slidenum">
              <a:rPr lang="en-US" smtClean="0"/>
              <a:t>2</a:t>
            </a:fld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3D52A-C6A5-48F3-9C17-263FF6CA8872}" type="datetime1">
              <a:rPr lang="en-US" smtClean="0"/>
              <a:t>11/1/2019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rakibul893@gmail.com</a:t>
            </a:r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486172" y="3395663"/>
            <a:ext cx="3653780" cy="248161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1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 পরিচিতি</a:t>
            </a:r>
          </a:p>
          <a:p>
            <a:pPr algn="ctr"/>
            <a:r>
              <a:rPr lang="bn-BD" sz="21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শ্রেণিঃ </a:t>
            </a:r>
            <a:r>
              <a:rPr lang="bn-BD" sz="21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নবম </a:t>
            </a:r>
            <a:endParaRPr lang="bn-BD" sz="21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1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বিষয়ঃ গণিত </a:t>
            </a:r>
            <a:endParaRPr lang="bn-BD" sz="21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1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অধ্যায়ঃ </a:t>
            </a:r>
            <a:r>
              <a:rPr lang="bn-BD" sz="21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দ্বিতীয়  </a:t>
            </a:r>
            <a:endParaRPr lang="bn-BD" sz="21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86172" y="404664"/>
            <a:ext cx="3941812" cy="2592288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Rakibul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Hasan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Assistant Teacher (Math)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K.V.N High School </a:t>
            </a: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Haimchar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Chandpur 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Email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rakibul893@gmail.com</a:t>
            </a:r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ctr"/>
            <a:endParaRPr lang="en-US" dirty="0"/>
          </a:p>
        </p:txBody>
      </p:sp>
      <p:sp>
        <p:nvSpPr>
          <p:cNvPr id="13" name="Oval 12"/>
          <p:cNvSpPr>
            <a:spLocks/>
          </p:cNvSpPr>
          <p:nvPr/>
        </p:nvSpPr>
        <p:spPr>
          <a:xfrm>
            <a:off x="5796136" y="3601"/>
            <a:ext cx="3254433" cy="3115367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3396646"/>
            <a:ext cx="2238375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2013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81000"/>
            <a:ext cx="2343150" cy="19526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987" y="468312"/>
            <a:ext cx="2257425" cy="20288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628899"/>
            <a:ext cx="1524000" cy="152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527049"/>
            <a:ext cx="1905000" cy="1333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3611" y="2628899"/>
            <a:ext cx="2619375" cy="1752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950" y="2743200"/>
            <a:ext cx="2619375" cy="17430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4730750"/>
            <a:ext cx="1905000" cy="13335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4648200"/>
            <a:ext cx="2686050" cy="169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05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686" y="2417802"/>
            <a:ext cx="4865914" cy="34061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8200" y="457200"/>
            <a:ext cx="792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A={</a:t>
            </a:r>
            <a:r>
              <a:rPr lang="en-US" sz="7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x</a:t>
            </a:r>
            <a:r>
              <a:rPr lang="en-US" sz="72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en-US" sz="7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y</a:t>
            </a:r>
            <a:r>
              <a:rPr lang="en-US" sz="72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,z</a:t>
            </a:r>
            <a:r>
              <a:rPr lang="en-US" sz="7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} 				</a:t>
            </a:r>
            <a:r>
              <a:rPr lang="en-US" sz="7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B={</a:t>
            </a:r>
            <a:r>
              <a:rPr lang="en-US" sz="7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x</a:t>
            </a:r>
            <a:r>
              <a:rPr lang="en-US" sz="7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en-US" sz="72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y</a:t>
            </a:r>
            <a:r>
              <a:rPr lang="en-US" sz="7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}</a:t>
            </a:r>
            <a:endParaRPr lang="en-US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30300" y="2417802"/>
            <a:ext cx="5562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rgbClr val="C00000"/>
                </a:solidFill>
              </a:rPr>
              <a:t>A</a:t>
            </a:r>
            <a:r>
              <a:rPr lang="en-US" sz="6600" dirty="0">
                <a:solidFill>
                  <a:srgbClr val="002060"/>
                </a:solidFill>
              </a:rPr>
              <a:t> ∩ </a:t>
            </a:r>
            <a:r>
              <a:rPr lang="en-US" sz="6600" dirty="0">
                <a:solidFill>
                  <a:srgbClr val="0070C0"/>
                </a:solidFill>
              </a:rPr>
              <a:t>B</a:t>
            </a:r>
            <a:r>
              <a:rPr lang="en-US" sz="6600" dirty="0"/>
              <a:t> = </a:t>
            </a:r>
            <a:r>
              <a:rPr lang="en-US" sz="6600" dirty="0" smtClean="0">
                <a:solidFill>
                  <a:srgbClr val="002060"/>
                </a:solidFill>
              </a:rPr>
              <a:t>{</a:t>
            </a:r>
            <a:r>
              <a:rPr lang="en-US" sz="6600" dirty="0" err="1" smtClean="0">
                <a:solidFill>
                  <a:srgbClr val="002060"/>
                </a:solidFill>
              </a:rPr>
              <a:t>x,y</a:t>
            </a:r>
            <a:r>
              <a:rPr lang="en-US" sz="6600" dirty="0" smtClean="0">
                <a:solidFill>
                  <a:srgbClr val="002060"/>
                </a:solidFill>
              </a:rPr>
              <a:t>}</a:t>
            </a:r>
            <a:endParaRPr lang="en-US" sz="66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895600" y="1447800"/>
            <a:ext cx="1518557" cy="1524000"/>
          </a:xfrm>
          <a:prstGeom prst="straightConnector1">
            <a:avLst/>
          </a:prstGeom>
          <a:ln w="381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3581400" y="1371600"/>
            <a:ext cx="1371600" cy="16002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4414157" y="1371600"/>
            <a:ext cx="2672443" cy="1600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4953000" y="1219200"/>
            <a:ext cx="2819400" cy="17526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3048000" y="1057364"/>
            <a:ext cx="4483100" cy="442903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371600" y="5715000"/>
            <a:ext cx="7391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ছেদ সেটের প্রতীকঃ </a:t>
            </a:r>
            <a:r>
              <a:rPr lang="en-US" sz="4400" dirty="0" smtClean="0">
                <a:solidFill>
                  <a:srgbClr val="002060"/>
                </a:solidFill>
              </a:rPr>
              <a:t>∩</a:t>
            </a:r>
            <a:endParaRPr lang="bn-BD" sz="44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4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91400" y="5016668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C00000"/>
                </a:solidFill>
              </a:rPr>
              <a:t>Z</a:t>
            </a:r>
            <a:endParaRPr lang="en-US" sz="6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808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5" grpId="0"/>
      <p:bldP spid="5" grpId="0"/>
      <p:bldP spid="5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7400" y="736599"/>
            <a:ext cx="3886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8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ছেদ সেটঃ</a:t>
            </a:r>
            <a:endParaRPr lang="en-US" sz="80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029359"/>
            <a:ext cx="2286000" cy="16235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127962"/>
            <a:ext cx="2931100" cy="14534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862" y="1997252"/>
            <a:ext cx="2764138" cy="19524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 flipH="1">
            <a:off x="1066800" y="4101068"/>
            <a:ext cx="24822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00B050"/>
                </a:solidFill>
              </a:rPr>
              <a:t>A={3,5,7} </a:t>
            </a:r>
            <a:endParaRPr lang="en-US" sz="4800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86400" y="4101068"/>
            <a:ext cx="327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B={o,2,5,7,9}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43000" y="5472211"/>
            <a:ext cx="5791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rgbClr val="00B050"/>
                </a:solidFill>
              </a:rPr>
              <a:t>A </a:t>
            </a:r>
            <a:r>
              <a:rPr lang="en-US" sz="6600" dirty="0">
                <a:solidFill>
                  <a:srgbClr val="7030A0"/>
                </a:solidFill>
              </a:rPr>
              <a:t>∩</a:t>
            </a:r>
            <a:r>
              <a:rPr lang="en-US" sz="6600" dirty="0"/>
              <a:t> </a:t>
            </a:r>
            <a:r>
              <a:rPr lang="en-US" sz="6600" dirty="0">
                <a:solidFill>
                  <a:srgbClr val="FF0000"/>
                </a:solidFill>
              </a:rPr>
              <a:t>B</a:t>
            </a:r>
            <a:r>
              <a:rPr lang="en-US" sz="6600" dirty="0"/>
              <a:t> </a:t>
            </a:r>
            <a:r>
              <a:rPr lang="en-US" sz="6600" dirty="0">
                <a:solidFill>
                  <a:srgbClr val="002060"/>
                </a:solidFill>
              </a:rPr>
              <a:t>=</a:t>
            </a:r>
            <a:r>
              <a:rPr lang="en-US" sz="6600" dirty="0"/>
              <a:t> </a:t>
            </a:r>
            <a:r>
              <a:rPr lang="en-US" sz="6600" dirty="0" smtClean="0">
                <a:solidFill>
                  <a:srgbClr val="002060"/>
                </a:solidFill>
              </a:rPr>
              <a:t>{</a:t>
            </a:r>
            <a:r>
              <a:rPr lang="en-US" sz="6600" dirty="0" smtClean="0">
                <a:solidFill>
                  <a:srgbClr val="00B050"/>
                </a:solidFill>
              </a:rPr>
              <a:t>5</a:t>
            </a:r>
            <a:r>
              <a:rPr lang="en-US" sz="6600" dirty="0" smtClean="0">
                <a:solidFill>
                  <a:srgbClr val="002060"/>
                </a:solidFill>
              </a:rPr>
              <a:t>,</a:t>
            </a:r>
            <a:r>
              <a:rPr lang="en-US" sz="6600" dirty="0" smtClean="0">
                <a:solidFill>
                  <a:srgbClr val="FF0000"/>
                </a:solidFill>
              </a:rPr>
              <a:t>7</a:t>
            </a:r>
            <a:r>
              <a:rPr lang="en-US" sz="6600" dirty="0" smtClean="0">
                <a:solidFill>
                  <a:srgbClr val="002060"/>
                </a:solidFill>
              </a:rPr>
              <a:t>}</a:t>
            </a:r>
            <a:endParaRPr lang="en-US" sz="6600" dirty="0">
              <a:solidFill>
                <a:srgbClr val="002060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1371600" y="4648200"/>
            <a:ext cx="838200" cy="1378009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3549069" y="4516566"/>
            <a:ext cx="2089731" cy="1509643"/>
          </a:xfrm>
          <a:prstGeom prst="straightConnector1">
            <a:avLst/>
          </a:prstGeom>
          <a:ln w="762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2667000" y="4648200"/>
            <a:ext cx="2514600" cy="121920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5638800" y="4648200"/>
            <a:ext cx="1922750" cy="121920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262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752600"/>
            <a:ext cx="5121088" cy="35534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552" y="203200"/>
            <a:ext cx="1600548" cy="1524000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>
            <a:off x="4724400" y="4267200"/>
            <a:ext cx="2895600" cy="38100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7772400" y="4648200"/>
            <a:ext cx="1371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সেট</a:t>
            </a:r>
            <a:endParaRPr lang="en-US" sz="6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4422588" y="609600"/>
            <a:ext cx="1905000" cy="1524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477000" y="346501"/>
            <a:ext cx="1828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উপসেট</a:t>
            </a:r>
            <a:endParaRPr lang="en-US" sz="48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81400" y="457200"/>
            <a:ext cx="841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চাঁদ</a:t>
            </a:r>
            <a:endParaRPr lang="en-US" sz="4400" dirty="0">
              <a:solidFill>
                <a:srgbClr val="FFC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36552" y="2971800"/>
            <a:ext cx="18926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solidFill>
                  <a:srgbClr val="FF0000"/>
                </a:solidFill>
              </a:rPr>
              <a:t>পৃথীবি</a:t>
            </a:r>
            <a:endParaRPr lang="en-US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932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repeatCount="200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44444E-6 C 0.21527 -4.44444E-6 0.39166 0.16366 0.39166 0.36667 C 0.39166 0.56829 0.21527 0.73334 3.33333E-6 0.73334 C -0.21684 0.73334 -0.39167 0.56829 -0.39167 0.36667 C -0.39167 0.16366 -0.21684 -4.44444E-6 3.33333E-6 -4.44444E-6 Z " pathEditMode="relative" rAng="0" ptsTypes="fffff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762000"/>
            <a:ext cx="5715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একক কাজঃ</a:t>
            </a:r>
            <a:endParaRPr lang="en-US" sz="6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3000" y="2438400"/>
            <a:ext cx="6172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A={</a:t>
            </a:r>
            <a:r>
              <a:rPr lang="en-US" sz="3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a,b,c,d</a:t>
            </a:r>
            <a:r>
              <a:rPr lang="en-US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} </a:t>
            </a:r>
            <a:r>
              <a:rPr lang="en-US" sz="3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B={</a:t>
            </a:r>
            <a:r>
              <a:rPr lang="en-US" sz="36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c,d</a:t>
            </a:r>
            <a:r>
              <a:rPr lang="bn-BD" sz="3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en-US" sz="3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e}</a:t>
            </a:r>
            <a:r>
              <a:rPr lang="bn-BD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হলে</a:t>
            </a:r>
          </a:p>
          <a:p>
            <a:r>
              <a:rPr lang="bn-BD" sz="36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ক) 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A </a:t>
            </a:r>
            <a:r>
              <a:rPr lang="bn-BD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সেটের উপসেট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গুলি </a:t>
            </a:r>
            <a:r>
              <a:rPr lang="bn-BD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নির্নয় কর?</a:t>
            </a:r>
          </a:p>
          <a:p>
            <a:r>
              <a:rPr lang="bn-BD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খ) 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B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সেট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কি 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A</a:t>
            </a:r>
            <a:r>
              <a:rPr lang="bn-BD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সেটের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উপসেট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376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9100" y="762000"/>
            <a:ext cx="853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উপসেটঃ</a:t>
            </a:r>
            <a:r>
              <a:rPr lang="en-US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A={</a:t>
            </a:r>
            <a:r>
              <a:rPr lang="en-US" sz="3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a,b</a:t>
            </a:r>
            <a:r>
              <a:rPr lang="en-US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}</a:t>
            </a:r>
            <a:r>
              <a:rPr lang="bn-BD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একটি সেট। </a:t>
            </a:r>
            <a:r>
              <a:rPr lang="en-US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A</a:t>
            </a:r>
            <a:r>
              <a:rPr lang="bn-BD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সেটের উপাদান থেকে {</a:t>
            </a:r>
            <a:r>
              <a:rPr lang="en-US" sz="3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a,b</a:t>
            </a:r>
            <a:r>
              <a:rPr lang="en-US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},{a},{b}, </a:t>
            </a:r>
            <a:r>
              <a:rPr lang="en-US" sz="3600" dirty="0" smtClean="0">
                <a:solidFill>
                  <a:srgbClr val="FF0000"/>
                </a:solidFill>
              </a:rPr>
              <a:t>Ø </a:t>
            </a:r>
            <a:r>
              <a:rPr lang="en-US" sz="3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সেটগুলো</a:t>
            </a:r>
            <a:r>
              <a:rPr lang="en-US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গঠন</a:t>
            </a:r>
            <a:r>
              <a:rPr lang="en-US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ষায়</a:t>
            </a:r>
            <a:r>
              <a:rPr lang="en-US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6250" y="2133600"/>
            <a:ext cx="7658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{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a,b</a:t>
            </a: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},{a},{b},</a:t>
            </a:r>
            <a:r>
              <a:rPr lang="en-US" sz="3200" dirty="0" smtClean="0">
                <a:solidFill>
                  <a:srgbClr val="0070C0"/>
                </a:solidFill>
              </a:rPr>
              <a:t>Ø </a:t>
            </a:r>
            <a:r>
              <a:rPr lang="bn-BD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প্রত্যেকটি</a:t>
            </a: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A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সেটের</a:t>
            </a: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উপসেট</a:t>
            </a: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9300" y="2895600"/>
            <a:ext cx="71120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উপসেটের প্রতীক </a:t>
            </a:r>
            <a:r>
              <a:rPr lang="en-US" sz="4400" dirty="0" smtClean="0">
                <a:solidFill>
                  <a:srgbClr val="002060"/>
                </a:solidFill>
              </a:rPr>
              <a:t> </a:t>
            </a:r>
            <a:r>
              <a:rPr lang="en-US" sz="4400" dirty="0" smtClean="0">
                <a:solidFill>
                  <a:srgbClr val="C00000"/>
                </a:solidFill>
              </a:rPr>
              <a:t>⊂</a:t>
            </a:r>
            <a:endParaRPr lang="bn-BD" sz="4400" dirty="0" smtClean="0">
              <a:solidFill>
                <a:srgbClr val="C00000"/>
              </a:solidFill>
            </a:endParaRPr>
          </a:p>
          <a:p>
            <a:r>
              <a:rPr lang="bn-BD" sz="44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উপসেট নয় এর প্রতীক </a:t>
            </a:r>
            <a:r>
              <a:rPr lang="en-US" sz="1200" dirty="0" smtClean="0"/>
              <a:t> </a:t>
            </a:r>
            <a:r>
              <a:rPr lang="en-US" sz="4800" dirty="0">
                <a:solidFill>
                  <a:srgbClr val="00B0F0"/>
                </a:solidFill>
              </a:rPr>
              <a:t>⊄</a:t>
            </a:r>
            <a:r>
              <a:rPr lang="en-US" sz="1200" dirty="0"/>
              <a:t> </a:t>
            </a:r>
            <a:endParaRPr lang="en-US" sz="1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90600" y="4495800"/>
            <a:ext cx="457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B={</a:t>
            </a:r>
            <a:r>
              <a:rPr lang="en-US" sz="4400" dirty="0" smtClean="0">
                <a:solidFill>
                  <a:srgbClr val="0070C0"/>
                </a:solidFill>
                <a:latin typeface="Arial Black" pitchFamily="34" charset="0"/>
                <a:cs typeface="NikoshBAN" pitchFamily="2" charset="0"/>
              </a:rPr>
              <a:t>1 ,2 ,3}</a:t>
            </a:r>
            <a:endParaRPr lang="en-US" sz="44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52500" y="5721866"/>
            <a:ext cx="69469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70C0"/>
                </a:solidFill>
              </a:rPr>
              <a:t>1 </a:t>
            </a:r>
            <a:r>
              <a:rPr lang="en-US" sz="4400" dirty="0" smtClean="0">
                <a:solidFill>
                  <a:srgbClr val="C00000"/>
                </a:solidFill>
              </a:rPr>
              <a:t>⊂</a:t>
            </a:r>
            <a:r>
              <a:rPr lang="en-US" sz="4400" dirty="0" smtClean="0">
                <a:solidFill>
                  <a:srgbClr val="002060"/>
                </a:solidFill>
              </a:rPr>
              <a:t>B, </a:t>
            </a:r>
            <a:r>
              <a:rPr lang="en-US" sz="4400" dirty="0" smtClean="0">
                <a:solidFill>
                  <a:srgbClr val="0070C0"/>
                </a:solidFill>
              </a:rPr>
              <a:t>3</a:t>
            </a:r>
            <a:r>
              <a:rPr lang="en-US" sz="4400" dirty="0" smtClean="0">
                <a:solidFill>
                  <a:srgbClr val="C00000"/>
                </a:solidFill>
              </a:rPr>
              <a:t>⊂</a:t>
            </a:r>
            <a:r>
              <a:rPr lang="en-US" sz="4400" dirty="0" smtClean="0">
                <a:solidFill>
                  <a:srgbClr val="002060"/>
                </a:solidFill>
              </a:rPr>
              <a:t>B, </a:t>
            </a:r>
            <a:r>
              <a:rPr lang="en-US" sz="4400" dirty="0" smtClean="0">
                <a:solidFill>
                  <a:srgbClr val="C00000"/>
                </a:solidFill>
              </a:rPr>
              <a:t>5</a:t>
            </a:r>
            <a:r>
              <a:rPr lang="en-US" sz="4400" dirty="0">
                <a:solidFill>
                  <a:srgbClr val="00B0F0"/>
                </a:solidFill>
              </a:rPr>
              <a:t> </a:t>
            </a:r>
            <a:r>
              <a:rPr lang="en-US" sz="4400" dirty="0" smtClean="0">
                <a:solidFill>
                  <a:srgbClr val="00B0F0"/>
                </a:solidFill>
              </a:rPr>
              <a:t>⊄</a:t>
            </a:r>
            <a:r>
              <a:rPr lang="en-US" sz="4400" dirty="0" smtClean="0">
                <a:solidFill>
                  <a:srgbClr val="002060"/>
                </a:solidFill>
              </a:rPr>
              <a:t>B</a:t>
            </a:r>
            <a:endParaRPr lang="en-US" sz="4400" dirty="0">
              <a:solidFill>
                <a:srgbClr val="00206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1219200" y="4953000"/>
            <a:ext cx="1066800" cy="1153586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2590800" y="5105400"/>
            <a:ext cx="1143000" cy="1001186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0158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03498" y="249705"/>
            <a:ext cx="313579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BD" sz="8800" dirty="0" smtClean="0">
                <a:solidFill>
                  <a:schemeClr val="accent5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মূল্যায়ন </a:t>
            </a:r>
            <a:endParaRPr lang="en-US" sz="8800" dirty="0">
              <a:solidFill>
                <a:schemeClr val="accent5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4850" y="1763525"/>
            <a:ext cx="40495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১.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সেট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কাকে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?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2743200"/>
            <a:ext cx="53880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২. A</a:t>
            </a:r>
            <a:r>
              <a:rPr lang="en-US" sz="5400" b="1" dirty="0">
                <a:solidFill>
                  <a:srgbClr val="C00000"/>
                </a:solidFill>
                <a:sym typeface="WP MathA"/>
              </a:rPr>
              <a:t>U</a:t>
            </a:r>
            <a:r>
              <a:rPr lang="en-US" sz="4800" dirty="0" smtClean="0">
                <a:latin typeface="NikoshBAN" pitchFamily="2" charset="0"/>
                <a:cs typeface="NikoshBAN" pitchFamily="2" charset="0"/>
                <a:sym typeface="WP MathA"/>
              </a:rPr>
              <a:t>B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  <a:sym typeface="WP MathA"/>
              </a:rPr>
              <a:t>বলতে</a:t>
            </a:r>
            <a:r>
              <a:rPr lang="en-US" sz="4800" dirty="0" smtClean="0">
                <a:latin typeface="NikoshBAN" pitchFamily="2" charset="0"/>
                <a:cs typeface="NikoshBAN" pitchFamily="2" charset="0"/>
                <a:sym typeface="WP MathA"/>
              </a:rPr>
              <a:t> </a:t>
            </a:r>
            <a:r>
              <a:rPr lang="bn-BD" sz="4800" dirty="0" smtClean="0">
                <a:latin typeface="NikoshBAN" pitchFamily="2" charset="0"/>
                <a:cs typeface="NikoshBAN" pitchFamily="2" charset="0"/>
                <a:sym typeface="WP MathA"/>
              </a:rPr>
              <a:t>কী </a:t>
            </a:r>
            <a:r>
              <a:rPr lang="en-US" sz="4800" dirty="0" smtClean="0">
                <a:latin typeface="NikoshBAN" pitchFamily="2" charset="0"/>
                <a:cs typeface="NikoshBAN" pitchFamily="2" charset="0"/>
                <a:sym typeface="WP MathA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  <a:sym typeface="WP MathA"/>
              </a:rPr>
              <a:t>বুঝ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?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3900" y="3733800"/>
            <a:ext cx="854913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৩. A= {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a,c,e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},</a:t>
            </a:r>
            <a:r>
              <a:rPr lang="en-US" sz="4800" dirty="0" smtClean="0">
                <a:latin typeface="NikoshBAN" pitchFamily="2" charset="0"/>
                <a:cs typeface="NikoshBAN" pitchFamily="2" charset="0"/>
                <a:sym typeface="WP MathA"/>
              </a:rPr>
              <a:t>B={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  <a:sym typeface="WP MathA"/>
              </a:rPr>
              <a:t>b,c,d</a:t>
            </a:r>
            <a:r>
              <a:rPr lang="en-US" sz="4800" dirty="0" smtClean="0">
                <a:latin typeface="NikoshBAN" pitchFamily="2" charset="0"/>
                <a:cs typeface="NikoshBAN" pitchFamily="2" charset="0"/>
                <a:sym typeface="WP MathA"/>
              </a:rPr>
              <a:t>}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  <a:sym typeface="WP MathA"/>
              </a:rPr>
              <a:t>এর</a:t>
            </a:r>
            <a:r>
              <a:rPr lang="en-US" sz="4800" dirty="0" smtClean="0">
                <a:latin typeface="NikoshBAN" pitchFamily="2" charset="0"/>
                <a:cs typeface="NikoshBAN" pitchFamily="2" charset="0"/>
                <a:sym typeface="WP MathA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  <a:sym typeface="WP MathA"/>
              </a:rPr>
              <a:t>মধ্যে</a:t>
            </a:r>
            <a:r>
              <a:rPr lang="en-US" sz="4800" dirty="0" smtClean="0">
                <a:latin typeface="NikoshBAN" pitchFamily="2" charset="0"/>
                <a:cs typeface="NikoshBAN" pitchFamily="2" charset="0"/>
                <a:sym typeface="WP MathA"/>
              </a:rPr>
              <a:t> </a:t>
            </a:r>
          </a:p>
          <a:p>
            <a:r>
              <a:rPr lang="en-US" sz="4800" dirty="0" smtClean="0">
                <a:latin typeface="NikoshBAN" pitchFamily="2" charset="0"/>
                <a:cs typeface="NikoshBAN" pitchFamily="2" charset="0"/>
                <a:sym typeface="WP MathA"/>
              </a:rPr>
              <a:t>    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  <a:sym typeface="WP MathA"/>
              </a:rPr>
              <a:t>সাধারণ</a:t>
            </a:r>
            <a:r>
              <a:rPr lang="en-US" sz="4800" dirty="0" smtClean="0">
                <a:latin typeface="NikoshBAN" pitchFamily="2" charset="0"/>
                <a:cs typeface="NikoshBAN" pitchFamily="2" charset="0"/>
                <a:sym typeface="WP MathA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  <a:sym typeface="WP MathA"/>
              </a:rPr>
              <a:t>উপাদান</a:t>
            </a:r>
            <a:r>
              <a:rPr lang="en-US" sz="4800" dirty="0" smtClean="0">
                <a:latin typeface="NikoshBAN" pitchFamily="2" charset="0"/>
                <a:cs typeface="NikoshBAN" pitchFamily="2" charset="0"/>
                <a:sym typeface="WP MathA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  <a:sym typeface="WP MathA"/>
              </a:rPr>
              <a:t>কোনগুলো</a:t>
            </a:r>
            <a:r>
              <a:rPr lang="en-US" sz="4800" dirty="0" smtClean="0">
                <a:latin typeface="NikoshBAN" pitchFamily="2" charset="0"/>
                <a:cs typeface="NikoshBAN" pitchFamily="2" charset="0"/>
                <a:sym typeface="WP MathA"/>
              </a:rPr>
              <a:t> ?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177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52600" y="4724400"/>
            <a:ext cx="449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rgbClr val="00B0F0"/>
                </a:solidFill>
              </a:rPr>
              <a:t>A ∩ B = ?</a:t>
            </a:r>
            <a:endParaRPr lang="en-US" dirty="0">
              <a:solidFill>
                <a:srgbClr val="00B0F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7200" y="1371599"/>
            <a:ext cx="83058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80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বাড়ির কাজঃ</a:t>
            </a:r>
          </a:p>
          <a:p>
            <a:pPr algn="ctr"/>
            <a:r>
              <a:rPr lang="en-US" sz="6000" dirty="0" smtClean="0">
                <a:solidFill>
                  <a:srgbClr val="00B0F0"/>
                </a:solidFill>
              </a:rPr>
              <a:t>A=</a:t>
            </a:r>
            <a:r>
              <a:rPr lang="en-US" sz="6000" dirty="0">
                <a:solidFill>
                  <a:srgbClr val="00B0F0"/>
                </a:solidFill>
              </a:rPr>
              <a:t>{</a:t>
            </a:r>
            <a:r>
              <a:rPr lang="en-US" sz="6000" dirty="0" err="1" smtClean="0">
                <a:solidFill>
                  <a:srgbClr val="00B0F0"/>
                </a:solidFill>
              </a:rPr>
              <a:t>a,b,c</a:t>
            </a:r>
            <a:r>
              <a:rPr lang="en-US" sz="6000" dirty="0" smtClean="0">
                <a:solidFill>
                  <a:srgbClr val="00B0F0"/>
                </a:solidFill>
              </a:rPr>
              <a:t>},</a:t>
            </a:r>
            <a:r>
              <a:rPr lang="en-US" sz="6000" dirty="0" smtClean="0">
                <a:solidFill>
                  <a:srgbClr val="002060"/>
                </a:solidFill>
              </a:rPr>
              <a:t>B={</a:t>
            </a:r>
            <a:r>
              <a:rPr lang="en-US" sz="6000" dirty="0" err="1" smtClean="0">
                <a:solidFill>
                  <a:srgbClr val="002060"/>
                </a:solidFill>
              </a:rPr>
              <a:t>b,c,d</a:t>
            </a:r>
            <a:r>
              <a:rPr lang="en-US" sz="6000" dirty="0" smtClean="0">
                <a:solidFill>
                  <a:srgbClr val="002060"/>
                </a:solidFill>
              </a:rPr>
              <a:t>}</a:t>
            </a:r>
            <a:r>
              <a:rPr lang="bn-BD" sz="6000" dirty="0" smtClean="0">
                <a:solidFill>
                  <a:srgbClr val="002060"/>
                </a:solidFill>
              </a:rPr>
              <a:t> হলে</a:t>
            </a:r>
            <a:endParaRPr lang="en-US" sz="6000" dirty="0" smtClean="0">
              <a:solidFill>
                <a:srgbClr val="002060"/>
              </a:solidFill>
            </a:endParaRPr>
          </a:p>
          <a:p>
            <a:pPr algn="ctr"/>
            <a:r>
              <a:rPr lang="en-US" sz="6000" dirty="0" smtClean="0">
                <a:solidFill>
                  <a:srgbClr val="FF0000"/>
                </a:solidFill>
              </a:rPr>
              <a:t>A∪ </a:t>
            </a:r>
            <a:r>
              <a:rPr lang="en-US" sz="6000" dirty="0">
                <a:solidFill>
                  <a:srgbClr val="FF0000"/>
                </a:solidFill>
              </a:rPr>
              <a:t>B </a:t>
            </a:r>
            <a:r>
              <a:rPr lang="en-US" sz="6000" dirty="0" smtClean="0">
                <a:solidFill>
                  <a:srgbClr val="FF0000"/>
                </a:solidFill>
              </a:rPr>
              <a:t>=?</a:t>
            </a:r>
            <a:endParaRPr lang="en-US" sz="6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226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52400"/>
            <a:ext cx="51816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13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3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828800"/>
            <a:ext cx="6858000" cy="484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01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66" y="1146175"/>
            <a:ext cx="2286000" cy="25876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6971" y="3225800"/>
            <a:ext cx="2542859" cy="250910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975" y="1146175"/>
            <a:ext cx="2357681" cy="20796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166" y="914400"/>
            <a:ext cx="2092325" cy="266668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925" y="3958464"/>
            <a:ext cx="2466975" cy="18478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8300" y="4271135"/>
            <a:ext cx="3200400" cy="15351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695325" y="247134"/>
            <a:ext cx="6172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4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আমরা কয়েকটি ছবি লক্ষ্য করি</a:t>
            </a:r>
            <a:endParaRPr lang="en-US" sz="4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684" y="5123304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386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5324" y="247134"/>
            <a:ext cx="7153275" cy="76944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আমরা </a:t>
            </a:r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আরো </a:t>
            </a:r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কয়েকটি </a:t>
            </a:r>
            <a:r>
              <a:rPr lang="bn-BD" sz="44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ছবি লক্ষ্য করি</a:t>
            </a:r>
            <a:endParaRPr lang="en-US" sz="4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4061222"/>
            <a:ext cx="6222389" cy="276887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097797"/>
            <a:ext cx="2286000" cy="271220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097797"/>
            <a:ext cx="5334000" cy="2712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958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1" y="221431"/>
            <a:ext cx="5105400" cy="6375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351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5999" y="443345"/>
            <a:ext cx="4800601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0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সেট </a:t>
            </a:r>
          </a:p>
          <a:p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000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65762" y="453260"/>
            <a:ext cx="5027984" cy="936104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4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4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40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…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182428" y="4038600"/>
            <a:ext cx="8839201" cy="93610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৩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40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সংযোগ সেট ও </a:t>
            </a:r>
            <a:r>
              <a:rPr lang="bn-BD" sz="4000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ছেদ সেটের ব্যাখ্যা করতে পারবে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;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78135" y="2882120"/>
            <a:ext cx="7778646" cy="93610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. </a:t>
            </a:r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সেট </a:t>
            </a:r>
            <a:r>
              <a:rPr lang="bn-BD" sz="40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প্রকাশের পদ্ধতি বর্ণনা করতে </a:t>
            </a:r>
            <a:r>
              <a:rPr lang="bn-BD" sz="40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;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14625" y="5267328"/>
            <a:ext cx="8280920" cy="118827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4000" dirty="0">
                <a:latin typeface="NikoshBAN" pitchFamily="2" charset="0"/>
                <a:cs typeface="NikoshBAN" pitchFamily="2" charset="0"/>
              </a:rPr>
              <a:t>৪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প্রতীকের সাহায্যে</a:t>
            </a:r>
            <a:r>
              <a:rPr lang="en-US" sz="4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সেটকে</a:t>
            </a:r>
            <a:r>
              <a:rPr lang="bn-BD" sz="4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প্রকাশ করতে</a:t>
            </a:r>
            <a:r>
              <a:rPr lang="en-US" sz="4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;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34989" y="1609740"/>
            <a:ext cx="7778646" cy="93610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dirty="0" smtClean="0">
                <a:latin typeface="NikoshBAN" pitchFamily="2" charset="0"/>
                <a:cs typeface="NikoshBAN" pitchFamily="2" charset="0"/>
              </a:rPr>
              <a:t>1. </a:t>
            </a:r>
            <a:r>
              <a:rPr lang="bn-BD" sz="4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সেট ও উপস</a:t>
            </a:r>
            <a:r>
              <a:rPr lang="en-US" sz="4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ে</a:t>
            </a:r>
            <a:r>
              <a:rPr lang="bn-BD" sz="4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টের ধারণা ব্যাখা কর</a:t>
            </a:r>
            <a:r>
              <a:rPr lang="en-US" sz="40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তে</a:t>
            </a:r>
            <a:r>
              <a:rPr lang="en-US" sz="400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;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0914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01700" y="0"/>
            <a:ext cx="80010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সেটঃ</a:t>
            </a:r>
            <a:r>
              <a:rPr lang="bn-BD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বাস্তব বা চিন্তা জগতের বস্তুর সু-নির্ধারিত সংগ্রহকে সেট বলে।</a:t>
            </a:r>
          </a:p>
          <a:p>
            <a:r>
              <a:rPr lang="bn-BD" sz="5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সেটের </a:t>
            </a:r>
            <a:r>
              <a:rPr lang="bn-BD" sz="54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প্রতীকঃ</a:t>
            </a:r>
            <a:endParaRPr lang="en-US" sz="5400" b="1" dirty="0" smtClean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endParaRPr lang="bn-BD" sz="54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5400" dirty="0" smtClean="0">
              <a:latin typeface="NikoshBAN" pitchFamily="2" charset="0"/>
              <a:cs typeface="NikoshBAN" pitchFamily="2" charset="0"/>
            </a:endParaRPr>
          </a:p>
          <a:p>
            <a:endParaRPr lang="bn-BD" sz="5400" dirty="0" smtClean="0">
              <a:latin typeface="NikoshBAN" pitchFamily="2" charset="0"/>
              <a:cs typeface="NikoshBAN" pitchFamily="2" charset="0"/>
            </a:endParaRPr>
          </a:p>
          <a:p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676400"/>
            <a:ext cx="762000" cy="13430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6800" y="3268133"/>
            <a:ext cx="7061200" cy="2942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34021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2900" y="838200"/>
            <a:ext cx="88392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সেটকে সাধারণত ইংরেজি বড় হাতের অক্ষর দ্বারা প্রকাশ করা হয়।যেমনঃ </a:t>
            </a:r>
            <a:r>
              <a:rPr lang="en-US" sz="6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A,B,C…..X,Y,Z.</a:t>
            </a:r>
            <a:endParaRPr lang="en-US" sz="66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83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2062</TotalTime>
  <Words>522</Words>
  <Application>Microsoft Office PowerPoint</Application>
  <PresentationFormat>On-screen Show (4:3)</PresentationFormat>
  <Paragraphs>105</Paragraphs>
  <Slides>28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Aharoni</vt:lpstr>
      <vt:lpstr>Arial</vt:lpstr>
      <vt:lpstr>Arial Black</vt:lpstr>
      <vt:lpstr>Calibri</vt:lpstr>
      <vt:lpstr>NikoshBAN</vt:lpstr>
      <vt:lpstr>Times New Roman</vt:lpstr>
      <vt:lpstr>Vrinda</vt:lpstr>
      <vt:lpstr>WP MathA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TSS</dc:creator>
  <cp:lastModifiedBy>rakibul893</cp:lastModifiedBy>
  <cp:revision>205</cp:revision>
  <dcterms:created xsi:type="dcterms:W3CDTF">2013-03-13T08:01:42Z</dcterms:created>
  <dcterms:modified xsi:type="dcterms:W3CDTF">2019-11-01T13:29:51Z</dcterms:modified>
</cp:coreProperties>
</file>