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80" r:id="rId2"/>
  </p:sldMasterIdLst>
  <p:notesMasterIdLst>
    <p:notesMasterId r:id="rId22"/>
  </p:notesMasterIdLst>
  <p:sldIdLst>
    <p:sldId id="321" r:id="rId3"/>
    <p:sldId id="314" r:id="rId4"/>
    <p:sldId id="320" r:id="rId5"/>
    <p:sldId id="318" r:id="rId6"/>
    <p:sldId id="278" r:id="rId7"/>
    <p:sldId id="264" r:id="rId8"/>
    <p:sldId id="310" r:id="rId9"/>
    <p:sldId id="284" r:id="rId10"/>
    <p:sldId id="311" r:id="rId11"/>
    <p:sldId id="315" r:id="rId12"/>
    <p:sldId id="305" r:id="rId13"/>
    <p:sldId id="303" r:id="rId14"/>
    <p:sldId id="307" r:id="rId15"/>
    <p:sldId id="304" r:id="rId16"/>
    <p:sldId id="306" r:id="rId17"/>
    <p:sldId id="309" r:id="rId18"/>
    <p:sldId id="268" r:id="rId19"/>
    <p:sldId id="266" r:id="rId20"/>
    <p:sldId id="30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5166" autoAdjust="0"/>
  </p:normalViewPr>
  <p:slideViewPr>
    <p:cSldViewPr>
      <p:cViewPr varScale="1">
        <p:scale>
          <a:sx n="63" d="100"/>
          <a:sy n="63" d="100"/>
        </p:scale>
        <p:origin x="15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BD203-4AB5-4658-A17D-BA09A12E8D57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FBA06-131C-4859-9C39-A0BB73E6E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83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 স্লাইডটি হাইড করে রাখা</a:t>
            </a:r>
            <a:r>
              <a:rPr lang="bn-IN" baseline="0" dirty="0" smtClean="0"/>
              <a:t> হয়েছে।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CE5D-28AA-45EC-9C10-9A8A534380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21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২য়  শিখনফল( নির্দেশক)  অনুযায়ী পাঠ উপস্থাপন ,শিক্ষার্থীদের প্রশ্ন জিজ্ঞাসা করে শিক্ষক নিজে বিস্তারিত বলতে হবে ।</a:t>
            </a:r>
            <a:endParaRPr lang="bn-IN" baseline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82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৩য়  শিখনফল অনুযায়ী শিক্ষার্থীদের দলীয়  কাজ দিয়ে তা উপস্থাপন করা । </a:t>
            </a:r>
            <a:endParaRPr lang="bn-IN" baseline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70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60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31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79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9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1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ছবি গুলো দেখিয়ে প্রশ্ন করে ছাত্র-ছাত্রীদের কাছ থেকে পাঠের শিরোনাম বের করে নিয়ে আসার চেষ্টা করতে হবে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41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29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প্রথম শিখন ফল( এসিড)  অনুযায়ী পাঠ উপস্থাপন ,শিক্ষার্থীদের প্রশ্ন জিজ্ঞাসা করে শিক্ষক নিজে বিস্তারিত বলতে হবে । </a:t>
            </a:r>
            <a:endParaRPr lang="bn-IN" baseline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38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প্রথম শিখন ফল অনুযায়ী শিক্ষার্থীদের জোড়ায় কাজ দিয়ে তা উপস্থাপন করা । </a:t>
            </a:r>
            <a:endParaRPr lang="bn-IN" baseline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05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প্রথম শিখন ফল( ক্ষার )  অনুযায়ী পাঠ উপস্থাপন ,শিক্ষার্থীদের প্রশ্ন জিজ্ঞাসা করে শিক্ষক নিজে বিস্তারিত বলতে হবে । </a:t>
            </a:r>
            <a:endParaRPr lang="bn-IN" baseline="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44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২য়  শিখনফল( নির্দেশক)  অনুযায়ী পাঠ উপস্থাপন ,শিক্ষার্থীদের প্রশ্ন জিজ্ঞাসা করে শিক্ষক নিজে বিস্তারিত বলতে হবে ।</a:t>
            </a:r>
            <a:endParaRPr lang="bn-IN" baseline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67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২য়  শিখনফল( নির্দেশক)  অনুযায়ী পাঠ উপস্থাপন ,শিক্ষার্থীদের প্রশ্ন জিজ্ঞাসা করে শিক্ষক নিজে বিস্তারিত বলতে হবে ।</a:t>
            </a:r>
            <a:endParaRPr lang="bn-IN" baseline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5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9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9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61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8463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52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47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98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7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05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97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15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00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27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75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15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93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58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60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80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2306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7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5479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68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1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77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05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3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9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0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7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8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7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2105406"/>
            <a:ext cx="8428482" cy="322859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rgbClr val="92D05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কনটেন্ট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 যদি ডাউনলোড দেখেন তাহলে মজা পাবেন এবং ক্লাসে ও ব্যাবহার করতে আগ্রহী হবেন । আর সব চেয়ে গুরুত্ত্ব পূর্ন যে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ব্যাপারটি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হল আমার প্রায় স্লাইডে নোট দেওয়া আছে , নোট গুলো একটু পড়তে হবে । যদি ভাল লাগে প্রয়োজনে এডিট করে ক্লাসে ব্যাবহার করতে পারেন । আপনারা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চেপে স্লাইড শো শুরু করতে হবে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5239" y="1323595"/>
            <a:ext cx="4186809" cy="5078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 সন্মানিত শিক্ষকদের জন্য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124200"/>
            <a:ext cx="48006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অম্ল বা এসিড কাকে বলে?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5040" y="4495800"/>
            <a:ext cx="4800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ক্ষারক কাকে বলে?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1447800"/>
            <a:ext cx="4191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01840" y="1478280"/>
            <a:ext cx="150876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৩ মিনিট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4600" y="304800"/>
            <a:ext cx="4114800" cy="6096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লিটমাস কাগজ বা নির্দেশক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96793" y="1217902"/>
            <a:ext cx="2159727" cy="3581400"/>
            <a:chOff x="6450873" y="2514600"/>
            <a:chExt cx="2159727" cy="3581400"/>
          </a:xfrm>
        </p:grpSpPr>
        <p:pic>
          <p:nvPicPr>
            <p:cNvPr id="5" name="Picture 4" descr="seven-seas-tomoe-river-paper-pad-3.jp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450873" y="2514600"/>
              <a:ext cx="2159726" cy="27432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477001" y="5638800"/>
              <a:ext cx="2133599" cy="457200"/>
            </a:xfrm>
            <a:prstGeom prst="rect">
              <a:avLst/>
            </a:prstGeom>
            <a:gradFill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লিটমাস কাগজ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32981" y="5452026"/>
            <a:ext cx="7515619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বল লিটমাস কাগজ তৈরী হয় কিভাবে?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5163" y="1256245"/>
            <a:ext cx="2286000" cy="3600856"/>
            <a:chOff x="304800" y="1371600"/>
            <a:chExt cx="2514600" cy="3453882"/>
          </a:xfrm>
        </p:grpSpPr>
        <p:sp>
          <p:nvSpPr>
            <p:cNvPr id="7" name="Rectangle 6"/>
            <p:cNvSpPr/>
            <p:nvPr/>
          </p:nvSpPr>
          <p:spPr>
            <a:xfrm>
              <a:off x="533400" y="4368282"/>
              <a:ext cx="2133600" cy="457200"/>
            </a:xfrm>
            <a:prstGeom prst="rect">
              <a:avLst/>
            </a:prstGeom>
            <a:gradFill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সাধারন কাগজ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14" descr="seven-seas-tomoe-river-paper-pad-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1371600"/>
              <a:ext cx="2514600" cy="2667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2" name="Plus 1"/>
          <p:cNvSpPr/>
          <p:nvPr/>
        </p:nvSpPr>
        <p:spPr>
          <a:xfrm>
            <a:off x="2319476" y="2435804"/>
            <a:ext cx="1219200" cy="1066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qual 2"/>
          <p:cNvSpPr/>
          <p:nvPr/>
        </p:nvSpPr>
        <p:spPr>
          <a:xfrm>
            <a:off x="5727940" y="2132789"/>
            <a:ext cx="1031721" cy="146936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09580" y="1256245"/>
            <a:ext cx="2133600" cy="3600856"/>
            <a:chOff x="3609580" y="1256245"/>
            <a:chExt cx="2133600" cy="3600856"/>
          </a:xfrm>
        </p:grpSpPr>
        <p:sp>
          <p:nvSpPr>
            <p:cNvPr id="8" name="Rectangle 7"/>
            <p:cNvSpPr/>
            <p:nvPr/>
          </p:nvSpPr>
          <p:spPr>
            <a:xfrm>
              <a:off x="3609580" y="4399901"/>
              <a:ext cx="2133600" cy="457200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35000">
                  <a:schemeClr val="accent4">
                    <a:lumMod val="40000"/>
                    <a:lumOff val="6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লিচেন গাছ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580" y="1256245"/>
              <a:ext cx="2133600" cy="27804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28600" y="1574274"/>
            <a:ext cx="1752600" cy="3505200"/>
            <a:chOff x="381000" y="2743200"/>
            <a:chExt cx="1752600" cy="3505200"/>
          </a:xfrm>
        </p:grpSpPr>
        <p:pic>
          <p:nvPicPr>
            <p:cNvPr id="3" name="Picture 2" descr="seven-seas-tomoe-river-paper-pad-3.jp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81000" y="2743200"/>
              <a:ext cx="1752600" cy="280416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11" name="Rectangle 10"/>
            <p:cNvSpPr/>
            <p:nvPr/>
          </p:nvSpPr>
          <p:spPr>
            <a:xfrm>
              <a:off x="381000" y="5781040"/>
              <a:ext cx="1752600" cy="46736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লিটমাস কাগজ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263711" y="1574274"/>
            <a:ext cx="1828800" cy="3505200"/>
            <a:chOff x="6934200" y="838200"/>
            <a:chExt cx="1981200" cy="2209800"/>
          </a:xfrm>
        </p:grpSpPr>
        <p:pic>
          <p:nvPicPr>
            <p:cNvPr id="8" name="Picture 7" descr="1-Blue_and_red_litmus_paper.jpg"/>
            <p:cNvPicPr>
              <a:picLocks noChangeAspect="1"/>
            </p:cNvPicPr>
            <p:nvPr/>
          </p:nvPicPr>
          <p:blipFill>
            <a:blip r:embed="rId5"/>
            <a:srcRect l="48125" t="17500" r="26563" b="25000"/>
            <a:stretch>
              <a:fillRect/>
            </a:stretch>
          </p:blipFill>
          <p:spPr>
            <a:xfrm>
              <a:off x="6934200" y="838200"/>
              <a:ext cx="1981200" cy="16764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010400" y="2743200"/>
              <a:ext cx="19050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 লিটমাস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514600" y="381000"/>
            <a:ext cx="44196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 লিটমাস কাগজ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299327" y="1587236"/>
            <a:ext cx="2231340" cy="3505199"/>
            <a:chOff x="4299327" y="1587236"/>
            <a:chExt cx="2231340" cy="35051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9327" y="1587236"/>
              <a:ext cx="2231340" cy="2804161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4657671" y="2133600"/>
              <a:ext cx="1676400" cy="2958835"/>
              <a:chOff x="4800600" y="1192868"/>
              <a:chExt cx="1905000" cy="185513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800600" y="2743200"/>
                <a:ext cx="1905000" cy="3048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অ্যামোনিয়া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graphicFrame>
            <p:nvGraphicFramePr>
              <p:cNvPr id="21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03300281"/>
                  </p:ext>
                </p:extLst>
              </p:nvPr>
            </p:nvGraphicFramePr>
            <p:xfrm>
              <a:off x="5260398" y="1192868"/>
              <a:ext cx="685800" cy="5466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8" name="Equation" r:id="rId7" imgW="203040" imgH="228600" progId="Equation.3">
                      <p:embed/>
                    </p:oleObj>
                  </mc:Choice>
                  <mc:Fallback>
                    <p:oleObj name="Equation" r:id="rId7" imgW="203040" imgH="2286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60398" y="1192868"/>
                            <a:ext cx="685800" cy="54665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0" name="Group 9"/>
          <p:cNvGrpSpPr/>
          <p:nvPr/>
        </p:nvGrpSpPr>
        <p:grpSpPr>
          <a:xfrm>
            <a:off x="2426330" y="1752128"/>
            <a:ext cx="1981200" cy="3327346"/>
            <a:chOff x="2426330" y="1752128"/>
            <a:chExt cx="1981200" cy="3327346"/>
          </a:xfrm>
        </p:grpSpPr>
        <p:sp>
          <p:nvSpPr>
            <p:cNvPr id="12" name="Rectangle 11"/>
            <p:cNvSpPr/>
            <p:nvPr/>
          </p:nvSpPr>
          <p:spPr>
            <a:xfrm>
              <a:off x="2426330" y="4612114"/>
              <a:ext cx="1981200" cy="4673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পটাসিয়াম কার্বনেট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6656" y="1752128"/>
              <a:ext cx="1719263" cy="248126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232843" y="2590800"/>
            <a:ext cx="4853757" cy="1066800"/>
            <a:chOff x="2232843" y="2590800"/>
            <a:chExt cx="4853757" cy="1066800"/>
          </a:xfrm>
        </p:grpSpPr>
        <p:sp>
          <p:nvSpPr>
            <p:cNvPr id="6" name="Plus 5"/>
            <p:cNvSpPr/>
            <p:nvPr/>
          </p:nvSpPr>
          <p:spPr>
            <a:xfrm>
              <a:off x="2232843" y="2590800"/>
              <a:ext cx="697870" cy="76200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lus 22"/>
            <p:cNvSpPr/>
            <p:nvPr/>
          </p:nvSpPr>
          <p:spPr>
            <a:xfrm>
              <a:off x="4092267" y="2598420"/>
              <a:ext cx="697870" cy="76200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qual 8"/>
            <p:cNvSpPr/>
            <p:nvPr/>
          </p:nvSpPr>
          <p:spPr>
            <a:xfrm>
              <a:off x="6334071" y="2590800"/>
              <a:ext cx="752529" cy="10668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07010" y="1713933"/>
            <a:ext cx="1828800" cy="3276600"/>
            <a:chOff x="381000" y="3657600"/>
            <a:chExt cx="1828800" cy="1981200"/>
          </a:xfrm>
        </p:grpSpPr>
        <p:pic>
          <p:nvPicPr>
            <p:cNvPr id="2" name="Picture 1" descr="1-Blue_and_red_litmus_paper.jpg"/>
            <p:cNvPicPr>
              <a:picLocks noChangeAspect="1"/>
            </p:cNvPicPr>
            <p:nvPr/>
          </p:nvPicPr>
          <p:blipFill>
            <a:blip r:embed="rId4"/>
            <a:srcRect l="48125" t="17500" r="26563" b="25000"/>
            <a:stretch>
              <a:fillRect/>
            </a:stretch>
          </p:blipFill>
          <p:spPr>
            <a:xfrm>
              <a:off x="381000" y="3657600"/>
              <a:ext cx="1828800" cy="1524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81000" y="5257800"/>
              <a:ext cx="1752600" cy="381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 লিটমাস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74670" y="1752600"/>
            <a:ext cx="2209800" cy="3276600"/>
            <a:chOff x="3124200" y="3657600"/>
            <a:chExt cx="2286000" cy="2057400"/>
          </a:xfrm>
        </p:grpSpPr>
        <p:grpSp>
          <p:nvGrpSpPr>
            <p:cNvPr id="4" name="Group 3"/>
            <p:cNvGrpSpPr/>
            <p:nvPr/>
          </p:nvGrpSpPr>
          <p:grpSpPr>
            <a:xfrm>
              <a:off x="3124200" y="3657600"/>
              <a:ext cx="2286000" cy="1676400"/>
              <a:chOff x="3124200" y="3962401"/>
              <a:chExt cx="2286000" cy="1676400"/>
            </a:xfrm>
          </p:grpSpPr>
          <p:pic>
            <p:nvPicPr>
              <p:cNvPr id="5" name="Picture 4" descr="sulfuric_acid.jpg"/>
              <p:cNvPicPr>
                <a:picLocks noChangeAspect="1"/>
              </p:cNvPicPr>
              <p:nvPr/>
            </p:nvPicPr>
            <p:blipFill>
              <a:blip r:embed="rId5" cstate="print"/>
              <a:srcRect l="30337" r="27528"/>
              <a:stretch>
                <a:fillRect/>
              </a:stretch>
            </p:blipFill>
            <p:spPr>
              <a:xfrm>
                <a:off x="3124200" y="3962401"/>
                <a:ext cx="2286000" cy="1676400"/>
              </a:xfrm>
              <a:prstGeom prst="rect">
                <a:avLst/>
              </a:prstGeom>
            </p:spPr>
          </p:pic>
          <p:graphicFrame>
            <p:nvGraphicFramePr>
              <p:cNvPr id="6" name="Object 5"/>
              <p:cNvGraphicFramePr>
                <a:graphicFrameLocks noChangeAspect="1"/>
              </p:cNvGraphicFramePr>
              <p:nvPr/>
            </p:nvGraphicFramePr>
            <p:xfrm>
              <a:off x="3597166" y="4800600"/>
              <a:ext cx="1261241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11" name="Equation" r:id="rId6" imgW="380880" imgH="228600" progId="Equation.3">
                      <p:embed/>
                    </p:oleObj>
                  </mc:Choice>
                  <mc:Fallback>
                    <p:oleObj name="Equation" r:id="rId6" imgW="380880" imgH="2286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97166" y="4800600"/>
                            <a:ext cx="1261241" cy="533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" name="Rectangle 7"/>
            <p:cNvSpPr/>
            <p:nvPr/>
          </p:nvSpPr>
          <p:spPr>
            <a:xfrm>
              <a:off x="3200400" y="5410200"/>
              <a:ext cx="22098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সালফিউরিক এসিড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21780" y="1649437"/>
            <a:ext cx="2286000" cy="3276600"/>
            <a:chOff x="6400800" y="3657600"/>
            <a:chExt cx="2286000" cy="1981200"/>
          </a:xfrm>
        </p:grpSpPr>
        <p:pic>
          <p:nvPicPr>
            <p:cNvPr id="3" name="Picture 2" descr="1-Blue_and_red_litmus_paper.jpg"/>
            <p:cNvPicPr>
              <a:picLocks noChangeAspect="1"/>
            </p:cNvPicPr>
            <p:nvPr/>
          </p:nvPicPr>
          <p:blipFill>
            <a:blip r:embed="rId8"/>
            <a:srcRect l="11563" t="21250" r="52812" b="18750"/>
            <a:stretch>
              <a:fillRect/>
            </a:stretch>
          </p:blipFill>
          <p:spPr>
            <a:xfrm>
              <a:off x="6400800" y="3657600"/>
              <a:ext cx="2286000" cy="16002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05600" y="5334000"/>
              <a:ext cx="1752600" cy="304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লাল লিটমাস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07010" y="5711611"/>
            <a:ext cx="870077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বলা যায় 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 লিটমাসে সালফিউরিক এসিড যোগ করলে লাল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লিটমাস ..........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77440" y="381000"/>
            <a:ext cx="44196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লাল লিটমাস কাগজ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Plus 14"/>
          <p:cNvSpPr/>
          <p:nvPr/>
        </p:nvSpPr>
        <p:spPr>
          <a:xfrm>
            <a:off x="2093437" y="2757536"/>
            <a:ext cx="847407" cy="82941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qual 15"/>
          <p:cNvSpPr/>
          <p:nvPr/>
        </p:nvSpPr>
        <p:spPr>
          <a:xfrm>
            <a:off x="5486400" y="2757536"/>
            <a:ext cx="990600" cy="1052464"/>
          </a:xfrm>
          <a:prstGeom prst="mathEqua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09600" y="5257800"/>
            <a:ext cx="1371601" cy="4267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85067" y="152400"/>
            <a:ext cx="2980267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6720" y="1403984"/>
            <a:ext cx="40386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7200" y="609599"/>
            <a:ext cx="5105400" cy="689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চুনের পানিতে লিটমাস কাগজ মিশিয়ে পর্যবেক্ষণ কর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6600" y="1828800"/>
            <a:ext cx="1752600" cy="2438400"/>
            <a:chOff x="7086600" y="1828800"/>
            <a:chExt cx="1752600" cy="2438400"/>
          </a:xfrm>
        </p:grpSpPr>
        <p:pic>
          <p:nvPicPr>
            <p:cNvPr id="43" name="Picture 42" descr="1-Blue_and_red_litmus_paper.jpg"/>
            <p:cNvPicPr>
              <a:picLocks noChangeAspect="1"/>
            </p:cNvPicPr>
            <p:nvPr/>
          </p:nvPicPr>
          <p:blipFill>
            <a:blip r:embed="rId3"/>
            <a:srcRect l="30312" t="17500" r="35938" b="39663"/>
            <a:stretch>
              <a:fillRect/>
            </a:stretch>
          </p:blipFill>
          <p:spPr>
            <a:xfrm>
              <a:off x="7086600" y="1828800"/>
              <a:ext cx="1752600" cy="190500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086600" y="3886200"/>
              <a:ext cx="17526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লিটমাস পেপার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4200" y="1828800"/>
            <a:ext cx="1447800" cy="2438400"/>
            <a:chOff x="3124200" y="1828800"/>
            <a:chExt cx="1447800" cy="2438400"/>
          </a:xfrm>
        </p:grpSpPr>
        <p:pic>
          <p:nvPicPr>
            <p:cNvPr id="19" name="Picture 18" descr="teaspoon.jpg"/>
            <p:cNvPicPr>
              <a:picLocks noChangeAspect="1"/>
            </p:cNvPicPr>
            <p:nvPr/>
          </p:nvPicPr>
          <p:blipFill>
            <a:blip r:embed="rId4" cstate="print"/>
            <a:srcRect l="17105" t="27561" r="6140" b="13305"/>
            <a:stretch>
              <a:fillRect/>
            </a:stretch>
          </p:blipFill>
          <p:spPr>
            <a:xfrm rot="16200000">
              <a:off x="2857500" y="2095500"/>
              <a:ext cx="1905000" cy="13716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2" name="Rectangle 21"/>
            <p:cNvSpPr/>
            <p:nvPr/>
          </p:nvSpPr>
          <p:spPr>
            <a:xfrm>
              <a:off x="3124200" y="3886200"/>
              <a:ext cx="14478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চামচ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29200" y="1828800"/>
            <a:ext cx="1828801" cy="2438400"/>
            <a:chOff x="5029200" y="1828800"/>
            <a:chExt cx="1828801" cy="2438400"/>
          </a:xfrm>
        </p:grpSpPr>
        <p:sp>
          <p:nvSpPr>
            <p:cNvPr id="21" name="Rectangle 20"/>
            <p:cNvSpPr/>
            <p:nvPr/>
          </p:nvSpPr>
          <p:spPr>
            <a:xfrm>
              <a:off x="5181600" y="3886200"/>
              <a:ext cx="16764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াঁচের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গ্লাস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3" name="Picture 22" descr="images1234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9200" y="1828800"/>
              <a:ext cx="1828801" cy="198120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457200" y="1889760"/>
            <a:ext cx="2286000" cy="2377440"/>
            <a:chOff x="457200" y="1889760"/>
            <a:chExt cx="2286000" cy="2377440"/>
          </a:xfrm>
        </p:grpSpPr>
        <p:sp>
          <p:nvSpPr>
            <p:cNvPr id="17" name="Rectangle 16"/>
            <p:cNvSpPr/>
            <p:nvPr/>
          </p:nvSpPr>
          <p:spPr>
            <a:xfrm>
              <a:off x="609600" y="3886200"/>
              <a:ext cx="1981200" cy="381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চুনাপাথর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8" name="Group 6"/>
            <p:cNvGrpSpPr/>
            <p:nvPr/>
          </p:nvGrpSpPr>
          <p:grpSpPr>
            <a:xfrm>
              <a:off x="457200" y="1889760"/>
              <a:ext cx="2286000" cy="1905000"/>
              <a:chOff x="3124200" y="2667000"/>
              <a:chExt cx="2971800" cy="1543050"/>
            </a:xfrm>
          </p:grpSpPr>
          <p:pic>
            <p:nvPicPr>
              <p:cNvPr id="34" name="Picture 33" descr="images45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24200" y="2667000"/>
                <a:ext cx="2971800" cy="154305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35" name="Picture 34" descr="061.jpg"/>
              <p:cNvPicPr>
                <a:picLocks noChangeAspect="1"/>
              </p:cNvPicPr>
              <p:nvPr/>
            </p:nvPicPr>
            <p:blipFill>
              <a:blip r:embed="rId7"/>
              <a:srcRect l="30509" t="22727" r="25424" b="20454"/>
              <a:stretch>
                <a:fillRect/>
              </a:stretch>
            </p:blipFill>
            <p:spPr>
              <a:xfrm>
                <a:off x="3805238" y="3160776"/>
                <a:ext cx="1609725" cy="740664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36" name="Rectangle 35"/>
          <p:cNvSpPr/>
          <p:nvPr/>
        </p:nvSpPr>
        <p:spPr>
          <a:xfrm>
            <a:off x="7010400" y="327659"/>
            <a:ext cx="18288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১২ 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85067" y="5303520"/>
            <a:ext cx="40386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চুনের পানি ক্ষারীয় পদার্থ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40" grpId="0" animBg="1"/>
      <p:bldP spid="41" grpId="0" animBg="1"/>
      <p:bldP spid="45" grpId="0" animBg="1"/>
      <p:bldP spid="3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295400" y="152400"/>
            <a:ext cx="6324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 দু’টি দেখ এবং তোমার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ক্ষণের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5800" y="990600"/>
            <a:ext cx="2974513" cy="3810000"/>
            <a:chOff x="685800" y="990600"/>
            <a:chExt cx="2974513" cy="3810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990600"/>
              <a:ext cx="2974513" cy="2819400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1143000" y="4191000"/>
              <a:ext cx="1676400" cy="60960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চিত্র -১ </a:t>
              </a:r>
              <a:endPara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10200" y="990600"/>
            <a:ext cx="2667000" cy="3810000"/>
            <a:chOff x="5410200" y="990600"/>
            <a:chExt cx="2667000" cy="3810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990600"/>
              <a:ext cx="2667000" cy="2781300"/>
            </a:xfrm>
            <a:prstGeom prst="rect">
              <a:avLst/>
            </a:prstGeom>
          </p:spPr>
        </p:pic>
        <p:sp>
          <p:nvSpPr>
            <p:cNvPr id="34" name="Rounded Rectangle 33"/>
            <p:cNvSpPr/>
            <p:nvPr/>
          </p:nvSpPr>
          <p:spPr>
            <a:xfrm>
              <a:off x="5791200" y="4191000"/>
              <a:ext cx="1676400" cy="60960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চিত্র -২  </a:t>
              </a:r>
              <a:endPara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304800" y="5334000"/>
            <a:ext cx="1676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73056" y="5181600"/>
            <a:ext cx="6019800" cy="13716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ক্ষারীয় দ্রবণে লাল লিটমাস কাগজ নীল বর্ণ ও অম্লীয় দ্রবণে নীল লিটমাস কাগজ লাল বর্ণ  ধারণ করে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6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934200" y="1864659"/>
            <a:ext cx="19219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অক্সালিক এসিড</a:t>
            </a:r>
          </a:p>
        </p:txBody>
      </p:sp>
      <p:sp>
        <p:nvSpPr>
          <p:cNvPr id="65" name="Oval 64"/>
          <p:cNvSpPr/>
          <p:nvPr/>
        </p:nvSpPr>
        <p:spPr>
          <a:xfrm>
            <a:off x="3886200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886200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4999" y="9906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লেবুর রসে কোন এসিড থাকে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0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715000" y="1828800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0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534400" y="1828800"/>
            <a:ext cx="381000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00800" y="25908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8482235" y="2478942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33800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5681133" y="25146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91001" y="1864659"/>
            <a:ext cx="1828800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এসিটিক এসিড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191000" y="2514600"/>
            <a:ext cx="1828800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ম্যালিক এসিড 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917267" y="2555689"/>
            <a:ext cx="19219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সাইট্রিক এসিড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00799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81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0" y="3505200"/>
            <a:ext cx="6781803" cy="1447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NaOH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রাসায়নিক পদার্থটি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ক্ষারীয় প্রকৃতির।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 লিটমাসকে লাল করে।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সাবানের মূল উপাদান। 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57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5181600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77983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638800" y="5105400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62800" y="5181600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734984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4582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62800" y="5867400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ii,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6705600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8534400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43400" y="5867400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5665208" y="5782437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6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33" grpId="0" animBg="1"/>
      <p:bldP spid="65" grpId="0" animBg="1"/>
      <p:bldP spid="67" grpId="0" animBg="1"/>
      <p:bldP spid="67" grpId="1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6" grpId="0" animBg="1"/>
      <p:bldP spid="39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4"/>
          <p:cNvSpPr/>
          <p:nvPr/>
        </p:nvSpPr>
        <p:spPr>
          <a:xfrm>
            <a:off x="2810934" y="457200"/>
            <a:ext cx="3581400" cy="914400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05000" y="1752600"/>
            <a:ext cx="53086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অম্ল বা এসিড কী?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2895600"/>
            <a:ext cx="54102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ক্ষারক 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8800" y="4114800"/>
            <a:ext cx="5486400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লিটমাস কাগজ কীভাবে তৈরি করা 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28800" y="5257800"/>
            <a:ext cx="55626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লিটমাস কীভাবে তৈরি করা হয়?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1999" y="838200"/>
            <a:ext cx="8001001" cy="5628341"/>
            <a:chOff x="532261" y="436727"/>
            <a:chExt cx="3575712" cy="2644719"/>
          </a:xfrm>
        </p:grpSpPr>
        <p:sp>
          <p:nvSpPr>
            <p:cNvPr id="13" name="Rectangle 12"/>
            <p:cNvSpPr/>
            <p:nvPr/>
          </p:nvSpPr>
          <p:spPr>
            <a:xfrm>
              <a:off x="532262" y="995150"/>
              <a:ext cx="3575711" cy="13678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532261" y="436727"/>
              <a:ext cx="3575711" cy="55842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37229" y="1472006"/>
              <a:ext cx="565777" cy="8909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36746" y="1604815"/>
              <a:ext cx="495999" cy="52705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07490" y="1604815"/>
              <a:ext cx="495999" cy="52705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2261" y="1373707"/>
              <a:ext cx="3575711" cy="9829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ube 19"/>
            <p:cNvSpPr/>
            <p:nvPr/>
          </p:nvSpPr>
          <p:spPr>
            <a:xfrm>
              <a:off x="1464708" y="2376727"/>
              <a:ext cx="1710817" cy="243206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ube 20"/>
            <p:cNvSpPr/>
            <p:nvPr/>
          </p:nvSpPr>
          <p:spPr>
            <a:xfrm>
              <a:off x="1396673" y="2607483"/>
              <a:ext cx="1710817" cy="243206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be 21"/>
            <p:cNvSpPr/>
            <p:nvPr/>
          </p:nvSpPr>
          <p:spPr>
            <a:xfrm>
              <a:off x="1328638" y="2838240"/>
              <a:ext cx="1710817" cy="243206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609600" y="2209800"/>
            <a:ext cx="81533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আমলকী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জলপাই ও তেতুলের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228600"/>
            <a:ext cx="8077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 রসায়ন ক্লাসে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1600" y="457200"/>
            <a:ext cx="3810000" cy="17081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1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রকিবুল</a:t>
            </a:r>
            <a:r>
              <a:rPr lang="en-US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1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রাসেল</a:t>
            </a:r>
            <a:r>
              <a:rPr lang="en-US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1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1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এসসি</a:t>
            </a:r>
            <a:r>
              <a:rPr lang="en-US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এবং এম এস সি </a:t>
            </a:r>
            <a:r>
              <a:rPr lang="en-US" sz="2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1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1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IN" sz="210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1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হাইমচর</a:t>
            </a:r>
            <a:r>
              <a:rPr lang="en-US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1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IN" sz="2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1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Email : rakibul893@gmail.com </a:t>
            </a:r>
            <a:endParaRPr lang="bn-IN" sz="21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9776" y="197614"/>
            <a:ext cx="3498099" cy="297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১-2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Untitled1.png"/>
          <p:cNvPicPr>
            <a:picLocks noChangeAspect="1"/>
          </p:cNvPicPr>
          <p:nvPr/>
        </p:nvPicPr>
        <p:blipFill>
          <a:blip r:embed="rId3"/>
          <a:srcRect l="36389" t="18831" r="34722" b="12902"/>
          <a:stretch>
            <a:fillRect/>
          </a:stretch>
        </p:blipFill>
        <p:spPr>
          <a:xfrm>
            <a:off x="554112" y="3521824"/>
            <a:ext cx="3089425" cy="3124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Oval 1"/>
          <p:cNvSpPr/>
          <p:nvPr/>
        </p:nvSpPr>
        <p:spPr>
          <a:xfrm>
            <a:off x="5151120" y="2743200"/>
            <a:ext cx="3657600" cy="36576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3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" y="152400"/>
            <a:ext cx="4114800" cy="2133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4572000"/>
            <a:ext cx="4511040" cy="21183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11040" y="2286000"/>
            <a:ext cx="4511040" cy="211836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4953000" y="723900"/>
            <a:ext cx="2895600" cy="9906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লেবুর রসের স্বাদ কেমন?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960120" y="2933700"/>
            <a:ext cx="2590800" cy="990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চুনের পানি হলো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105400" y="4975860"/>
            <a:ext cx="2895600" cy="9906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লিটমাস পেপার হলো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7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40933" y="2286000"/>
            <a:ext cx="6231467" cy="1676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অম্ল, ক্ষারক ও নির্দেশক</a:t>
            </a:r>
          </a:p>
          <a:p>
            <a:pPr algn="ctr"/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143000" y="2057400"/>
            <a:ext cx="69342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অম্ল ও ক্ষ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 কী তা বলতে পারবে;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43000" y="4953000"/>
            <a:ext cx="68834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নির্দেশক দ্বারা অম্ল ও ক্ষারক সনাক্ত  করতে পারবে।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143000" y="3505200"/>
            <a:ext cx="6858000" cy="762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নির্দেশক বলতে 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বুঝায় তা বলতে পারবে;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71600" y="609600"/>
            <a:ext cx="6578600" cy="7620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6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88322"/>
            <a:ext cx="3733800" cy="22043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guav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659106"/>
            <a:ext cx="3684271" cy="24462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2019300" y="6248400"/>
            <a:ext cx="48006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টকস্বাদযুক্ত পদার্থকে কী বলা হয়?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5715000"/>
            <a:ext cx="6629400" cy="381000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48000">
                <a:schemeClr val="accent4">
                  <a:tint val="37000"/>
                  <a:satMod val="300000"/>
                </a:schemeClr>
              </a:gs>
              <a:gs pos="95575">
                <a:schemeClr val="accent2">
                  <a:lumMod val="60000"/>
                  <a:lumOff val="40000"/>
                </a:schemeClr>
              </a:gs>
              <a:gs pos="87000">
                <a:schemeClr val="accent4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কী বলতে পারো ফলগুলির স্বাদ কিরুপ এবং কেন?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8323"/>
            <a:ext cx="3684271" cy="22043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583906"/>
            <a:ext cx="3665220" cy="2521494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3285067" y="152400"/>
            <a:ext cx="2980267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41" descr="149.jpg"/>
          <p:cNvPicPr>
            <a:picLocks noChangeAspect="1"/>
          </p:cNvPicPr>
          <p:nvPr/>
        </p:nvPicPr>
        <p:blipFill>
          <a:blip r:embed="rId3"/>
          <a:srcRect l="13840" r="16030" b="21333"/>
          <a:stretch>
            <a:fillRect/>
          </a:stretch>
        </p:blipFill>
        <p:spPr>
          <a:xfrm>
            <a:off x="457200" y="1828800"/>
            <a:ext cx="2667000" cy="2209800"/>
          </a:xfrm>
          <a:prstGeom prst="rect">
            <a:avLst/>
          </a:prstGeom>
        </p:spPr>
      </p:pic>
      <p:pic>
        <p:nvPicPr>
          <p:cNvPr id="43" name="Picture 42" descr="1-Blue_and_red_litmus_paper.jpg"/>
          <p:cNvPicPr>
            <a:picLocks noChangeAspect="1"/>
          </p:cNvPicPr>
          <p:nvPr/>
        </p:nvPicPr>
        <p:blipFill>
          <a:blip r:embed="rId4"/>
          <a:srcRect l="30312" t="17500" r="35938" b="39663"/>
          <a:stretch>
            <a:fillRect/>
          </a:stretch>
        </p:blipFill>
        <p:spPr>
          <a:xfrm>
            <a:off x="6477000" y="1828800"/>
            <a:ext cx="2209800" cy="2209800"/>
          </a:xfrm>
          <a:prstGeom prst="rect">
            <a:avLst/>
          </a:prstGeom>
        </p:spPr>
      </p:pic>
      <p:pic>
        <p:nvPicPr>
          <p:cNvPr id="16" name="Picture 15" descr="images12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1" y="1828801"/>
            <a:ext cx="2438400" cy="22097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533400" y="4114800"/>
            <a:ext cx="24384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লেবুর রস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0" y="4191000"/>
            <a:ext cx="20574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কাঁচের গ্লাস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9400" y="4191000"/>
            <a:ext cx="19812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লিটমাস কগজ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4200" y="685800"/>
            <a:ext cx="1828800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১২ 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5791200"/>
            <a:ext cx="8534400" cy="6096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অনুরুপভাবে আঙ্গুর, তেতুল, টমেটো, আমলকি নিয়ে পরীক্ষা করে ফলাফল খাতায় লিখ।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5167" y="798314"/>
            <a:ext cx="6019800" cy="36933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লেবুর রস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লিটমাস কাগজ দিয়ে  পরীক্ষা করে ফলাফল পর্যবেক্ষণ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38200" y="5320009"/>
            <a:ext cx="7467599" cy="104556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500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চিত্রের পদার্থ গুলোর স্বাদ কেমন? 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এগুলো......... 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 স্বাদ পরীক্ষা না করাই ভাল।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29200" y="255533"/>
            <a:ext cx="3200400" cy="2286000"/>
            <a:chOff x="3124200" y="2667000"/>
            <a:chExt cx="2971800" cy="1466850"/>
          </a:xfrm>
        </p:grpSpPr>
        <p:pic>
          <p:nvPicPr>
            <p:cNvPr id="8" name="Picture 7" descr="images4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200" y="2667000"/>
              <a:ext cx="2971800" cy="146685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9" name="Picture 8" descr="061.jpg"/>
            <p:cNvPicPr>
              <a:picLocks noChangeAspect="1"/>
            </p:cNvPicPr>
            <p:nvPr/>
          </p:nvPicPr>
          <p:blipFill>
            <a:blip r:embed="rId4"/>
            <a:srcRect l="30509" t="22727" r="25424" b="20454"/>
            <a:stretch>
              <a:fillRect/>
            </a:stretch>
          </p:blipFill>
          <p:spPr>
            <a:xfrm>
              <a:off x="3805238" y="2904392"/>
              <a:ext cx="1609725" cy="989135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6" name="Picture 5" descr="LIQUID-VS-POWDER-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99" y="2689960"/>
            <a:ext cx="3429000" cy="21986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689960"/>
            <a:ext cx="3200400" cy="2137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60283"/>
            <a:ext cx="2895601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5427</TotalTime>
  <Words>638</Words>
  <Application>Microsoft Office PowerPoint</Application>
  <PresentationFormat>On-screen Show (4:3)</PresentationFormat>
  <Paragraphs>115</Paragraphs>
  <Slides>19</Slides>
  <Notes>15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Century Gothic</vt:lpstr>
      <vt:lpstr>NikoshBAN</vt:lpstr>
      <vt:lpstr>Times New Roman</vt:lpstr>
      <vt:lpstr>Tw Cen MT</vt:lpstr>
      <vt:lpstr>Vrinda</vt:lpstr>
      <vt:lpstr>Wingdings 3</vt:lpstr>
      <vt:lpstr>Droplet</vt:lpstr>
      <vt:lpstr>Wisp</vt:lpstr>
      <vt:lpstr>Equation</vt:lpstr>
      <vt:lpstr> কনটেন্ট টি যদি ডাউনলোড দেখেন তাহলে মজা পাবেন এবং ক্লাসে ও ব্যাবহার করতে আগ্রহী হবেন । আর সব চেয়ে গুরুত্ত্ব পূর্ন যে ব্যাপারটি তা হল আমার প্রায় স্লাইডে নোট দেওয়া আছে , নোট গুলো একটু পড়তে হবে । যদি ভাল লাগে প্রয়োজনে এডিট করে ক্লাসে ব্যাবহার করতে পারেন । আপনারা f5 চেপে স্লাইড শো শুরু করতে হবে 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</dc:title>
  <dc:creator>rakibul893</dc:creator>
  <cp:lastModifiedBy>rakibul893</cp:lastModifiedBy>
  <cp:revision>645</cp:revision>
  <dcterms:created xsi:type="dcterms:W3CDTF">2006-08-16T00:00:00Z</dcterms:created>
  <dcterms:modified xsi:type="dcterms:W3CDTF">2019-11-01T13:55:50Z</dcterms:modified>
</cp:coreProperties>
</file>