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2" r:id="rId1"/>
  </p:sldMasterIdLst>
  <p:notesMasterIdLst>
    <p:notesMasterId r:id="rId26"/>
  </p:notesMasterIdLst>
  <p:sldIdLst>
    <p:sldId id="256" r:id="rId2"/>
    <p:sldId id="291" r:id="rId3"/>
    <p:sldId id="260" r:id="rId4"/>
    <p:sldId id="315" r:id="rId5"/>
    <p:sldId id="316" r:id="rId6"/>
    <p:sldId id="304" r:id="rId7"/>
    <p:sldId id="262" r:id="rId8"/>
    <p:sldId id="263" r:id="rId9"/>
    <p:sldId id="311" r:id="rId10"/>
    <p:sldId id="312" r:id="rId11"/>
    <p:sldId id="318" r:id="rId12"/>
    <p:sldId id="320" r:id="rId13"/>
    <p:sldId id="319" r:id="rId14"/>
    <p:sldId id="317" r:id="rId15"/>
    <p:sldId id="321" r:id="rId16"/>
    <p:sldId id="313" r:id="rId17"/>
    <p:sldId id="265" r:id="rId18"/>
    <p:sldId id="267" r:id="rId19"/>
    <p:sldId id="268" r:id="rId20"/>
    <p:sldId id="269" r:id="rId21"/>
    <p:sldId id="272" r:id="rId22"/>
    <p:sldId id="282" r:id="rId23"/>
    <p:sldId id="274" r:id="rId24"/>
    <p:sldId id="31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969C1-48D3-4E17-A22F-5886A3AD8EA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C7CF4-D888-44EC-94DF-9036B1BC2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A51639-B2D6-4652-B8C3-1B4C224A7BAF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00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1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2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5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9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33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2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1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6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4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2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3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8000">
              <a:schemeClr val="bg2">
                <a:tint val="100000"/>
                <a:shade val="73000"/>
                <a:satMod val="155000"/>
              </a:schemeClr>
            </a:gs>
            <a:gs pos="100000">
              <a:srgbClr val="7030A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4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1" y="257478"/>
            <a:ext cx="11842128" cy="6412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7E1578-5162-4E62-8A01-9ECE05E84430}"/>
              </a:ext>
            </a:extLst>
          </p:cNvPr>
          <p:cNvSpPr txBox="1"/>
          <p:nvPr/>
        </p:nvSpPr>
        <p:spPr>
          <a:xfrm>
            <a:off x="-448621" y="225689"/>
            <a:ext cx="8128475" cy="3154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99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99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9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19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 r="50126"/>
          <a:stretch/>
        </p:blipFill>
        <p:spPr>
          <a:xfrm>
            <a:off x="235571" y="220133"/>
            <a:ext cx="5838003" cy="6417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6073573" y="224289"/>
            <a:ext cx="6004125" cy="66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8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4">
            <a:extLst>
              <a:ext uri="{FF2B5EF4-FFF2-40B4-BE49-F238E27FC236}">
                <a16:creationId xmlns="" xmlns:a16="http://schemas.microsoft.com/office/drawing/2014/main" id="{D8FCFD21-C095-448B-88A7-59449A473BDE}"/>
              </a:ext>
            </a:extLst>
          </p:cNvPr>
          <p:cNvSpPr/>
          <p:nvPr/>
        </p:nvSpPr>
        <p:spPr>
          <a:xfrm>
            <a:off x="3338428" y="339698"/>
            <a:ext cx="5155096" cy="1084909"/>
          </a:xfrm>
          <a:prstGeom prst="cloudCallout">
            <a:avLst>
              <a:gd name="adj1" fmla="val -24728"/>
              <a:gd name="adj2" fmla="val 82044"/>
            </a:avLst>
          </a:prstGeom>
          <a:solidFill>
            <a:schemeClr val="accent4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76" y="1952116"/>
            <a:ext cx="2976267" cy="3004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807594" y="2729597"/>
            <a:ext cx="2034862" cy="683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3808" y="3968579"/>
            <a:ext cx="2421229" cy="6420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dirty="0" smtClean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সুকান্ত ভট্টাচার্য </a:t>
            </a:r>
            <a:endParaRPr lang="en-US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976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098" y="502277"/>
            <a:ext cx="8603087" cy="2627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 ছুটেছে তাই ঝুমঝুম ঘণ্টা বাজছে রাতে 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 চলেছে খবরের বোঝা হাতে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 চলেছে,রানার!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রাত্রির পথে পথে চলে কোনো নিষেধ জানে না মানার।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দিগন্ত থেকে দিগন্তে ছোটে রানার-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নিয়েছে সে নতুন খবর আনার</a:t>
            </a: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 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r="34532"/>
          <a:stretch/>
        </p:blipFill>
        <p:spPr>
          <a:xfrm>
            <a:off x="4913288" y="3459520"/>
            <a:ext cx="1654937" cy="205941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02" y="3569688"/>
            <a:ext cx="2514600" cy="205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979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098" y="502277"/>
            <a:ext cx="8603087" cy="26272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দুঃখে ,বহু বেদনায়,অভিমানে,অনুরাগে,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ঘরে তার প্রিয়াএকা শয্যায় বিনিদ্র রাত জাগে।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 ! রানার ! 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বোঝা টানার দিন কবে শেষ হবে?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 শেষ হয়ে সূর্য উঠবে কবে?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4"/>
          <a:stretch/>
        </p:blipFill>
        <p:spPr>
          <a:xfrm>
            <a:off x="1159098" y="3839515"/>
            <a:ext cx="2394196" cy="16002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06" y="3839515"/>
            <a:ext cx="2857500" cy="179338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53" y="3696640"/>
            <a:ext cx="2619375" cy="174307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223675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5007" y="927280"/>
            <a:ext cx="8603087" cy="3000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 !রানার ! কী হবে এ বোঝা বয়ে?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হবে ক্ষুধার ক্লান্তিতে ক্ষয়ে ক্ষয়ে ?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রানার!রানার!ভোর তো হয়েছে –আকাশ হয়েছে লাল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 স্পর্শে কবে কেটে যাবে এই দুঃখের কাল?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80" y="3928056"/>
            <a:ext cx="2979648" cy="17430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43" y="3928055"/>
            <a:ext cx="28575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35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75007" y="927280"/>
            <a:ext cx="8603087" cy="3000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 শেষ হয়ে সূর্য উঠবে কবে ?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ঘরেতে অভাব ;পৃথিবীটা মনে হয় কালো ধোঁয়া,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পিঠেতে টাকার বোঝা,তবু এই টাকাকে যাবেনা ছোঁয়া,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 নির্জন,পথে কত ভয় কখন সূর্য ওঠে। </a:t>
            </a:r>
          </a:p>
          <a:p>
            <a:pPr algn="ctr"/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98" y="3869061"/>
            <a:ext cx="2619375" cy="17430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4" y="3869061"/>
            <a:ext cx="260985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56" y="3898559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899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 rot="20250084">
            <a:off x="195998" y="718119"/>
            <a:ext cx="2672365" cy="1555929"/>
          </a:xfrm>
          <a:prstGeom prst="cloudCallout">
            <a:avLst>
              <a:gd name="adj1" fmla="val 21496"/>
              <a:gd name="adj2" fmla="val 115039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14" y="1071036"/>
            <a:ext cx="3593416" cy="3310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552130" y="4885899"/>
            <a:ext cx="6946711" cy="144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endParaRPr lang="bn-BD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সুকান্ত ভট্টাচার্য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9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4159" y="749148"/>
            <a:ext cx="8603087" cy="3476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শপথের চিঠি নিয়ে চলো আজ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ভীরুতা পিছনে ফেলে-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পৌঁছে দাও এ নতুন খবর,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অগ্রগতির “মেলে’ 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 দেবে বুঝি প্রভাত এখুনি-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নেই,দেরি নেই আর ,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ছুটে চলো,ছুটে চলো,আরো বেগে 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দুর্দম,হে রানার।।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445026" y="1825023"/>
            <a:ext cx="1600200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রানার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445026" y="5698517"/>
            <a:ext cx="1600200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মাভৈঃ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445026" y="2940591"/>
            <a:ext cx="1600200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দুর্বার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445026" y="4152171"/>
            <a:ext cx="1600200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লণ্ঠন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5026" y="1718605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ডাকহরকরা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1778" y="2935388"/>
            <a:ext cx="4611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যাকে নিবারণ করা যায় না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1952" y="4245481"/>
            <a:ext cx="5251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হারিকেন বা তেল দিয়ে চালিত আলোর আঁধার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6425" y="558689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ভয় করে না এমন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Up Ribbon 18"/>
          <p:cNvSpPr/>
          <p:nvPr/>
        </p:nvSpPr>
        <p:spPr>
          <a:xfrm>
            <a:off x="2903021" y="280107"/>
            <a:ext cx="5637207" cy="107502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5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শব্দার্থ </a:t>
            </a:r>
            <a:endParaRPr lang="bn-BD" sz="54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90"/>
          <a:stretch/>
        </p:blipFill>
        <p:spPr>
          <a:xfrm>
            <a:off x="4216676" y="1651125"/>
            <a:ext cx="2038350" cy="93752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15" y="2851520"/>
            <a:ext cx="1673530" cy="72880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7" r="24567"/>
          <a:stretch/>
        </p:blipFill>
        <p:spPr>
          <a:xfrm>
            <a:off x="4517415" y="3800010"/>
            <a:ext cx="1033379" cy="145976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4" t="1716" r="-1567" b="42395"/>
          <a:stretch/>
        </p:blipFill>
        <p:spPr>
          <a:xfrm>
            <a:off x="4216676" y="5589430"/>
            <a:ext cx="1378039" cy="91772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91474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3" grpId="0"/>
      <p:bldP spid="14" grpId="0"/>
      <p:bldP spid="15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959664" y="498006"/>
            <a:ext cx="7706631" cy="847468"/>
          </a:xfrm>
          <a:prstGeom prst="ribbon2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44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54" y="1794701"/>
            <a:ext cx="3885049" cy="311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ontent Placeholder 2"/>
          <p:cNvSpPr>
            <a:spLocks/>
          </p:cNvSpPr>
          <p:nvPr/>
        </p:nvSpPr>
        <p:spPr bwMode="auto">
          <a:xfrm>
            <a:off x="464235" y="5288299"/>
            <a:ext cx="10843415" cy="759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রানার বা ডাকহরকরাদের দায়িত্বশীলতার যে পরিচয় পাওয়া যায় তা বর্ননা কর </a:t>
            </a:r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257578"/>
            <a:ext cx="9916732" cy="6362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35673" y="257578"/>
            <a:ext cx="1803041" cy="63621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নি </a:t>
            </a:r>
          </a:p>
          <a:p>
            <a:pPr algn="ctr"/>
            <a:r>
              <a:rPr lang="en-US" sz="9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র</a:t>
            </a:r>
            <a:endParaRPr lang="bn-IN" sz="9600" b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9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</a:t>
            </a:r>
            <a:endParaRPr lang="bn-IN" sz="9600" b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8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পা</a:t>
            </a:r>
            <a:endParaRPr lang="bn-IN" sz="8000" b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9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ঠ</a:t>
            </a:r>
            <a:r>
              <a:rPr lang="bn-IN" sz="9600" dirty="0" smtClean="0"/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56420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0C0F5AE-C904-48EF-B787-03F6DAC11B7D}"/>
              </a:ext>
            </a:extLst>
          </p:cNvPr>
          <p:cNvSpPr/>
          <p:nvPr/>
        </p:nvSpPr>
        <p:spPr>
          <a:xfrm>
            <a:off x="4874456" y="346383"/>
            <a:ext cx="2384474" cy="1015663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 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0776609-A1A9-4146-93C3-2D394520A639}"/>
              </a:ext>
            </a:extLst>
          </p:cNvPr>
          <p:cNvSpPr txBox="1"/>
          <p:nvPr/>
        </p:nvSpPr>
        <p:spPr>
          <a:xfrm>
            <a:off x="382687" y="3809986"/>
            <a:ext cx="4768862" cy="243143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 এ 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,বি এড(১ম শ্রেণি)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bn-BD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বিদ্যাল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</a:p>
          <a:p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lang="bn-BD" sz="2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776609-A1A9-4146-93C3-2D394520A639}"/>
              </a:ext>
            </a:extLst>
          </p:cNvPr>
          <p:cNvSpPr txBox="1"/>
          <p:nvPr/>
        </p:nvSpPr>
        <p:spPr>
          <a:xfrm>
            <a:off x="7991538" y="4578333"/>
            <a:ext cx="3967289" cy="193899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বাংলা ১ম পত্র</a:t>
            </a:r>
          </a:p>
          <a:p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 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bn-BD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-    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endParaRPr lang="bn-BD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5" y="787791"/>
            <a:ext cx="2487101" cy="28424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947" y="463082"/>
            <a:ext cx="2398900" cy="3167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055" y="2513458"/>
            <a:ext cx="2166976" cy="387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24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950045" y="504753"/>
            <a:ext cx="7706631" cy="107502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32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464235" y="5288299"/>
            <a:ext cx="10843415" cy="759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09588" indent="-509588"/>
            <a:r>
              <a:rPr lang="bn-BD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শ্রমজীবী নিবেদিত প্রাণ 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রানার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’।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রানার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অবলম্বনে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74" y="2088144"/>
            <a:ext cx="4293136" cy="24986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38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723703" y="2364504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হরতাল’ কাব্যগ্রন্থটির রচয়িতাকে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668241" y="2390969"/>
            <a:ext cx="1815921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সুকান্ত ভট্টাচার্য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0" y="2450631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8" name="Rounded Rectangle 27"/>
          <p:cNvSpPr/>
          <p:nvPr/>
        </p:nvSpPr>
        <p:spPr>
          <a:xfrm>
            <a:off x="1581018" y="3433558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রানার কোথায় ভোরে পৌছাবে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3429340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0" name="Rounded Rectangle 29"/>
          <p:cNvSpPr/>
          <p:nvPr/>
        </p:nvSpPr>
        <p:spPr>
          <a:xfrm>
            <a:off x="9381607" y="3533362"/>
            <a:ext cx="2020493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শহরে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4549616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2" name="Rounded Rectangle 31"/>
          <p:cNvSpPr/>
          <p:nvPr/>
        </p:nvSpPr>
        <p:spPr>
          <a:xfrm>
            <a:off x="1581018" y="4476684"/>
            <a:ext cx="6995264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রানারের পিঠে কীসের বোঝা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435136" y="4427458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" y="5548015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5" name="Rounded Rectangle 34"/>
          <p:cNvSpPr/>
          <p:nvPr/>
        </p:nvSpPr>
        <p:spPr>
          <a:xfrm>
            <a:off x="1581017" y="5548015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রানার সবেগে কীসের মত যায়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381607" y="5378922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হরিণের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laque 2"/>
          <p:cNvSpPr/>
          <p:nvPr/>
        </p:nvSpPr>
        <p:spPr>
          <a:xfrm>
            <a:off x="4021157" y="395536"/>
            <a:ext cx="3690650" cy="925417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0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47125" y="1442639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সুকান্ত ভট্টাচার্যের জন্ম কত সালে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9542" y="225490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১৩৩৩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3124" y="269360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১৩৩১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93555" y="269360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১৩৩২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3556" y="2096582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১৩৩০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0339" y="3351853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সুকান্ত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ভট্টাচার্যের মৃত্যু কত সালে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9542" y="4093167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১৩৫০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3124" y="4641576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১৩৫২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1738" y="458235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১৩৫৪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1738" y="3977892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১৩৫১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3124" y="2121572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86581" y="4482814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Up Ribbon 19"/>
          <p:cNvSpPr/>
          <p:nvPr/>
        </p:nvSpPr>
        <p:spPr>
          <a:xfrm>
            <a:off x="3425709" y="410894"/>
            <a:ext cx="4994030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0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0913DD8-EF96-44AF-BE5E-39B1681E0236}"/>
              </a:ext>
            </a:extLst>
          </p:cNvPr>
          <p:cNvSpPr/>
          <p:nvPr/>
        </p:nvSpPr>
        <p:spPr>
          <a:xfrm>
            <a:off x="4252511" y="2388243"/>
            <a:ext cx="7546554" cy="3293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নিচের উদ্দীপকটি পড়ে প্রশ্নগুলোর উত্তর দাও।</a:t>
            </a:r>
          </a:p>
          <a:p>
            <a:pPr algn="ctr"/>
            <a:r>
              <a:rPr lang="bn-IN" sz="2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মৌমাছি মৌমাছি কোথা যাও নাচি নাচি।</a:t>
            </a:r>
          </a:p>
          <a:p>
            <a:pPr algn="ctr"/>
            <a:r>
              <a:rPr lang="bn-IN" sz="2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দাঁড়াও না একবার ভাই  </a:t>
            </a:r>
          </a:p>
          <a:p>
            <a:pPr algn="ctr"/>
            <a:r>
              <a:rPr lang="bn-IN" sz="2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ঐ ফুল ফোটে বনে যাই মধু আহরণে </a:t>
            </a:r>
          </a:p>
          <a:p>
            <a:pPr algn="ctr"/>
            <a:r>
              <a:rPr lang="bn-IN" sz="2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দাঁড়াবার সময় তো নাই।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ক) দুর্বার শব্দের অর্থ কী?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খ) রানারদের ক্লান্তি নেই ,অবসর নেয়ার অবকাশ নেই কেনো?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গ) উদ্দীপকের মৌমাছি “রানার “কবিতার রানারের কোন বিষয়কে প্রতিনিধিত্ব করে ব্যাখ্যা করো।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ঘ) “রানার কবিতায় রানারের ব্যস্ততার চেতনাগত দিক উদ্দীপকে অনুপস্থিত-ব্যাখ্যা করো।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00" i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3051672" y="410894"/>
            <a:ext cx="5368067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7" y="1679081"/>
            <a:ext cx="3581797" cy="4424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759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7067" y="255781"/>
            <a:ext cx="11740444" cy="63707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B72CC49-3094-40BA-8011-1874263E348F}"/>
              </a:ext>
            </a:extLst>
          </p:cNvPr>
          <p:cNvSpPr txBox="1"/>
          <p:nvPr/>
        </p:nvSpPr>
        <p:spPr>
          <a:xfrm>
            <a:off x="760510" y="475924"/>
            <a:ext cx="10641267" cy="269625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11500" b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1500" b="1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="" xmlns:a16="http://schemas.microsoft.com/office/drawing/2014/main" id="{100D589E-1A83-42C5-AB9D-768481A722A6}"/>
              </a:ext>
            </a:extLst>
          </p:cNvPr>
          <p:cNvSpPr/>
          <p:nvPr/>
        </p:nvSpPr>
        <p:spPr>
          <a:xfrm>
            <a:off x="3989003" y="3818378"/>
            <a:ext cx="6035530" cy="1871221"/>
          </a:xfrm>
          <a:prstGeom prst="fra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bn-IN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9" t="-1397" r="41110" b="1397"/>
          <a:stretch/>
        </p:blipFill>
        <p:spPr>
          <a:xfrm>
            <a:off x="237067" y="154180"/>
            <a:ext cx="5956299" cy="6472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 r="12447"/>
          <a:stretch/>
        </p:blipFill>
        <p:spPr>
          <a:xfrm>
            <a:off x="6193366" y="255780"/>
            <a:ext cx="5731853" cy="63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9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2475" y="5327619"/>
            <a:ext cx="7740883" cy="801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87" y="644547"/>
            <a:ext cx="2143125" cy="21431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8"/>
          <a:stretch/>
        </p:blipFill>
        <p:spPr>
          <a:xfrm>
            <a:off x="3354411" y="644547"/>
            <a:ext cx="2235020" cy="207289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65" y="720746"/>
            <a:ext cx="2740718" cy="21431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86" y="768738"/>
            <a:ext cx="2857500" cy="204713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8417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3873" y="588195"/>
            <a:ext cx="7740883" cy="801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9" y="2488238"/>
            <a:ext cx="2392839" cy="279210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16" y="2488238"/>
            <a:ext cx="2477772" cy="279210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72" y="2488238"/>
            <a:ext cx="2924175" cy="279210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13088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08" y="734444"/>
            <a:ext cx="3514475" cy="387577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1"/>
          <a:stretch/>
        </p:blipFill>
        <p:spPr>
          <a:xfrm>
            <a:off x="4494723" y="734444"/>
            <a:ext cx="3026539" cy="400539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98" y="734444"/>
            <a:ext cx="2710623" cy="3940587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494723" y="5198831"/>
            <a:ext cx="2402248" cy="801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01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0DF1990-6A4B-4F09-95D7-53F2D9370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9225" y="283330"/>
            <a:ext cx="6649792" cy="62720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14945CF-F571-4BB8-963F-1624D84CAE80}"/>
              </a:ext>
            </a:extLst>
          </p:cNvPr>
          <p:cNvSpPr txBox="1"/>
          <p:nvPr/>
        </p:nvSpPr>
        <p:spPr>
          <a:xfrm>
            <a:off x="5735782" y="1025236"/>
            <a:ext cx="5430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87E1578-5162-4E62-8A01-9ECE05E84430}"/>
              </a:ext>
            </a:extLst>
          </p:cNvPr>
          <p:cNvSpPr txBox="1"/>
          <p:nvPr/>
        </p:nvSpPr>
        <p:spPr>
          <a:xfrm>
            <a:off x="6192833" y="1769458"/>
            <a:ext cx="44510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r>
              <a:rPr lang="bn-IN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A704DE9-F57C-44EC-9529-8FD387DF11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93629" flipH="1">
            <a:off x="3117797" y="3499825"/>
            <a:ext cx="2746690" cy="400506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026080F5-969E-480B-BEFD-492FB85ECF8D}"/>
              </a:ext>
            </a:extLst>
          </p:cNvPr>
          <p:cNvCxnSpPr>
            <a:cxnSpLocks/>
          </p:cNvCxnSpPr>
          <p:nvPr/>
        </p:nvCxnSpPr>
        <p:spPr>
          <a:xfrm flipV="1">
            <a:off x="4754642" y="3529551"/>
            <a:ext cx="2086851" cy="2376083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53746C83-E649-44BB-9F56-76A7C2C0BDBF}"/>
              </a:ext>
            </a:extLst>
          </p:cNvPr>
          <p:cNvCxnSpPr>
            <a:cxnSpLocks/>
          </p:cNvCxnSpPr>
          <p:nvPr/>
        </p:nvCxnSpPr>
        <p:spPr>
          <a:xfrm flipV="1">
            <a:off x="4943136" y="3419338"/>
            <a:ext cx="1641277" cy="2199421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B5A11BF2-1960-493C-894E-1EC6A2451FBA}"/>
              </a:ext>
            </a:extLst>
          </p:cNvPr>
          <p:cNvCxnSpPr>
            <a:cxnSpLocks/>
          </p:cNvCxnSpPr>
          <p:nvPr/>
        </p:nvCxnSpPr>
        <p:spPr>
          <a:xfrm flipV="1">
            <a:off x="4867263" y="3624922"/>
            <a:ext cx="2251333" cy="2131258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1724EC0E-3471-4197-9E39-264B53F9744A}"/>
              </a:ext>
            </a:extLst>
          </p:cNvPr>
          <p:cNvCxnSpPr>
            <a:cxnSpLocks/>
          </p:cNvCxnSpPr>
          <p:nvPr/>
        </p:nvCxnSpPr>
        <p:spPr>
          <a:xfrm flipV="1">
            <a:off x="4867263" y="3985449"/>
            <a:ext cx="2744151" cy="1821145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25A4250F-0E8B-463B-8CBB-78BC2B0203BA}"/>
              </a:ext>
            </a:extLst>
          </p:cNvPr>
          <p:cNvCxnSpPr>
            <a:cxnSpLocks/>
          </p:cNvCxnSpPr>
          <p:nvPr/>
        </p:nvCxnSpPr>
        <p:spPr>
          <a:xfrm flipV="1">
            <a:off x="4867263" y="3812146"/>
            <a:ext cx="2490688" cy="1852782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5" r="11092"/>
          <a:stretch/>
        </p:blipFill>
        <p:spPr>
          <a:xfrm>
            <a:off x="545974" y="1197735"/>
            <a:ext cx="3015419" cy="5228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57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F47345E-2043-49BA-B979-E07C464ABE97}"/>
              </a:ext>
            </a:extLst>
          </p:cNvPr>
          <p:cNvSpPr/>
          <p:nvPr/>
        </p:nvSpPr>
        <p:spPr>
          <a:xfrm>
            <a:off x="503581" y="1895302"/>
            <a:ext cx="642525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করা যাচ্ছে যে </a:t>
            </a:r>
            <a:r>
              <a:rPr lang="bn-BD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bn-IN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--  </a:t>
            </a:r>
            <a:endParaRPr lang="en-US" sz="3200" dirty="0">
              <a:ln w="9525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31D2308-60CF-4DDB-BDA3-B0B7EC47174B}"/>
              </a:ext>
            </a:extLst>
          </p:cNvPr>
          <p:cNvSpPr txBox="1"/>
          <p:nvPr/>
        </p:nvSpPr>
        <p:spPr>
          <a:xfrm>
            <a:off x="887792" y="4200405"/>
            <a:ext cx="110160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রানার বা ডাকহরকরাদের একনিষ্ঠ দায়িত্বশীলতা সম্পর্কে জানতে পারবে।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Ribbon 10"/>
          <p:cNvSpPr/>
          <p:nvPr/>
        </p:nvSpPr>
        <p:spPr>
          <a:xfrm>
            <a:off x="2129671" y="427095"/>
            <a:ext cx="7564581" cy="950944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1D2308-60CF-4DDB-BDA3-B0B7EC47174B}"/>
              </a:ext>
            </a:extLst>
          </p:cNvPr>
          <p:cNvSpPr txBox="1"/>
          <p:nvPr/>
        </p:nvSpPr>
        <p:spPr>
          <a:xfrm>
            <a:off x="896945" y="4811559"/>
            <a:ext cx="102876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শ্রমজীবী নিবেদিত প্রাণ মানুষের অবদান সম্পর্কে জানতে পারবে।  </a:t>
            </a:r>
            <a:endParaRPr lang="bn-IN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31D2308-60CF-4DDB-BDA3-B0B7EC47174B}"/>
              </a:ext>
            </a:extLst>
          </p:cNvPr>
          <p:cNvSpPr txBox="1"/>
          <p:nvPr/>
        </p:nvSpPr>
        <p:spPr>
          <a:xfrm>
            <a:off x="887792" y="3645818"/>
            <a:ext cx="102876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নতুন শব্দের অর্থ বলতে পারবে 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31D2308-60CF-4DDB-BDA3-B0B7EC47174B}"/>
              </a:ext>
            </a:extLst>
          </p:cNvPr>
          <p:cNvSpPr txBox="1"/>
          <p:nvPr/>
        </p:nvSpPr>
        <p:spPr>
          <a:xfrm>
            <a:off x="896945" y="3034664"/>
            <a:ext cx="102876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কবি  পরিচিতি বলতে পারবে 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59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6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38933" y="4239035"/>
            <a:ext cx="1953513" cy="3993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dirty="0" smtClean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সুকান্ত ভট্টাচার্য </a:t>
            </a:r>
            <a:endParaRPr lang="en-US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5669950" y="214623"/>
            <a:ext cx="1959372" cy="1981200"/>
          </a:xfrm>
          <a:prstGeom prst="down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92947" y="427631"/>
            <a:ext cx="3043492" cy="1555185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১৩৩৩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সালের 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৩০শে শ্রাবণ 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কলকাতার কালীঘাটে ।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06788" y="4239035"/>
            <a:ext cx="2244436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পৈতৃক নিবাস </a:t>
            </a:r>
          </a:p>
          <a:p>
            <a:pPr algn="ctr"/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গোপালগঞ্জের কোটালি পাড়া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56347" y="349707"/>
            <a:ext cx="2569669" cy="163310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মৃত্যুঃ 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২৯ শে বৈশাখ ১৩৫৪ সালে মাত্র ২১বছর বয়সে মারা জান।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77307" y="4358325"/>
            <a:ext cx="2417367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কর্মজীবন 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দৈনিক পত্রিকা,কমিউনিস্ট পার্টির সক্রিয় সদস্য ছিলেন।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499246" y="2286892"/>
            <a:ext cx="3235553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পিতা- নিবারণ ভট্টাচার্য 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পিতামহ- সুনীতি দেবী  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253803" y="2456094"/>
            <a:ext cx="3078051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সাহিত্যকর্ম</a:t>
            </a:r>
            <a:endParaRPr lang="bn-IN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ছাড়পত্র, ঘুম নেই, পূর্বাভাস,অভিযান,হরতাল</a:t>
            </a:r>
            <a:endParaRPr lang="bn-BD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Up Arrow Callout 22"/>
          <p:cNvSpPr/>
          <p:nvPr/>
        </p:nvSpPr>
        <p:spPr>
          <a:xfrm>
            <a:off x="5873832" y="4655144"/>
            <a:ext cx="2218614" cy="1720975"/>
          </a:xfrm>
          <a:prstGeom prst="up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জীবন</a:t>
            </a:r>
            <a:r>
              <a:rPr lang="bn-B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দেশবন্ধ স্কুল থেকে ম্যাট্রিক পরীক্ষাদিয়ে অকৃতকার্য হন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46" y="2195823"/>
            <a:ext cx="2590800" cy="196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49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4">
            <a:extLst>
              <a:ext uri="{FF2B5EF4-FFF2-40B4-BE49-F238E27FC236}">
                <a16:creationId xmlns="" xmlns:a16="http://schemas.microsoft.com/office/drawing/2014/main" id="{D8FCFD21-C095-448B-88A7-59449A473BDE}"/>
              </a:ext>
            </a:extLst>
          </p:cNvPr>
          <p:cNvSpPr/>
          <p:nvPr/>
        </p:nvSpPr>
        <p:spPr>
          <a:xfrm>
            <a:off x="3338428" y="339698"/>
            <a:ext cx="5155096" cy="1084909"/>
          </a:xfrm>
          <a:prstGeom prst="cloudCallout">
            <a:avLst>
              <a:gd name="adj1" fmla="val -24728"/>
              <a:gd name="adj2" fmla="val 82044"/>
            </a:avLst>
          </a:prstGeom>
          <a:solidFill>
            <a:srgbClr val="00B05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3094F104-F5E1-4D3F-9C8A-70707CC90A1D}"/>
              </a:ext>
            </a:extLst>
          </p:cNvPr>
          <p:cNvSpPr/>
          <p:nvPr/>
        </p:nvSpPr>
        <p:spPr>
          <a:xfrm>
            <a:off x="8878957" y="404238"/>
            <a:ext cx="2675819" cy="95583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5739" b="13163"/>
          <a:stretch/>
        </p:blipFill>
        <p:spPr>
          <a:xfrm>
            <a:off x="3491684" y="1776369"/>
            <a:ext cx="5001840" cy="3236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ontent Placeholder 2"/>
          <p:cNvSpPr>
            <a:spLocks/>
          </p:cNvSpPr>
          <p:nvPr/>
        </p:nvSpPr>
        <p:spPr bwMode="auto">
          <a:xfrm>
            <a:off x="1737104" y="5364991"/>
            <a:ext cx="7556133" cy="7598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সুকান্ত ভট্টাচার্যের জন্মস্থান কোথায় </a:t>
            </a:r>
            <a:r>
              <a:rPr lang="bn-BD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65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1629</TotalTime>
  <Words>601</Words>
  <Application>Microsoft Office PowerPoint</Application>
  <PresentationFormat>Widescreen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Calibri</vt:lpstr>
      <vt:lpstr>Corbel</vt:lpstr>
      <vt:lpstr>NikoshBAN</vt:lpstr>
      <vt:lpstr>NikoshLightBAN</vt:lpstr>
      <vt:lpstr>SutonnyMJ</vt:lpstr>
      <vt:lpstr>Times New Roman</vt:lpstr>
      <vt:lpstr>Verdana</vt:lpstr>
      <vt:lpstr>Vrinda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DULAL</dc:creator>
  <cp:lastModifiedBy>Windows User</cp:lastModifiedBy>
  <cp:revision>213</cp:revision>
  <dcterms:created xsi:type="dcterms:W3CDTF">2019-09-26T13:33:38Z</dcterms:created>
  <dcterms:modified xsi:type="dcterms:W3CDTF">2019-11-01T16:32:43Z</dcterms:modified>
</cp:coreProperties>
</file>