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89" r:id="rId2"/>
    <p:sldId id="290" r:id="rId3"/>
    <p:sldId id="291" r:id="rId4"/>
    <p:sldId id="272" r:id="rId5"/>
    <p:sldId id="269" r:id="rId6"/>
    <p:sldId id="270" r:id="rId7"/>
    <p:sldId id="287" r:id="rId8"/>
    <p:sldId id="292" r:id="rId9"/>
    <p:sldId id="282" r:id="rId10"/>
    <p:sldId id="281" r:id="rId11"/>
    <p:sldId id="265" r:id="rId12"/>
    <p:sldId id="266" r:id="rId13"/>
    <p:sldId id="267" r:id="rId14"/>
    <p:sldId id="280" r:id="rId15"/>
    <p:sldId id="26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863" autoAdjust="0"/>
  </p:normalViewPr>
  <p:slideViewPr>
    <p:cSldViewPr>
      <p:cViewPr varScale="1">
        <p:scale>
          <a:sx n="55" d="100"/>
          <a:sy n="55" d="100"/>
        </p:scale>
        <p:origin x="1752" y="66"/>
      </p:cViewPr>
      <p:guideLst>
        <p:guide orient="horz" pos="2160"/>
        <p:guide pos="2880"/>
      </p:guideLst>
    </p:cSldViewPr>
  </p:slideViewPr>
  <p:notesTextViewPr>
    <p:cViewPr>
      <p:scale>
        <a:sx n="100" d="100"/>
        <a:sy n="100" d="100"/>
      </p:scale>
      <p:origin x="0" y="0"/>
    </p:cViewPr>
  </p:notesTextViewPr>
  <p:sorterViewPr>
    <p:cViewPr>
      <p:scale>
        <a:sx n="49" d="100"/>
        <a:sy n="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8546F2-FC27-40D4-BF2F-3881D27C1661}" type="datetimeFigureOut">
              <a:rPr lang="en-US" smtClean="0"/>
              <a:t>9/2/2019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1690285-1705-42F2-9AF6-1F23B8428FFF}" type="slidenum">
              <a:rPr lang="en-US" smtClean="0"/>
              <a:t>‹#›</a:t>
            </a:fld>
            <a:endParaRPr lang="en-US"/>
          </a:p>
        </p:txBody>
      </p:sp>
    </p:spTree>
    <p:extLst>
      <p:ext uri="{BB962C8B-B14F-4D97-AF65-F5344CB8AC3E}">
        <p14:creationId xmlns:p14="http://schemas.microsoft.com/office/powerpoint/2010/main" val="95415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929BD0-9F6D-4995-AAA1-D0B22F4C9775}" type="datetimeFigureOut">
              <a:rPr lang="en-US" smtClean="0"/>
              <a:t>9/2/2019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D29703-203D-4246-815F-402CFDA409AB}" type="slidenum">
              <a:rPr lang="en-US" smtClean="0"/>
              <a:t>‹#›</a:t>
            </a:fld>
            <a:endParaRPr lang="en-US"/>
          </a:p>
        </p:txBody>
      </p:sp>
    </p:spTree>
    <p:extLst>
      <p:ext uri="{BB962C8B-B14F-4D97-AF65-F5344CB8AC3E}">
        <p14:creationId xmlns:p14="http://schemas.microsoft.com/office/powerpoint/2010/main" val="3184797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4800" dirty="0" smtClean="0">
                <a:latin typeface="NikoshBAN" pitchFamily="2" charset="0"/>
                <a:cs typeface="NikoshBAN" pitchFamily="2" charset="0"/>
                <a:sym typeface="Wingdings" panose="05000000000000000000" pitchFamily="2" charset="2"/>
              </a:rPr>
              <a:t></a:t>
            </a:r>
            <a:r>
              <a:rPr lang="en-US" sz="2800" dirty="0" smtClean="0">
                <a:latin typeface="NikoshBAN" pitchFamily="2" charset="0"/>
                <a:cs typeface="NikoshBAN" pitchFamily="2" charset="0"/>
                <a:sym typeface="Wingdings" panose="05000000000000000000" pitchFamily="2" charset="2"/>
              </a:rPr>
              <a:t> </a:t>
            </a:r>
            <a:r>
              <a:rPr lang="en-US" dirty="0" smtClean="0">
                <a:latin typeface="NikoshBAN" pitchFamily="2" charset="0"/>
                <a:cs typeface="NikoshBAN" pitchFamily="2" charset="0"/>
                <a:sym typeface="Wingdings" panose="05000000000000000000" pitchFamily="2" charset="2"/>
              </a:rPr>
              <a:t> </a:t>
            </a:r>
            <a:r>
              <a:rPr lang="bn-BD" dirty="0" smtClean="0">
                <a:latin typeface="NikoshBAN" pitchFamily="2" charset="0"/>
                <a:cs typeface="NikoshBAN" pitchFamily="2" charset="0"/>
              </a:rPr>
              <a:t>পাঠ</a:t>
            </a:r>
            <a:r>
              <a:rPr lang="bn-BD" baseline="0" dirty="0" smtClean="0">
                <a:latin typeface="NikoshBAN" pitchFamily="2" charset="0"/>
                <a:cs typeface="NikoshBAN" pitchFamily="2" charset="0"/>
              </a:rPr>
              <a:t> শিরোনাম বের করার জন্য স্লাইডটি দেখিয়ে শিক্ষার্থীদের প্রশ্ন করা যায়- ১,ছবিগুলো কিসের ছবি?উঃ বিদ্যালয়ের ও কোষের ।২। বিদ্যালয় পরিচালনা/নিয়ন্ত্রণ  করেন কে ?উঃ স্কুলের প্রধান শিক্ষক আর কোষের সব কাজ  নিয়ন্ত্রণ করে কে ? নিউক্লিয়াস।  তাহলে আজ আমরা পড়ব নিউক্লিয়াস ।  শেষে পাঠ ঘোষনা করবেন । এ স্লাইডে সর্বোচ্চ ২-৩ মিনিট নির্ধারণ ।   </a:t>
            </a:r>
            <a:endParaRPr lang="en-US" dirty="0" smtClean="0">
              <a:latin typeface="NikoshBAN" pitchFamily="2" charset="0"/>
              <a:cs typeface="NikoshBAN" pitchFamily="2" charset="0"/>
            </a:endParaRPr>
          </a:p>
          <a:p>
            <a:endParaRPr lang="en-US" dirty="0"/>
          </a:p>
        </p:txBody>
      </p:sp>
      <p:sp>
        <p:nvSpPr>
          <p:cNvPr id="4" name="Slide Number Placeholder 3"/>
          <p:cNvSpPr>
            <a:spLocks noGrp="1"/>
          </p:cNvSpPr>
          <p:nvPr>
            <p:ph type="sldNum" sz="quarter" idx="10"/>
          </p:nvPr>
        </p:nvSpPr>
        <p:spPr/>
        <p:txBody>
          <a:bodyPr/>
          <a:lstStyle/>
          <a:p>
            <a:fld id="{01D29703-203D-4246-815F-402CFDA409AB}" type="slidenum">
              <a:rPr lang="en-US" smtClean="0"/>
              <a:t>3</a:t>
            </a:fld>
            <a:endParaRPr lang="en-US"/>
          </a:p>
        </p:txBody>
      </p:sp>
    </p:spTree>
    <p:extLst>
      <p:ext uri="{BB962C8B-B14F-4D97-AF65-F5344CB8AC3E}">
        <p14:creationId xmlns:p14="http://schemas.microsoft.com/office/powerpoint/2010/main" val="3810098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lang="bn-BD" dirty="0" smtClean="0"/>
              <a:t>শ্রেণীকক্ষে</a:t>
            </a:r>
            <a:r>
              <a:rPr lang="bn-BD" baseline="0" dirty="0" smtClean="0"/>
              <a:t> উপস্থাপনের সময় প্রয়োজন না হলে স্লাইডটি হাইড করে রাখা যেতে পারে । </a:t>
            </a:r>
            <a:endParaRPr lang="en-US" dirty="0" smtClean="0"/>
          </a:p>
          <a:p>
            <a:endParaRPr lang="en-US" dirty="0"/>
          </a:p>
        </p:txBody>
      </p:sp>
      <p:sp>
        <p:nvSpPr>
          <p:cNvPr id="4" name="Slide Number Placeholder 3"/>
          <p:cNvSpPr>
            <a:spLocks noGrp="1"/>
          </p:cNvSpPr>
          <p:nvPr>
            <p:ph type="sldNum" sz="quarter" idx="10"/>
          </p:nvPr>
        </p:nvSpPr>
        <p:spPr/>
        <p:txBody>
          <a:bodyPr/>
          <a:lstStyle/>
          <a:p>
            <a:fld id="{01D29703-203D-4246-815F-402CFDA409AB}" type="slidenum">
              <a:rPr lang="en-US" smtClean="0"/>
              <a:t>5</a:t>
            </a:fld>
            <a:endParaRPr lang="en-US"/>
          </a:p>
        </p:txBody>
      </p:sp>
    </p:spTree>
    <p:extLst>
      <p:ext uri="{BB962C8B-B14F-4D97-AF65-F5344CB8AC3E}">
        <p14:creationId xmlns:p14="http://schemas.microsoft.com/office/powerpoint/2010/main" val="1194356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latin typeface="NikoshBAN" pitchFamily="2" charset="0"/>
                <a:cs typeface="NikoshBAN" pitchFamily="2" charset="0"/>
              </a:rPr>
              <a:t>পাঠ</a:t>
            </a:r>
            <a:r>
              <a:rPr lang="bn-BD" baseline="0" dirty="0" smtClean="0">
                <a:latin typeface="NikoshBAN" pitchFamily="2" charset="0"/>
                <a:cs typeface="NikoshBAN" pitchFamily="2" charset="0"/>
              </a:rPr>
              <a:t> উপস্থাপনঃ সময়- ১৫</a:t>
            </a:r>
            <a:r>
              <a:rPr lang="en-US" baseline="0" dirty="0" smtClean="0">
                <a:latin typeface="NikoshBAN" pitchFamily="2" charset="0"/>
                <a:cs typeface="NikoshBAN" pitchFamily="2" charset="0"/>
              </a:rPr>
              <a:t>-</a:t>
            </a:r>
            <a:r>
              <a:rPr lang="bn-BD" baseline="0" dirty="0" smtClean="0">
                <a:latin typeface="NikoshBAN" pitchFamily="2" charset="0"/>
                <a:cs typeface="NikoshBAN" pitchFamily="2" charset="0"/>
              </a:rPr>
              <a:t>২০মি</a:t>
            </a:r>
            <a:r>
              <a:rPr lang="en-US" baseline="0" dirty="0" smtClean="0">
                <a:latin typeface="NikoshBAN" pitchFamily="2" charset="0"/>
                <a:cs typeface="NikoshBAN" pitchFamily="2" charset="0"/>
              </a:rPr>
              <a:t>:</a:t>
            </a:r>
            <a:r>
              <a:rPr lang="bn-BD" baseline="0" dirty="0" smtClean="0">
                <a:latin typeface="NikoshBAN" pitchFamily="2" charset="0"/>
                <a:cs typeface="NikoshBAN" pitchFamily="2" charset="0"/>
              </a:rPr>
              <a:t> । এক্ষেত্রে শিক্ষক শিক্ষার্থীদের সহায়তায় বোর্ডে ছবিটি এঁকে  নিউক্লিয়াসের আকার ও অবস্থান বের করতে পারেন  । শিক্ষক আরো কিছু ছবি চিত্রের মাধ্যমে নিউক্লিয়াসের আকার (নলাকার/ উপবৃত্তাকার ) দেখাতে পারেন । </a:t>
            </a:r>
            <a:endParaRPr lang="en-US" dirty="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01D29703-203D-4246-815F-402CFDA409AB}" type="slidenum">
              <a:rPr lang="en-US" smtClean="0"/>
              <a:t>6</a:t>
            </a:fld>
            <a:endParaRPr lang="en-US"/>
          </a:p>
        </p:txBody>
      </p:sp>
    </p:spTree>
    <p:extLst>
      <p:ext uri="{BB962C8B-B14F-4D97-AF65-F5344CB8AC3E}">
        <p14:creationId xmlns:p14="http://schemas.microsoft.com/office/powerpoint/2010/main" val="2760267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itchFamily="2" charset="2"/>
              <a:buChar char="Ø"/>
            </a:pPr>
            <a:r>
              <a:rPr lang="bn-BD" dirty="0" smtClean="0">
                <a:latin typeface="NikoshBAN" pitchFamily="2" charset="0"/>
                <a:cs typeface="NikoshBAN" pitchFamily="2" charset="0"/>
              </a:rPr>
              <a:t>নিউক্লিয়ার আবরণী আর কী কাজ করে ? নিউক্লিওপ্লাজম এ কী</a:t>
            </a:r>
            <a:r>
              <a:rPr lang="bn-BD" baseline="0" dirty="0" smtClean="0">
                <a:latin typeface="NikoshBAN" pitchFamily="2" charset="0"/>
                <a:cs typeface="NikoshBAN" pitchFamily="2" charset="0"/>
              </a:rPr>
              <a:t> কী থাকে ? নিউক্লিওলাস দেখতে কেমন ?</a:t>
            </a:r>
            <a:r>
              <a:rPr lang="en-US" baseline="0" dirty="0" smtClean="0">
                <a:latin typeface="NikoshBAN" pitchFamily="2" charset="0"/>
                <a:cs typeface="NikoshBAN" pitchFamily="2" charset="0"/>
              </a:rPr>
              <a:t>#</a:t>
            </a:r>
            <a:r>
              <a:rPr lang="bn-BD" dirty="0" smtClean="0">
                <a:latin typeface="NikoshBAN" pitchFamily="2" charset="0"/>
                <a:cs typeface="NikoshBAN" pitchFamily="2" charset="0"/>
              </a:rPr>
              <a:t>এখানে</a:t>
            </a:r>
            <a:r>
              <a:rPr lang="bn-BD" baseline="0" dirty="0" smtClean="0">
                <a:latin typeface="NikoshBAN" pitchFamily="2" charset="0"/>
                <a:cs typeface="NikoshBAN" pitchFamily="2" charset="0"/>
              </a:rPr>
              <a:t> ক্রোমাটিন তন্তুর কাজে</a:t>
            </a:r>
            <a:r>
              <a:rPr lang="en-US" baseline="0" dirty="0" smtClean="0">
                <a:latin typeface="NikoshBAN" pitchFamily="2" charset="0"/>
                <a:cs typeface="NikoshBAN" pitchFamily="2" charset="0"/>
              </a:rPr>
              <a:t> </a:t>
            </a:r>
            <a:r>
              <a:rPr lang="bn-BD" baseline="0" dirty="0" smtClean="0">
                <a:latin typeface="NikoshBAN" pitchFamily="2" charset="0"/>
                <a:cs typeface="NikoshBAN" pitchFamily="2" charset="0"/>
              </a:rPr>
              <a:t>খ চিত্রের পরিবারের বাবা মায়ের সাথে ছেলে মেয়েদের চেহারার কী কী মিল খুজে পাচ্ছ ?উঃ বাবার সাথে ছেলের চোখের, দাঁতের মিল আছে ।এভাবে শিক্ষক বিভিন্ন শিক্ষার্থীদের বাবা –মায়ের সাথে তাদের চেহারার কী কী মিল আছে তা জানতে চাইবেন ।প্রশ্ন :এ থেকে আমরা কী বুঝলাম ? উ:জীবের বৈশিষ্ট্য ক্রোমাটিন তন্তুর  মাধ্যমে পরবর্তী প্রজন্মে যায় । </a:t>
            </a:r>
            <a:endParaRPr lang="en-US" dirty="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01D29703-203D-4246-815F-402CFDA409AB}" type="slidenum">
              <a:rPr lang="en-US" smtClean="0"/>
              <a:t>7</a:t>
            </a:fld>
            <a:endParaRPr lang="en-US"/>
          </a:p>
        </p:txBody>
      </p:sp>
    </p:spTree>
    <p:extLst>
      <p:ext uri="{BB962C8B-B14F-4D97-AF65-F5344CB8AC3E}">
        <p14:creationId xmlns:p14="http://schemas.microsoft.com/office/powerpoint/2010/main" val="4237898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itchFamily="2" charset="2"/>
              <a:buChar char="Ø"/>
            </a:pPr>
            <a:r>
              <a:rPr lang="bn-BD" dirty="0" smtClean="0"/>
              <a:t>এ স্লাইডে ট্রিগার</a:t>
            </a:r>
            <a:r>
              <a:rPr lang="bn-BD" baseline="0" dirty="0" smtClean="0"/>
              <a:t> এর কাজ আছে । এ</a:t>
            </a:r>
            <a:r>
              <a:rPr lang="en-US" baseline="0" dirty="0" smtClean="0"/>
              <a:t> </a:t>
            </a:r>
            <a:r>
              <a:rPr lang="bn-BD" baseline="0" dirty="0" smtClean="0"/>
              <a:t>পাঠে কিছু নতুন শব্দ আছে এ শব্দগুলো পুনরাবৃত্তি হলে শিখন স্থায়ী হবে । </a:t>
            </a:r>
            <a:endParaRPr lang="en-US" dirty="0"/>
          </a:p>
        </p:txBody>
      </p:sp>
      <p:sp>
        <p:nvSpPr>
          <p:cNvPr id="4" name="Slide Number Placeholder 3"/>
          <p:cNvSpPr>
            <a:spLocks noGrp="1"/>
          </p:cNvSpPr>
          <p:nvPr>
            <p:ph type="sldNum" sz="quarter" idx="10"/>
          </p:nvPr>
        </p:nvSpPr>
        <p:spPr/>
        <p:txBody>
          <a:bodyPr/>
          <a:lstStyle/>
          <a:p>
            <a:fld id="{01D29703-203D-4246-815F-402CFDA409AB}" type="slidenum">
              <a:rPr lang="en-US" smtClean="0"/>
              <a:t>9</a:t>
            </a:fld>
            <a:endParaRPr lang="en-US"/>
          </a:p>
        </p:txBody>
      </p:sp>
    </p:spTree>
    <p:extLst>
      <p:ext uri="{BB962C8B-B14F-4D97-AF65-F5344CB8AC3E}">
        <p14:creationId xmlns:p14="http://schemas.microsoft.com/office/powerpoint/2010/main" val="2076631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itchFamily="2" charset="2"/>
              <a:buChar char="Ø"/>
            </a:pPr>
            <a:r>
              <a:rPr lang="bn-BD" dirty="0" smtClean="0">
                <a:latin typeface="NikoshBAN" pitchFamily="2" charset="0"/>
                <a:cs typeface="NikoshBAN" pitchFamily="2" charset="0"/>
              </a:rPr>
              <a:t>শিক্ষক</a:t>
            </a:r>
            <a:r>
              <a:rPr lang="bn-BD" baseline="0" dirty="0" smtClean="0">
                <a:latin typeface="NikoshBAN" pitchFamily="2" charset="0"/>
                <a:cs typeface="NikoshBAN" pitchFamily="2" charset="0"/>
              </a:rPr>
              <a:t> এখানে পূর্ব থেকে সংগ্রহ করা কর্কসীট, ফেলে দেয়া টেনিস বল, বিভিন্ন কালারের উলসুতা ,গাম,রঙ্গিন পেন্সিল  শিক্ষার্থীদের সরবরাহ করবেন।মডেল তৈরী করার জন্য সময় নির্দিষ্ট থাকবে তারপর শিক্ষার্থীরা তাদের কাজ উপস্থাপন করবে ,প্রতিদল উপস্থাপনের জন্য সময় পাবে ২ মি</a:t>
            </a:r>
            <a:r>
              <a:rPr lang="en-US" baseline="0" dirty="0" smtClean="0">
                <a:latin typeface="NikoshBAN" pitchFamily="2" charset="0"/>
                <a:cs typeface="NikoshBAN" pitchFamily="2" charset="0"/>
              </a:rPr>
              <a:t>: </a:t>
            </a:r>
            <a:r>
              <a:rPr lang="bn-BD" baseline="0" dirty="0" smtClean="0">
                <a:latin typeface="NikoshBAN" pitchFamily="2" charset="0"/>
                <a:cs typeface="NikoshBAN" pitchFamily="2" charset="0"/>
              </a:rPr>
              <a:t>করে ।  </a:t>
            </a:r>
            <a:endParaRPr lang="en-US" dirty="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01D29703-203D-4246-815F-402CFDA409AB}" type="slidenum">
              <a:rPr lang="en-US" smtClean="0"/>
              <a:t>11</a:t>
            </a:fld>
            <a:endParaRPr lang="en-US"/>
          </a:p>
        </p:txBody>
      </p:sp>
    </p:spTree>
    <p:extLst>
      <p:ext uri="{BB962C8B-B14F-4D97-AF65-F5344CB8AC3E}">
        <p14:creationId xmlns:p14="http://schemas.microsoft.com/office/powerpoint/2010/main" val="2758045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lang="bn-BD" baseline="0" smtClean="0">
                <a:latin typeface="NikoshBAN" pitchFamily="2" charset="0"/>
                <a:cs typeface="NikoshBAN" pitchFamily="2" charset="0"/>
              </a:rPr>
              <a:t>  </a:t>
            </a:r>
            <a:r>
              <a:rPr lang="bn-BD" smtClean="0">
                <a:latin typeface="NikoshBAN" pitchFamily="2" charset="0"/>
                <a:cs typeface="NikoshBAN" pitchFamily="2" charset="0"/>
              </a:rPr>
              <a:t>বাড়ির</a:t>
            </a:r>
            <a:r>
              <a:rPr lang="bn-BD" baseline="0" smtClean="0">
                <a:latin typeface="NikoshBAN" pitchFamily="2" charset="0"/>
                <a:cs typeface="NikoshBAN" pitchFamily="2" charset="0"/>
              </a:rPr>
              <a:t> কাজের বিষয়টিতে আজকের পাঠের অর্জিত শিখন দ্বারা শিক্ষার্থীরা যেন তাদের নিজ নিজ  সৃজনশীল প্রতিভার বিকাশ ঘটাতে পারে সে উদ্দেশ্যে  কাজ দেওয়া যেতে পারে ।</a:t>
            </a:r>
            <a:r>
              <a:rPr lang="bn-BD" smtClean="0">
                <a:latin typeface="NikoshBAN" pitchFamily="2" charset="0"/>
                <a:cs typeface="NikoshBAN" pitchFamily="2" charset="0"/>
              </a:rPr>
              <a:t>শিক্ষক</a:t>
            </a:r>
            <a:r>
              <a:rPr lang="bn-BD" baseline="0" smtClean="0">
                <a:latin typeface="NikoshBAN" pitchFamily="2" charset="0"/>
                <a:cs typeface="NikoshBAN" pitchFamily="2" charset="0"/>
              </a:rPr>
              <a:t> লক্ষ্য রাখবেন যেন শিক্ষার্থীরা বাড়ির কাজ খাতায় তুলে নেয় । এক্ষেত্রে ছবিটি অবশ্যই প্রিন্ট করে দিতে হবে । </a:t>
            </a:r>
            <a:endParaRPr lang="en-US" dirty="0"/>
          </a:p>
        </p:txBody>
      </p:sp>
      <p:sp>
        <p:nvSpPr>
          <p:cNvPr id="4" name="Slide Number Placeholder 3"/>
          <p:cNvSpPr>
            <a:spLocks noGrp="1"/>
          </p:cNvSpPr>
          <p:nvPr>
            <p:ph type="sldNum" sz="quarter" idx="10"/>
          </p:nvPr>
        </p:nvSpPr>
        <p:spPr/>
        <p:txBody>
          <a:bodyPr/>
          <a:lstStyle/>
          <a:p>
            <a:fld id="{01D29703-203D-4246-815F-402CFDA409AB}" type="slidenum">
              <a:rPr lang="en-US" smtClean="0"/>
              <a:t>13</a:t>
            </a:fld>
            <a:endParaRPr lang="en-US"/>
          </a:p>
        </p:txBody>
      </p:sp>
    </p:spTree>
    <p:extLst>
      <p:ext uri="{BB962C8B-B14F-4D97-AF65-F5344CB8AC3E}">
        <p14:creationId xmlns:p14="http://schemas.microsoft.com/office/powerpoint/2010/main" val="2167851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itchFamily="2" charset="2"/>
              <a:buChar char="§"/>
            </a:pPr>
            <a:r>
              <a:rPr lang="bn-BD" smtClean="0">
                <a:latin typeface="NikoshBAN" pitchFamily="2" charset="0"/>
                <a:cs typeface="NikoshBAN" pitchFamily="2" charset="0"/>
              </a:rPr>
              <a:t>এই</a:t>
            </a:r>
            <a:r>
              <a:rPr lang="bn-BD" baseline="0" smtClean="0">
                <a:latin typeface="NikoshBAN" pitchFamily="2" charset="0"/>
                <a:cs typeface="NikoshBAN" pitchFamily="2" charset="0"/>
              </a:rPr>
              <a:t>  স্লাইডে আজকের পাঠের গুরুত্বপুর্ণ শব্দসমুহ  শিক্ষার্থীদের পুনরায় মনে করিয়ে দিতে পারেন</a:t>
            </a:r>
            <a:endParaRPr lang="en-US" dirty="0"/>
          </a:p>
        </p:txBody>
      </p:sp>
      <p:sp>
        <p:nvSpPr>
          <p:cNvPr id="4" name="Slide Number Placeholder 3"/>
          <p:cNvSpPr>
            <a:spLocks noGrp="1"/>
          </p:cNvSpPr>
          <p:nvPr>
            <p:ph type="sldNum" sz="quarter" idx="10"/>
          </p:nvPr>
        </p:nvSpPr>
        <p:spPr/>
        <p:txBody>
          <a:bodyPr/>
          <a:lstStyle/>
          <a:p>
            <a:fld id="{01D29703-203D-4246-815F-402CFDA409AB}" type="slidenum">
              <a:rPr lang="en-US" smtClean="0"/>
              <a:t>14</a:t>
            </a:fld>
            <a:endParaRPr lang="en-US"/>
          </a:p>
        </p:txBody>
      </p:sp>
    </p:spTree>
    <p:extLst>
      <p:ext uri="{BB962C8B-B14F-4D97-AF65-F5344CB8AC3E}">
        <p14:creationId xmlns:p14="http://schemas.microsoft.com/office/powerpoint/2010/main" val="2091570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userDrawn="1"/>
        </p:nvSpPr>
        <p:spPr>
          <a:xfrm>
            <a:off x="381000" y="6486316"/>
            <a:ext cx="8382000" cy="338554"/>
          </a:xfrm>
          <a:prstGeom prst="rect">
            <a:avLst/>
          </a:prstGeom>
        </p:spPr>
        <p:txBody>
          <a:bodyPr wrap="square">
            <a:spAutoFit/>
          </a:bodyPr>
          <a:lstStyle/>
          <a:p>
            <a:r>
              <a:rPr lang="bn-IN" sz="1600" dirty="0" smtClean="0">
                <a:effectLst/>
                <a:ea typeface="Times New Roman" panose="02020603050405020304" pitchFamily="18" charset="0"/>
                <a:cs typeface="NikoshBAN" panose="02000000000000000000" pitchFamily="2" charset="0"/>
              </a:rPr>
              <a:t>নারায়ন চন্দ্র রায়</a:t>
            </a:r>
            <a:r>
              <a:rPr lang="en-US" sz="1600" dirty="0" smtClean="0">
                <a:effectLst/>
                <a:latin typeface="NikoshBAN" panose="02000000000000000000" pitchFamily="2" charset="0"/>
                <a:ea typeface="Times New Roman" panose="02020603050405020304" pitchFamily="18" charset="0"/>
              </a:rPr>
              <a:t>, </a:t>
            </a:r>
            <a:r>
              <a:rPr lang="bn-IN" sz="1600" dirty="0" smtClean="0">
                <a:effectLst/>
                <a:ea typeface="Times New Roman" panose="02020603050405020304" pitchFamily="18" charset="0"/>
                <a:cs typeface="NikoshBAN" panose="02000000000000000000" pitchFamily="2" charset="0"/>
              </a:rPr>
              <a:t>চাপারহাট বালিকা উচ্চ বিদ্যালয়</a:t>
            </a:r>
            <a:r>
              <a:rPr lang="en-US" sz="1600" dirty="0" smtClean="0">
                <a:effectLst/>
                <a:latin typeface="NikoshBAN" panose="02000000000000000000" pitchFamily="2" charset="0"/>
                <a:ea typeface="Times New Roman" panose="02020603050405020304" pitchFamily="18" charset="0"/>
              </a:rPr>
              <a:t>, </a:t>
            </a:r>
            <a:r>
              <a:rPr lang="bn-IN" sz="1600" dirty="0" smtClean="0">
                <a:effectLst/>
                <a:ea typeface="Times New Roman" panose="02020603050405020304" pitchFamily="18" charset="0"/>
                <a:cs typeface="NikoshBAN" panose="02000000000000000000" pitchFamily="2" charset="0"/>
              </a:rPr>
              <a:t>কালীগঞ্জ</a:t>
            </a:r>
            <a:r>
              <a:rPr lang="en-US" sz="1600" dirty="0" smtClean="0">
                <a:effectLst/>
                <a:latin typeface="NikoshBAN" panose="02000000000000000000" pitchFamily="2" charset="0"/>
                <a:ea typeface="Times New Roman" panose="02020603050405020304" pitchFamily="18" charset="0"/>
              </a:rPr>
              <a:t>, </a:t>
            </a:r>
            <a:r>
              <a:rPr lang="bn-IN" sz="1600" dirty="0" smtClean="0">
                <a:effectLst/>
                <a:ea typeface="Times New Roman" panose="02020603050405020304" pitchFamily="18" charset="0"/>
                <a:cs typeface="NikoshBAN" panose="02000000000000000000" pitchFamily="2" charset="0"/>
              </a:rPr>
              <a:t>লালমনিরহাট</a:t>
            </a:r>
            <a:r>
              <a:rPr lang="en-US" sz="1600" dirty="0" smtClean="0">
                <a:effectLst/>
                <a:latin typeface="NikoshBAN" panose="02000000000000000000" pitchFamily="2" charset="0"/>
                <a:ea typeface="Times New Roman" panose="02020603050405020304" pitchFamily="18" charset="0"/>
              </a:rPr>
              <a:t>, </a:t>
            </a:r>
            <a:r>
              <a:rPr lang="en-US" sz="1400" dirty="0" smtClean="0">
                <a:effectLst/>
                <a:latin typeface="NikoshBAN" panose="02000000000000000000" pitchFamily="2" charset="0"/>
                <a:ea typeface="Times New Roman" panose="02020603050405020304" pitchFamily="18" charset="0"/>
              </a:rPr>
              <a:t>E-mail: sreenarayanroy</a:t>
            </a:r>
            <a:r>
              <a:rPr lang="en-US" sz="1400" dirty="0" smtClean="0">
                <a:effectLst/>
                <a:latin typeface="Arial" panose="020B0604020202020204" pitchFamily="34" charset="0"/>
                <a:ea typeface="Times New Roman" panose="02020603050405020304" pitchFamily="18" charset="0"/>
              </a:rPr>
              <a:t>123</a:t>
            </a:r>
            <a:r>
              <a:rPr lang="en-US" sz="1400" dirty="0" smtClean="0">
                <a:effectLst/>
                <a:latin typeface="NikoshBAN" panose="02000000000000000000" pitchFamily="2" charset="0"/>
                <a:ea typeface="Times New Roman" panose="02020603050405020304" pitchFamily="18" charset="0"/>
              </a:rPr>
              <a:t>@gmail.com</a:t>
            </a:r>
            <a:r>
              <a:rPr lang="bn-IN" sz="1600" dirty="0" smtClean="0">
                <a:effectLst/>
                <a:ea typeface="Times New Roman" panose="02020603050405020304" pitchFamily="18" charset="0"/>
                <a:cs typeface="NikoshBAN" panose="02000000000000000000" pitchFamily="2" charset="0"/>
              </a:rPr>
              <a:t> </a:t>
            </a:r>
            <a:endParaRPr lang="en-US" sz="1600"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noFill/>
          <a:ln w="136525" cmpd="tri">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55" r:id="rId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0.wmf"/></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28600"/>
            <a:ext cx="64008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00" y="2286000"/>
            <a:ext cx="3829050" cy="4114800"/>
          </a:xfrm>
          <a:prstGeom prst="rect">
            <a:avLst/>
          </a:prstGeom>
        </p:spPr>
      </p:pic>
    </p:spTree>
    <p:extLst>
      <p:ext uri="{BB962C8B-B14F-4D97-AF65-F5344CB8AC3E}">
        <p14:creationId xmlns:p14="http://schemas.microsoft.com/office/powerpoint/2010/main" val="284197248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p:cNvPr>
          <p:cNvGraphicFramePr>
            <a:graphicFrameLocks noChangeAspect="1"/>
          </p:cNvGraphicFramePr>
          <p:nvPr>
            <p:extLst>
              <p:ext uri="{D42A27DB-BD31-4B8C-83A1-F6EECF244321}">
                <p14:modId xmlns:p14="http://schemas.microsoft.com/office/powerpoint/2010/main" val="2516079435"/>
              </p:ext>
            </p:extLst>
          </p:nvPr>
        </p:nvGraphicFramePr>
        <p:xfrm>
          <a:off x="4175760" y="2971800"/>
          <a:ext cx="914400" cy="771525"/>
        </p:xfrm>
        <a:graphic>
          <a:graphicData uri="http://schemas.openxmlformats.org/presentationml/2006/ole">
            <mc:AlternateContent xmlns:mc="http://schemas.openxmlformats.org/markup-compatibility/2006">
              <mc:Choice xmlns:v="urn:schemas-microsoft-com:vml" Requires="v">
                <p:oleObj spid="_x0000_s1328" name="Packager Shell Object" showAsIcon="1" r:id="rId3" imgW="914400" imgH="771480" progId="Package">
                  <p:embed/>
                </p:oleObj>
              </mc:Choice>
              <mc:Fallback>
                <p:oleObj name="Packager Shell Object" showAsIcon="1" r:id="rId3" imgW="914400" imgH="771480" progId="Package">
                  <p:embed/>
                  <p:pic>
                    <p:nvPicPr>
                      <p:cNvPr id="0" name=""/>
                      <p:cNvPicPr/>
                      <p:nvPr/>
                    </p:nvPicPr>
                    <p:blipFill>
                      <a:blip r:embed="rId4"/>
                      <a:stretch>
                        <a:fillRect/>
                      </a:stretch>
                    </p:blipFill>
                    <p:spPr>
                      <a:xfrm>
                        <a:off x="4175760" y="2971800"/>
                        <a:ext cx="914400" cy="771525"/>
                      </a:xfrm>
                      <a:prstGeom prst="rect">
                        <a:avLst/>
                      </a:prstGeom>
                    </p:spPr>
                  </p:pic>
                </p:oleObj>
              </mc:Fallback>
            </mc:AlternateContent>
          </a:graphicData>
        </a:graphic>
      </p:graphicFrame>
      <p:sp>
        <p:nvSpPr>
          <p:cNvPr id="3" name="TextBox 2"/>
          <p:cNvSpPr txBox="1"/>
          <p:nvPr/>
        </p:nvSpPr>
        <p:spPr>
          <a:xfrm>
            <a:off x="990600" y="1372845"/>
            <a:ext cx="7315200" cy="646986"/>
          </a:xfrm>
          <a:prstGeom prst="round2Diag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bn-BD" sz="3200" dirty="0" smtClean="0">
                <a:latin typeface="NikoshBAN" pitchFamily="2" charset="0"/>
                <a:cs typeface="NikoshBAN" pitchFamily="2" charset="0"/>
              </a:rPr>
              <a:t>এসো আর একবার নিউক্লিয়াস এর অংশগুলো দেখে নেই।  </a:t>
            </a:r>
            <a:endParaRPr lang="en-US" sz="3200" dirty="0">
              <a:latin typeface="NikoshBAN" pitchFamily="2" charset="0"/>
              <a:cs typeface="NikoshBAN" pitchFamily="2" charset="0"/>
            </a:endParaRPr>
          </a:p>
        </p:txBody>
      </p:sp>
    </p:spTree>
    <p:extLst>
      <p:ext uri="{BB962C8B-B14F-4D97-AF65-F5344CB8AC3E}">
        <p14:creationId xmlns:p14="http://schemas.microsoft.com/office/powerpoint/2010/main" val="7618641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7333" y="298220"/>
            <a:ext cx="2209800" cy="715089"/>
          </a:xfrm>
          <a:prstGeom prst="round2Diag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bn-BD" sz="3600" dirty="0" smtClean="0">
                <a:latin typeface="NikoshBAN" pitchFamily="2" charset="0"/>
                <a:cs typeface="NikoshBAN" pitchFamily="2" charset="0"/>
              </a:rPr>
              <a:t>দলগত কাজ </a:t>
            </a:r>
            <a:endParaRPr lang="en-US" sz="3600" dirty="0">
              <a:latin typeface="NikoshBAN" pitchFamily="2" charset="0"/>
              <a:cs typeface="NikoshBAN" pitchFamily="2" charset="0"/>
            </a:endParaRPr>
          </a:p>
        </p:txBody>
      </p:sp>
      <p:sp>
        <p:nvSpPr>
          <p:cNvPr id="3" name="TextBox 2"/>
          <p:cNvSpPr txBox="1"/>
          <p:nvPr/>
        </p:nvSpPr>
        <p:spPr>
          <a:xfrm>
            <a:off x="152400" y="4495800"/>
            <a:ext cx="8763000" cy="1863030"/>
          </a:xfrm>
          <a:prstGeom prst="round2DiagRect">
            <a:avLst/>
          </a:prstGeom>
        </p:spPr>
        <p:style>
          <a:lnRef idx="2">
            <a:schemeClr val="accent5"/>
          </a:lnRef>
          <a:fillRef idx="1">
            <a:schemeClr val="lt1"/>
          </a:fillRef>
          <a:effectRef idx="0">
            <a:schemeClr val="accent5"/>
          </a:effectRef>
          <a:fontRef idx="minor">
            <a:schemeClr val="dk1"/>
          </a:fontRef>
        </p:style>
        <p:txBody>
          <a:bodyPr wrap="square" rtlCol="0">
            <a:prstTxWarp prst="textPlain">
              <a:avLst/>
            </a:prstTxWarp>
            <a:spAutoFit/>
          </a:bodyPr>
          <a:lstStyle/>
          <a:p>
            <a:pPr algn="ctr"/>
            <a:r>
              <a:rPr lang="bn-BD" sz="2800" dirty="0" smtClean="0">
                <a:solidFill>
                  <a:srgbClr val="0000FF"/>
                </a:solidFill>
                <a:latin typeface="NikoshBAN" pitchFamily="2" charset="0"/>
                <a:cs typeface="NikoshBAN" pitchFamily="2" charset="0"/>
              </a:rPr>
              <a:t>   </a:t>
            </a:r>
            <a:r>
              <a:rPr lang="bn-BD" sz="4400" dirty="0" smtClean="0">
                <a:latin typeface="NikoshBAN" pitchFamily="2" charset="0"/>
                <a:cs typeface="NikoshBAN" pitchFamily="2" charset="0"/>
              </a:rPr>
              <a:t>ফেলে দেয়া কর্কসীট</a:t>
            </a:r>
            <a:r>
              <a:rPr lang="en-US" sz="4400" dirty="0" smtClean="0">
                <a:latin typeface="NikoshBAN" pitchFamily="2" charset="0"/>
                <a:cs typeface="NikoshBAN" pitchFamily="2" charset="0"/>
              </a:rPr>
              <a:t>,</a:t>
            </a:r>
            <a:r>
              <a:rPr lang="bn-BD" sz="4400" dirty="0" smtClean="0">
                <a:latin typeface="NikoshBAN" pitchFamily="2" charset="0"/>
                <a:cs typeface="NikoshBAN" pitchFamily="2" charset="0"/>
              </a:rPr>
              <a:t> নষ্ট টেনিস বল,কিছু উল সুতা দিয়ে আজকের আলোচিত নিউক্লিয়াসের মডেল তৈরী কর</a:t>
            </a:r>
            <a:r>
              <a:rPr lang="bn-BD" sz="3200" dirty="0" smtClean="0">
                <a:latin typeface="NikoshBAN" pitchFamily="2" charset="0"/>
                <a:cs typeface="NikoshBAN" pitchFamily="2" charset="0"/>
              </a:rPr>
              <a:t>।</a:t>
            </a:r>
          </a:p>
        </p:txBody>
      </p:sp>
      <p:sp>
        <p:nvSpPr>
          <p:cNvPr id="4" name="TextBox 3"/>
          <p:cNvSpPr txBox="1"/>
          <p:nvPr/>
        </p:nvSpPr>
        <p:spPr>
          <a:xfrm>
            <a:off x="6477000" y="782477"/>
            <a:ext cx="1447800" cy="461665"/>
          </a:xfrm>
          <a:prstGeom prst="rect">
            <a:avLst/>
          </a:prstGeom>
          <a:noFill/>
        </p:spPr>
        <p:txBody>
          <a:bodyPr wrap="square" rtlCol="0">
            <a:spAutoFit/>
          </a:bodyPr>
          <a:lstStyle/>
          <a:p>
            <a:r>
              <a:rPr lang="bn-BD" sz="2400" dirty="0" smtClean="0">
                <a:latin typeface="NikoshBAN" pitchFamily="2" charset="0"/>
                <a:cs typeface="NikoshBAN" pitchFamily="2" charset="0"/>
              </a:rPr>
              <a:t>সময়</a:t>
            </a:r>
            <a:r>
              <a:rPr lang="en-US" sz="2400" dirty="0" smtClean="0">
                <a:latin typeface="NikoshBAN" pitchFamily="2" charset="0"/>
                <a:cs typeface="NikoshBAN" pitchFamily="2" charset="0"/>
              </a:rPr>
              <a:t>:</a:t>
            </a:r>
            <a:r>
              <a:rPr lang="bn-BD" sz="2400" dirty="0" smtClean="0">
                <a:latin typeface="NikoshBAN" pitchFamily="2" charset="0"/>
                <a:cs typeface="NikoshBAN" pitchFamily="2" charset="0"/>
              </a:rPr>
              <a:t> </a:t>
            </a:r>
            <a:r>
              <a:rPr lang="bn-BD" sz="2400" dirty="0">
                <a:latin typeface="NikoshBAN" pitchFamily="2" charset="0"/>
                <a:cs typeface="NikoshBAN" pitchFamily="2" charset="0"/>
              </a:rPr>
              <a:t>৬</a:t>
            </a:r>
            <a:r>
              <a:rPr lang="bn-BD" sz="2400" dirty="0" smtClean="0">
                <a:latin typeface="NikoshBAN" pitchFamily="2" charset="0"/>
                <a:cs typeface="NikoshBAN" pitchFamily="2" charset="0"/>
              </a:rPr>
              <a:t> মি</a:t>
            </a:r>
            <a:r>
              <a:rPr lang="en-US" sz="2400" dirty="0" smtClean="0">
                <a:latin typeface="NikoshBAN" pitchFamily="2" charset="0"/>
                <a:cs typeface="NikoshBAN" pitchFamily="2" charset="0"/>
              </a:rPr>
              <a:t>.</a:t>
            </a:r>
            <a:endParaRPr lang="en-US" sz="2400" dirty="0">
              <a:latin typeface="NikoshBAN" pitchFamily="2" charset="0"/>
              <a:cs typeface="NikoshBAN"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911" y="1244142"/>
            <a:ext cx="4114578" cy="308593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97538872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457200"/>
            <a:ext cx="1981200" cy="851297"/>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bn-BD" sz="4400" dirty="0" smtClean="0">
                <a:latin typeface="NikoshBAN" pitchFamily="2" charset="0"/>
                <a:cs typeface="NikoshBAN" pitchFamily="2" charset="0"/>
              </a:rPr>
              <a:t>মূল্যায়ন </a:t>
            </a:r>
            <a:endParaRPr lang="en-US" sz="4400" dirty="0">
              <a:latin typeface="NikoshBAN" pitchFamily="2" charset="0"/>
              <a:cs typeface="NikoshBAN" pitchFamily="2" charset="0"/>
            </a:endParaRPr>
          </a:p>
        </p:txBody>
      </p:sp>
      <p:pic>
        <p:nvPicPr>
          <p:cNvPr id="3" name="Picture 3" descr="C:\Users\User\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752600"/>
            <a:ext cx="3429000" cy="25908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075" name="Picture 3" descr="C:\Users\User\Deskto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752599"/>
            <a:ext cx="3200400" cy="259080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00200" y="5394840"/>
            <a:ext cx="6096000" cy="715089"/>
          </a:xfrm>
          <a:prstGeom prst="round2Diag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bn-BD" sz="3600" dirty="0" smtClean="0">
                <a:latin typeface="NikoshBAN" pitchFamily="2" charset="0"/>
                <a:cs typeface="NikoshBAN" pitchFamily="2" charset="0"/>
              </a:rPr>
              <a:t>মায়ের প্রাণ শিশুটি হলে কোষের প্রাণ কে? </a:t>
            </a:r>
            <a:endParaRPr lang="en-US" sz="3600" dirty="0">
              <a:latin typeface="NikoshBAN" pitchFamily="2" charset="0"/>
              <a:cs typeface="NikoshBAN" pitchFamily="2" charset="0"/>
            </a:endParaRPr>
          </a:p>
        </p:txBody>
      </p:sp>
      <p:pic>
        <p:nvPicPr>
          <p:cNvPr id="3077" name="Picture 5" descr="C:\Users\User\Desktop\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752599"/>
            <a:ext cx="5029199" cy="3200401"/>
          </a:xfrm>
          <a:prstGeom prst="rect">
            <a:avLst/>
          </a:prstGeom>
          <a:noFill/>
          <a:ln>
            <a:noFill/>
          </a:ln>
          <a:extLst/>
        </p:spPr>
      </p:pic>
      <p:sp>
        <p:nvSpPr>
          <p:cNvPr id="6" name="TextBox 5"/>
          <p:cNvSpPr txBox="1"/>
          <p:nvPr/>
        </p:nvSpPr>
        <p:spPr>
          <a:xfrm>
            <a:off x="1200150" y="5394839"/>
            <a:ext cx="7239000" cy="715089"/>
          </a:xfrm>
          <a:prstGeom prst="round2Diag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bn-BD" sz="3600" dirty="0" smtClean="0">
                <a:latin typeface="NikoshBAN" pitchFamily="2" charset="0"/>
                <a:cs typeface="NikoshBAN" pitchFamily="2" charset="0"/>
              </a:rPr>
              <a:t>চিত্রে কোন অংশটি নেই ? ঐ অংশটির গঠন বল ? </a:t>
            </a:r>
            <a:endParaRPr lang="en-US" sz="3600" dirty="0">
              <a:latin typeface="NikoshBAN" pitchFamily="2" charset="0"/>
              <a:cs typeface="NikoshBAN" pitchFamily="2" charset="0"/>
            </a:endParaRPr>
          </a:p>
        </p:txBody>
      </p:sp>
      <p:pic>
        <p:nvPicPr>
          <p:cNvPr id="3080" name="Picture 8" descr="C:\Users\User\Desktop\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799" y="1579553"/>
            <a:ext cx="3091323" cy="3356488"/>
          </a:xfrm>
          <a:prstGeom prst="rect">
            <a:avLst/>
          </a:prstGeom>
          <a:noFill/>
          <a:ln>
            <a:noFill/>
          </a:ln>
          <a:extLst/>
        </p:spPr>
      </p:pic>
      <p:pic>
        <p:nvPicPr>
          <p:cNvPr id="3081" name="Picture 9" descr="C:\Users\User\Desktop\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0200" y="1579552"/>
            <a:ext cx="3219450" cy="3356488"/>
          </a:xfrm>
          <a:prstGeom prst="rect">
            <a:avLst/>
          </a:prstGeom>
          <a:noFill/>
          <a:ln>
            <a:noFill/>
          </a:ln>
          <a:extLst/>
        </p:spPr>
      </p:pic>
      <p:sp>
        <p:nvSpPr>
          <p:cNvPr id="8" name="TextBox 7"/>
          <p:cNvSpPr txBox="1"/>
          <p:nvPr/>
        </p:nvSpPr>
        <p:spPr>
          <a:xfrm>
            <a:off x="1009649" y="5257800"/>
            <a:ext cx="7277100" cy="510778"/>
          </a:xfrm>
          <a:prstGeom prst="round2Diag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bn-BD" sz="2400" dirty="0" smtClean="0">
                <a:latin typeface="NikoshBAN" pitchFamily="2" charset="0"/>
                <a:cs typeface="NikoshBAN" pitchFamily="2" charset="0"/>
              </a:rPr>
              <a:t>উপরের চিত্র দুটির কোষে নিউক্লিয়াসের অবস্থান কী একই জায়গায়</a:t>
            </a:r>
            <a:r>
              <a:rPr lang="en-US" sz="2400" dirty="0" smtClean="0">
                <a:latin typeface="NikoshBAN" pitchFamily="2" charset="0"/>
                <a:cs typeface="NikoshBAN" pitchFamily="2" charset="0"/>
              </a:rPr>
              <a:t>-</a:t>
            </a:r>
            <a:r>
              <a:rPr lang="bn-BD" sz="2400" dirty="0" smtClean="0">
                <a:latin typeface="NikoshBAN" pitchFamily="2" charset="0"/>
                <a:cs typeface="NikoshBAN" pitchFamily="2" charset="0"/>
              </a:rPr>
              <a:t> কেন ? </a:t>
            </a:r>
            <a:endParaRPr lang="en-US" sz="2400" dirty="0">
              <a:latin typeface="NikoshBAN" pitchFamily="2" charset="0"/>
              <a:cs typeface="NikoshBAN" pitchFamily="2" charset="0"/>
            </a:endParaRPr>
          </a:p>
        </p:txBody>
      </p:sp>
      <p:sp>
        <p:nvSpPr>
          <p:cNvPr id="7" name="Oval 6"/>
          <p:cNvSpPr/>
          <p:nvPr/>
        </p:nvSpPr>
        <p:spPr>
          <a:xfrm>
            <a:off x="4800600" y="2604020"/>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descr="C:\Users\User\Deskto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8890" y="1689620"/>
            <a:ext cx="3962401" cy="337344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850462" y="5325903"/>
            <a:ext cx="6226738" cy="646986"/>
          </a:xfrm>
          <a:prstGeom prst="round2Diag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bn-BD" sz="3200" dirty="0" smtClean="0">
                <a:latin typeface="NikoshBAN" pitchFamily="2" charset="0"/>
                <a:cs typeface="NikoshBAN" pitchFamily="2" charset="0"/>
              </a:rPr>
              <a:t>চিত্রে নিউক্লিয়াসের অবস্থান কোথায়  ও কেন ? </a:t>
            </a:r>
            <a:endParaRPr lang="en-US" sz="3200" dirty="0">
              <a:latin typeface="NikoshBAN" pitchFamily="2" charset="0"/>
              <a:cs typeface="NikoshBAN" pitchFamily="2" charset="0"/>
            </a:endParaRPr>
          </a:p>
        </p:txBody>
      </p:sp>
      <p:pic>
        <p:nvPicPr>
          <p:cNvPr id="4099" name="Picture 3" descr="C:\Users\User\Desktop\1.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2715" y="2765946"/>
            <a:ext cx="370169" cy="586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00155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dissolve">
                                      <p:cBhvr>
                                        <p:cTn id="10" dur="500"/>
                                        <p:tgtEl>
                                          <p:spTgt spid="307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xit" presetSubtype="0" fill="hold" grpId="2" nodeType="clickEffect">
                                  <p:stCondLst>
                                    <p:cond delay="0"/>
                                  </p:stCondLst>
                                  <p:childTnLst>
                                    <p:animEffect transition="out" filter="dissolv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par>
                                <p:cTn id="19" presetID="9" presetClass="exit" presetSubtype="0" fill="hold" nodeType="withEffect">
                                  <p:stCondLst>
                                    <p:cond delay="0"/>
                                  </p:stCondLst>
                                  <p:childTnLst>
                                    <p:animEffect transition="out" filter="dissolve">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par>
                                <p:cTn id="22" presetID="9" presetClass="exit" presetSubtype="0" fill="hold" nodeType="withEffect">
                                  <p:stCondLst>
                                    <p:cond delay="0"/>
                                  </p:stCondLst>
                                  <p:childTnLst>
                                    <p:animEffect transition="out" filter="dissolve">
                                      <p:cBhvr>
                                        <p:cTn id="23" dur="500"/>
                                        <p:tgtEl>
                                          <p:spTgt spid="3075"/>
                                        </p:tgtEl>
                                      </p:cBhvr>
                                    </p:animEffect>
                                    <p:set>
                                      <p:cBhvr>
                                        <p:cTn id="24" dur="1" fill="hold">
                                          <p:stCondLst>
                                            <p:cond delay="499"/>
                                          </p:stCondLst>
                                        </p:cTn>
                                        <p:tgtEl>
                                          <p:spTgt spid="3075"/>
                                        </p:tgtEl>
                                        <p:attrNameLst>
                                          <p:attrName>style.visibility</p:attrName>
                                        </p:attrNameLst>
                                      </p:cBhvr>
                                      <p:to>
                                        <p:strVal val="hidden"/>
                                      </p:to>
                                    </p:set>
                                  </p:childTnLst>
                                </p:cTn>
                              </p:par>
                              <p:par>
                                <p:cTn id="25" presetID="9" presetClass="exit" presetSubtype="0" fill="hold" grpId="1" nodeType="withEffect">
                                  <p:stCondLst>
                                    <p:cond delay="0"/>
                                  </p:stCondLst>
                                  <p:childTnLst>
                                    <p:animEffect transition="out" filter="dissolv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dissolve">
                                      <p:cBhvr>
                                        <p:cTn id="32" dur="500"/>
                                        <p:tgtEl>
                                          <p:spTgt spid="15"/>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dissolv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xit" presetSubtype="0" fill="hold" nodeType="clickEffect">
                                  <p:stCondLst>
                                    <p:cond delay="0"/>
                                  </p:stCondLst>
                                  <p:childTnLst>
                                    <p:animEffect transition="out" filter="dissolve">
                                      <p:cBhvr>
                                        <p:cTn id="39" dur="500"/>
                                        <p:tgtEl>
                                          <p:spTgt spid="15"/>
                                        </p:tgtEl>
                                      </p:cBhvr>
                                    </p:animEffect>
                                    <p:set>
                                      <p:cBhvr>
                                        <p:cTn id="40" dur="1" fill="hold">
                                          <p:stCondLst>
                                            <p:cond delay="499"/>
                                          </p:stCondLst>
                                        </p:cTn>
                                        <p:tgtEl>
                                          <p:spTgt spid="15"/>
                                        </p:tgtEl>
                                        <p:attrNameLst>
                                          <p:attrName>style.visibility</p:attrName>
                                        </p:attrNameLst>
                                      </p:cBhvr>
                                      <p:to>
                                        <p:strVal val="hidden"/>
                                      </p:to>
                                    </p:set>
                                  </p:childTnLst>
                                </p:cTn>
                              </p:par>
                              <p:par>
                                <p:cTn id="41" presetID="9" presetClass="exit" presetSubtype="0" fill="hold" grpId="1" nodeType="withEffect">
                                  <p:stCondLst>
                                    <p:cond delay="0"/>
                                  </p:stCondLst>
                                  <p:childTnLst>
                                    <p:animEffect transition="out" filter="dissolve">
                                      <p:cBhvr>
                                        <p:cTn id="42" dur="500"/>
                                        <p:tgtEl>
                                          <p:spTgt spid="5"/>
                                        </p:tgtEl>
                                      </p:cBhvr>
                                    </p:animEffect>
                                    <p:set>
                                      <p:cBhvr>
                                        <p:cTn id="43" dur="1" fill="hold">
                                          <p:stCondLst>
                                            <p:cond delay="499"/>
                                          </p:stCondLst>
                                        </p:cTn>
                                        <p:tgtEl>
                                          <p:spTgt spid="5"/>
                                        </p:tgtEl>
                                        <p:attrNameLst>
                                          <p:attrName>style.visibility</p:attrName>
                                        </p:attrNameLst>
                                      </p:cBhvr>
                                      <p:to>
                                        <p:strVal val="hidden"/>
                                      </p:to>
                                    </p:set>
                                  </p:childTnLst>
                                </p:cTn>
                              </p:par>
                              <p:par>
                                <p:cTn id="44" presetID="9" presetClass="entr" presetSubtype="0" fill="hold" nodeType="withEffect">
                                  <p:stCondLst>
                                    <p:cond delay="0"/>
                                  </p:stCondLst>
                                  <p:childTnLst>
                                    <p:set>
                                      <p:cBhvr>
                                        <p:cTn id="45" dur="1" fill="hold">
                                          <p:stCondLst>
                                            <p:cond delay="0"/>
                                          </p:stCondLst>
                                        </p:cTn>
                                        <p:tgtEl>
                                          <p:spTgt spid="3077"/>
                                        </p:tgtEl>
                                        <p:attrNameLst>
                                          <p:attrName>style.visibility</p:attrName>
                                        </p:attrNameLst>
                                      </p:cBhvr>
                                      <p:to>
                                        <p:strVal val="visible"/>
                                      </p:to>
                                    </p:set>
                                    <p:animEffect transition="in" filter="dissolve">
                                      <p:cBhvr>
                                        <p:cTn id="46" dur="500"/>
                                        <p:tgtEl>
                                          <p:spTgt spid="3077"/>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dissolve">
                                      <p:cBhvr>
                                        <p:cTn id="49" dur="500"/>
                                        <p:tgtEl>
                                          <p:spTgt spid="7"/>
                                        </p:tgtEl>
                                      </p:cBhvr>
                                    </p:animEffect>
                                  </p:childTnLst>
                                </p:cTn>
                              </p:par>
                              <p:par>
                                <p:cTn id="50" presetID="9" presetClass="entr" presetSubtype="0" fill="hold" nodeType="withEffect">
                                  <p:stCondLst>
                                    <p:cond delay="0"/>
                                  </p:stCondLst>
                                  <p:childTnLst>
                                    <p:set>
                                      <p:cBhvr>
                                        <p:cTn id="51" dur="1" fill="hold">
                                          <p:stCondLst>
                                            <p:cond delay="0"/>
                                          </p:stCondLst>
                                        </p:cTn>
                                        <p:tgtEl>
                                          <p:spTgt spid="4099"/>
                                        </p:tgtEl>
                                        <p:attrNameLst>
                                          <p:attrName>style.visibility</p:attrName>
                                        </p:attrNameLst>
                                      </p:cBhvr>
                                      <p:to>
                                        <p:strVal val="visible"/>
                                      </p:to>
                                    </p:set>
                                    <p:animEffect transition="in" filter="dissolve">
                                      <p:cBhvr>
                                        <p:cTn id="52" dur="500"/>
                                        <p:tgtEl>
                                          <p:spTgt spid="4099"/>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dissolve">
                                      <p:cBhvr>
                                        <p:cTn id="55" dur="500"/>
                                        <p:tgtEl>
                                          <p:spTgt spid="6"/>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xit" presetSubtype="0" fill="hold" grpId="1" nodeType="clickEffect">
                                  <p:stCondLst>
                                    <p:cond delay="0"/>
                                  </p:stCondLst>
                                  <p:childTnLst>
                                    <p:animEffect transition="out" filter="dissolve">
                                      <p:cBhvr>
                                        <p:cTn id="59" dur="500"/>
                                        <p:tgtEl>
                                          <p:spTgt spid="7"/>
                                        </p:tgtEl>
                                      </p:cBhvr>
                                    </p:animEffect>
                                    <p:set>
                                      <p:cBhvr>
                                        <p:cTn id="60" dur="1" fill="hold">
                                          <p:stCondLst>
                                            <p:cond delay="499"/>
                                          </p:stCondLst>
                                        </p:cTn>
                                        <p:tgtEl>
                                          <p:spTgt spid="7"/>
                                        </p:tgtEl>
                                        <p:attrNameLst>
                                          <p:attrName>style.visibility</p:attrName>
                                        </p:attrNameLst>
                                      </p:cBhvr>
                                      <p:to>
                                        <p:strVal val="hidden"/>
                                      </p:to>
                                    </p:set>
                                  </p:childTnLst>
                                </p:cTn>
                              </p:par>
                              <p:par>
                                <p:cTn id="61" presetID="9" presetClass="exit" presetSubtype="0" fill="hold" nodeType="withEffect">
                                  <p:stCondLst>
                                    <p:cond delay="0"/>
                                  </p:stCondLst>
                                  <p:childTnLst>
                                    <p:animEffect transition="out" filter="dissolve">
                                      <p:cBhvr>
                                        <p:cTn id="62" dur="500"/>
                                        <p:tgtEl>
                                          <p:spTgt spid="4099"/>
                                        </p:tgtEl>
                                      </p:cBhvr>
                                    </p:animEffect>
                                    <p:set>
                                      <p:cBhvr>
                                        <p:cTn id="63" dur="1" fill="hold">
                                          <p:stCondLst>
                                            <p:cond delay="499"/>
                                          </p:stCondLst>
                                        </p:cTn>
                                        <p:tgtEl>
                                          <p:spTgt spid="4099"/>
                                        </p:tgtEl>
                                        <p:attrNameLst>
                                          <p:attrName>style.visibility</p:attrName>
                                        </p:attrNameLst>
                                      </p:cBhvr>
                                      <p:to>
                                        <p:strVal val="hidden"/>
                                      </p:to>
                                    </p:set>
                                  </p:childTnLst>
                                </p:cTn>
                              </p:par>
                              <p:par>
                                <p:cTn id="64" presetID="9" presetClass="exit" presetSubtype="0" fill="hold" grpId="1" nodeType="withEffect">
                                  <p:stCondLst>
                                    <p:cond delay="0"/>
                                  </p:stCondLst>
                                  <p:childTnLst>
                                    <p:animEffect transition="out" filter="dissolve">
                                      <p:cBhvr>
                                        <p:cTn id="65" dur="500"/>
                                        <p:tgtEl>
                                          <p:spTgt spid="6"/>
                                        </p:tgtEl>
                                      </p:cBhvr>
                                    </p:animEffect>
                                    <p:set>
                                      <p:cBhvr>
                                        <p:cTn id="66" dur="1" fill="hold">
                                          <p:stCondLst>
                                            <p:cond delay="499"/>
                                          </p:stCondLst>
                                        </p:cTn>
                                        <p:tgtEl>
                                          <p:spTgt spid="6"/>
                                        </p:tgtEl>
                                        <p:attrNameLst>
                                          <p:attrName>style.visibility</p:attrName>
                                        </p:attrNameLst>
                                      </p:cBhvr>
                                      <p:to>
                                        <p:strVal val="hidden"/>
                                      </p:to>
                                    </p:set>
                                  </p:childTnLst>
                                </p:cTn>
                              </p:par>
                              <p:par>
                                <p:cTn id="67" presetID="9" presetClass="exit" presetSubtype="0" fill="hold" nodeType="withEffect">
                                  <p:stCondLst>
                                    <p:cond delay="0"/>
                                  </p:stCondLst>
                                  <p:childTnLst>
                                    <p:animEffect transition="out" filter="dissolve">
                                      <p:cBhvr>
                                        <p:cTn id="68" dur="500"/>
                                        <p:tgtEl>
                                          <p:spTgt spid="3077"/>
                                        </p:tgtEl>
                                      </p:cBhvr>
                                    </p:animEffect>
                                    <p:set>
                                      <p:cBhvr>
                                        <p:cTn id="69" dur="1" fill="hold">
                                          <p:stCondLst>
                                            <p:cond delay="499"/>
                                          </p:stCondLst>
                                        </p:cTn>
                                        <p:tgtEl>
                                          <p:spTgt spid="3077"/>
                                        </p:tgtEl>
                                        <p:attrNameLst>
                                          <p:attrName>style.visibility</p:attrName>
                                        </p:attrNameLst>
                                      </p:cBhvr>
                                      <p:to>
                                        <p:strVal val="hidden"/>
                                      </p:to>
                                    </p:set>
                                  </p:childTnLst>
                                </p:cTn>
                              </p:par>
                              <p:par>
                                <p:cTn id="70" presetID="9" presetClass="entr" presetSubtype="0" fill="hold" nodeType="withEffect">
                                  <p:stCondLst>
                                    <p:cond delay="0"/>
                                  </p:stCondLst>
                                  <p:childTnLst>
                                    <p:set>
                                      <p:cBhvr>
                                        <p:cTn id="71" dur="1" fill="hold">
                                          <p:stCondLst>
                                            <p:cond delay="0"/>
                                          </p:stCondLst>
                                        </p:cTn>
                                        <p:tgtEl>
                                          <p:spTgt spid="3080"/>
                                        </p:tgtEl>
                                        <p:attrNameLst>
                                          <p:attrName>style.visibility</p:attrName>
                                        </p:attrNameLst>
                                      </p:cBhvr>
                                      <p:to>
                                        <p:strVal val="visible"/>
                                      </p:to>
                                    </p:set>
                                    <p:animEffect transition="in" filter="dissolve">
                                      <p:cBhvr>
                                        <p:cTn id="72" dur="500"/>
                                        <p:tgtEl>
                                          <p:spTgt spid="3080"/>
                                        </p:tgtEl>
                                      </p:cBhvr>
                                    </p:animEffect>
                                  </p:childTnLst>
                                </p:cTn>
                              </p:par>
                              <p:par>
                                <p:cTn id="73" presetID="9" presetClass="entr" presetSubtype="0" fill="hold" nodeType="withEffect">
                                  <p:stCondLst>
                                    <p:cond delay="0"/>
                                  </p:stCondLst>
                                  <p:childTnLst>
                                    <p:set>
                                      <p:cBhvr>
                                        <p:cTn id="74" dur="1" fill="hold">
                                          <p:stCondLst>
                                            <p:cond delay="0"/>
                                          </p:stCondLst>
                                        </p:cTn>
                                        <p:tgtEl>
                                          <p:spTgt spid="3081"/>
                                        </p:tgtEl>
                                        <p:attrNameLst>
                                          <p:attrName>style.visibility</p:attrName>
                                        </p:attrNameLst>
                                      </p:cBhvr>
                                      <p:to>
                                        <p:strVal val="visible"/>
                                      </p:to>
                                    </p:set>
                                    <p:animEffect transition="in" filter="dissolve">
                                      <p:cBhvr>
                                        <p:cTn id="75" dur="500"/>
                                        <p:tgtEl>
                                          <p:spTgt spid="3081"/>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presetSubtype="0" fill="hold" grpId="0" nodeType="click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dissolve">
                                      <p:cBhvr>
                                        <p:cTn id="8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6" grpId="0" animBg="1"/>
      <p:bldP spid="6" grpId="1" animBg="1"/>
      <p:bldP spid="8" grpId="0" animBg="1"/>
      <p:bldP spid="7" grpId="0" animBg="1"/>
      <p:bldP spid="7" grpId="1" animBg="1"/>
      <p:bldP spid="5" grpId="0" animBg="1"/>
      <p:bldP spid="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370403"/>
            <a:ext cx="2514600" cy="851297"/>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bn-BD" sz="4400" dirty="0" smtClean="0">
                <a:latin typeface="NikoshBAN" pitchFamily="2" charset="0"/>
                <a:cs typeface="NikoshBAN" pitchFamily="2" charset="0"/>
              </a:rPr>
              <a:t>বাড়ির কাজ </a:t>
            </a:r>
            <a:endParaRPr lang="en-US" sz="4400" dirty="0">
              <a:latin typeface="NikoshBAN" pitchFamily="2" charset="0"/>
              <a:cs typeface="NikoshBAN" pitchFamily="2" charset="0"/>
            </a:endParaRPr>
          </a:p>
        </p:txBody>
      </p:sp>
      <p:pic>
        <p:nvPicPr>
          <p:cNvPr id="9" name="Picture 3" descr="C:\Users\User\Deskto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3560" y="1600199"/>
            <a:ext cx="3848100" cy="31007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10" name="Picture 3" descr="C:\Users\User\Desktop\1.jpg"/>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92676" y="1386244"/>
            <a:ext cx="3798324" cy="352865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1" y="5257800"/>
            <a:ext cx="8503059" cy="1077218"/>
          </a:xfrm>
          <a:prstGeom prst="rect">
            <a:avLst/>
          </a:prstGeom>
          <a:noFill/>
        </p:spPr>
        <p:txBody>
          <a:bodyPr wrap="square" rtlCol="0">
            <a:spAutoFit/>
          </a:bodyPr>
          <a:lstStyle/>
          <a:p>
            <a:r>
              <a:rPr lang="en-US" sz="3200" dirty="0" err="1" smtClean="0">
                <a:latin typeface="NikoshBAN" panose="02000000000000000000" pitchFamily="2" charset="0"/>
                <a:cs typeface="NikoshBAN" panose="02000000000000000000" pitchFamily="2" charset="0"/>
              </a:rPr>
              <a:t>বামের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চিত্রে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কোন</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অংশটির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জন্য</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পিতার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পাশে</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দাঁড়ানো</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মেয়েটির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চোখ</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নাক</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পিতার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মতি</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ইয়েছে</a:t>
            </a:r>
            <a:r>
              <a:rPr lang="en-US" sz="3200" dirty="0" smtClean="0">
                <a:latin typeface="NikoshBAN" panose="02000000000000000000" pitchFamily="2" charset="0"/>
                <a:cs typeface="NikoshBAN" panose="02000000000000000000" pitchFamily="2" charset="0"/>
              </a:rPr>
              <a:t>-</a:t>
            </a:r>
            <a:r>
              <a:rPr lang="bn-IN" sz="3200" dirty="0" smtClean="0">
                <a:latin typeface="NikoshBAN" panose="02000000000000000000" pitchFamily="2" charset="0"/>
                <a:cs typeface="NikoshBAN" panose="02000000000000000000" pitchFamily="2" charset="0"/>
              </a:rPr>
              <a:t>ঐ অংশটির গঠন ব্যাখ্যা কর। </a:t>
            </a:r>
            <a:r>
              <a:rPr lang="en-US" sz="3200" dirty="0" smtClean="0">
                <a:latin typeface="NikoshBAN" panose="02000000000000000000" pitchFamily="2" charset="0"/>
                <a:cs typeface="NikoshBAN" panose="02000000000000000000" pitchFamily="2" charset="0"/>
              </a:rPr>
              <a:t> </a:t>
            </a:r>
            <a:endParaRPr lang="en-US" sz="3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1955735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09875" y="2286000"/>
            <a:ext cx="3048000" cy="3048000"/>
          </a:xfrm>
          <a:prstGeom prst="rect">
            <a:avLst/>
          </a:prstGeom>
          <a:noFill/>
        </p:spPr>
        <p:txBody>
          <a:bodyPr wrap="square" rtlCol="0">
            <a:prstTxWarp prst="textPlain">
              <a:avLst/>
            </a:prstTxWarp>
            <a:spAutoFit/>
          </a:bodyPr>
          <a:lstStyle/>
          <a:p>
            <a:pPr marL="285750" indent="-285750">
              <a:buFont typeface="Wingdings" pitchFamily="2" charset="2"/>
              <a:buChar char="§"/>
            </a:pPr>
            <a:r>
              <a:rPr lang="bn-BD" dirty="0" smtClean="0">
                <a:latin typeface="NikoshBAN" pitchFamily="2" charset="0"/>
                <a:cs typeface="NikoshBAN" pitchFamily="2" charset="0"/>
              </a:rPr>
              <a:t>নিউক্লিয় আবরণী </a:t>
            </a:r>
          </a:p>
          <a:p>
            <a:pPr marL="285750" indent="-285750">
              <a:buFont typeface="Wingdings" pitchFamily="2" charset="2"/>
              <a:buChar char="§"/>
            </a:pPr>
            <a:r>
              <a:rPr lang="bn-BD" dirty="0" smtClean="0">
                <a:latin typeface="NikoshBAN" pitchFamily="2" charset="0"/>
                <a:cs typeface="NikoshBAN" pitchFamily="2" charset="0"/>
              </a:rPr>
              <a:t>নিউক্লিয়প্লাজম </a:t>
            </a:r>
            <a:endParaRPr lang="en-US" dirty="0" smtClean="0">
              <a:latin typeface="NikoshBAN" pitchFamily="2" charset="0"/>
              <a:cs typeface="NikoshBAN" pitchFamily="2" charset="0"/>
            </a:endParaRPr>
          </a:p>
          <a:p>
            <a:pPr marL="285750" indent="-285750">
              <a:buFont typeface="Wingdings" pitchFamily="2" charset="2"/>
              <a:buChar char="§"/>
            </a:pPr>
            <a:r>
              <a:rPr lang="bn-BD" dirty="0" smtClean="0">
                <a:latin typeface="NikoshBAN" pitchFamily="2" charset="0"/>
                <a:cs typeface="NikoshBAN" pitchFamily="2" charset="0"/>
              </a:rPr>
              <a:t>নিউক্লিওলাস</a:t>
            </a:r>
          </a:p>
          <a:p>
            <a:pPr marL="285750" indent="-285750">
              <a:buFont typeface="Wingdings" pitchFamily="2" charset="2"/>
              <a:buChar char="§"/>
            </a:pPr>
            <a:r>
              <a:rPr lang="bn-BD" dirty="0" smtClean="0">
                <a:latin typeface="NikoshBAN" pitchFamily="2" charset="0"/>
                <a:cs typeface="NikoshBAN" pitchFamily="2" charset="0"/>
              </a:rPr>
              <a:t>ক্রোমাটিন তন্তু </a:t>
            </a:r>
          </a:p>
          <a:p>
            <a:pPr marL="285750" indent="-285750">
              <a:buFont typeface="Wingdings" pitchFamily="2" charset="2"/>
              <a:buChar char="§"/>
            </a:pPr>
            <a:r>
              <a:rPr lang="bn-BD" dirty="0" smtClean="0">
                <a:latin typeface="NikoshBAN" pitchFamily="2" charset="0"/>
                <a:cs typeface="NikoshBAN" pitchFamily="2" charset="0"/>
              </a:rPr>
              <a:t>সাইটোপ্লাজম    </a:t>
            </a:r>
            <a:endParaRPr lang="en-US" dirty="0">
              <a:latin typeface="NikoshBAN" pitchFamily="2" charset="0"/>
              <a:cs typeface="NikoshBAN" pitchFamily="2" charset="0"/>
            </a:endParaRPr>
          </a:p>
        </p:txBody>
      </p:sp>
      <p:sp>
        <p:nvSpPr>
          <p:cNvPr id="7" name="TextBox 6"/>
          <p:cNvSpPr txBox="1"/>
          <p:nvPr/>
        </p:nvSpPr>
        <p:spPr>
          <a:xfrm>
            <a:off x="1733550" y="1375320"/>
            <a:ext cx="5200650" cy="707886"/>
          </a:xfrm>
          <a:prstGeom prst="rect">
            <a:avLst/>
          </a:prstGeom>
          <a:blipFill>
            <a:blip r:embed="rId3"/>
            <a:tile tx="0" ty="0" sx="100000" sy="100000" flip="none" algn="tl"/>
          </a:blipFill>
        </p:spPr>
        <p:style>
          <a:lnRef idx="2">
            <a:schemeClr val="accent5"/>
          </a:lnRef>
          <a:fillRef idx="1">
            <a:schemeClr val="lt1"/>
          </a:fillRef>
          <a:effectRef idx="0">
            <a:schemeClr val="accent5"/>
          </a:effectRef>
          <a:fontRef idx="minor">
            <a:schemeClr val="dk1"/>
          </a:fontRef>
        </p:style>
        <p:txBody>
          <a:bodyPr wrap="square" rtlCol="0">
            <a:spAutoFit/>
          </a:bodyPr>
          <a:lstStyle/>
          <a:p>
            <a:r>
              <a:rPr lang="bn-BD" sz="4000" dirty="0" smtClean="0">
                <a:latin typeface="NikoshBAN" pitchFamily="2" charset="0"/>
                <a:cs typeface="NikoshBAN" pitchFamily="2" charset="0"/>
              </a:rPr>
              <a:t>এই পাঠের গুরুত্বপূর্ণ  শব্দসমূহ </a:t>
            </a:r>
            <a:r>
              <a:rPr lang="en-US" sz="4000" dirty="0" smtClean="0">
                <a:latin typeface="NikoshBAN" pitchFamily="2" charset="0"/>
                <a:cs typeface="NikoshBAN" pitchFamily="2" charset="0"/>
              </a:rPr>
              <a:t> </a:t>
            </a:r>
            <a:endParaRPr lang="en-US" sz="4000" dirty="0">
              <a:latin typeface="NikoshBAN" pitchFamily="2" charset="0"/>
              <a:cs typeface="NikoshBAN" pitchFamily="2" charset="0"/>
            </a:endParaRPr>
          </a:p>
        </p:txBody>
      </p:sp>
    </p:spTree>
    <p:extLst>
      <p:ext uri="{BB962C8B-B14F-4D97-AF65-F5344CB8AC3E}">
        <p14:creationId xmlns:p14="http://schemas.microsoft.com/office/powerpoint/2010/main" val="246294559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rot="18864449">
            <a:off x="3689650" y="3048591"/>
            <a:ext cx="5105400" cy="1746318"/>
          </a:xfrm>
          <a:prstGeom prst="rect">
            <a:avLst/>
          </a:prstGeom>
          <a:noFill/>
        </p:spPr>
        <p:txBody>
          <a:bodyPr wrap="square" rtlCol="0">
            <a:prstTxWarp prst="textCurveUp">
              <a:avLst/>
            </a:prstTxWarp>
            <a:spAutoFit/>
          </a:bodyPr>
          <a:lstStyle/>
          <a:p>
            <a:r>
              <a:rPr lang="bn-BD"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NikoshBAN" pitchFamily="2" charset="0"/>
                <a:cs typeface="NikoshBAN" pitchFamily="2" charset="0"/>
              </a:rPr>
              <a:t>ধন্যবাদ</a:t>
            </a:r>
            <a:r>
              <a:rPr lang="bn-BD" dirty="0" smtClean="0">
                <a:latin typeface="NikoshBAN" pitchFamily="2" charset="0"/>
                <a:cs typeface="NikoshBAN" pitchFamily="2" charset="0"/>
              </a:rPr>
              <a:t>   </a:t>
            </a:r>
            <a:endParaRPr lang="en-US" dirty="0">
              <a:latin typeface="NikoshBAN" pitchFamily="2" charset="0"/>
              <a:cs typeface="NikoshBAN" pitchFamily="2" charset="0"/>
            </a:endParaRPr>
          </a:p>
        </p:txBody>
      </p:sp>
      <p:pic>
        <p:nvPicPr>
          <p:cNvPr id="18" name="Picture 3" descr="C:\Users\User\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62000"/>
            <a:ext cx="4343400" cy="43434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p:spPr>
      </p:pic>
    </p:spTree>
    <p:extLst>
      <p:ext uri="{BB962C8B-B14F-4D97-AF65-F5344CB8AC3E}">
        <p14:creationId xmlns:p14="http://schemas.microsoft.com/office/powerpoint/2010/main" val="148139322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0"/>
          <p:cNvSpPr txBox="1">
            <a:spLocks/>
          </p:cNvSpPr>
          <p:nvPr/>
        </p:nvSpPr>
        <p:spPr>
          <a:xfrm>
            <a:off x="838200" y="1028076"/>
            <a:ext cx="3505200" cy="4495800"/>
          </a:xfrm>
          <a:prstGeom prst="rect">
            <a:avLst/>
          </a:prstGeom>
          <a:ln w="66675">
            <a:solidFill>
              <a:schemeClr val="tx1"/>
            </a:solidFill>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None/>
            </a:pPr>
            <a:r>
              <a:rPr lang="bn-BD" sz="3600" dirty="0" smtClean="0">
                <a:solidFill>
                  <a:srgbClr val="FF0000"/>
                </a:solidFill>
                <a:effectLst>
                  <a:outerShdw blurRad="38100" dist="38100" dir="2700000" algn="tl">
                    <a:srgbClr val="000000">
                      <a:alpha val="43137"/>
                    </a:srgbClr>
                  </a:outerShdw>
                </a:effectLst>
                <a:latin typeface="NikoshBAN" pitchFamily="2" charset="0"/>
                <a:cs typeface="NikoshBAN" pitchFamily="2" charset="0"/>
              </a:rPr>
              <a:t>শিক্ষক</a:t>
            </a:r>
            <a:r>
              <a:rPr lang="en-US" sz="3600" dirty="0" smtClean="0">
                <a:solidFill>
                  <a:srgbClr val="FF0000"/>
                </a:solidFill>
                <a:effectLst>
                  <a:outerShdw blurRad="38100" dist="38100" dir="2700000" algn="tl">
                    <a:srgbClr val="000000">
                      <a:alpha val="43137"/>
                    </a:srgbClr>
                  </a:outerShdw>
                </a:effectLst>
                <a:latin typeface="NikoshBAN" pitchFamily="2" charset="0"/>
                <a:cs typeface="NikoshBAN" pitchFamily="2" charset="0"/>
              </a:rPr>
              <a:t> </a:t>
            </a:r>
            <a:r>
              <a:rPr lang="bn-BD" sz="3600" dirty="0" smtClean="0">
                <a:solidFill>
                  <a:srgbClr val="FF0000"/>
                </a:solidFill>
                <a:effectLst>
                  <a:outerShdw blurRad="38100" dist="38100" dir="2700000" algn="tl">
                    <a:srgbClr val="000000">
                      <a:alpha val="43137"/>
                    </a:srgbClr>
                  </a:outerShdw>
                </a:effectLst>
                <a:latin typeface="NikoshBAN" pitchFamily="2" charset="0"/>
                <a:cs typeface="NikoshBAN" pitchFamily="2" charset="0"/>
              </a:rPr>
              <a:t>পরিচিতি</a:t>
            </a:r>
            <a:endParaRPr lang="en-US" sz="3600" dirty="0" smtClean="0">
              <a:solidFill>
                <a:srgbClr val="FF0000"/>
              </a:solidFill>
              <a:effectLst>
                <a:outerShdw blurRad="38100" dist="38100" dir="2700000" algn="tl">
                  <a:srgbClr val="000000">
                    <a:alpha val="43137"/>
                  </a:srgbClr>
                </a:outerShdw>
              </a:effectLst>
            </a:endParaRPr>
          </a:p>
          <a:p>
            <a:pPr algn="ctr">
              <a:buFont typeface="Arial" pitchFamily="34" charset="0"/>
              <a:buNone/>
            </a:pPr>
            <a:r>
              <a:rPr lang="bn-BD" sz="3600" u="sng" dirty="0" smtClean="0">
                <a:solidFill>
                  <a:srgbClr val="005200"/>
                </a:solidFill>
                <a:effectLst>
                  <a:outerShdw blurRad="38100" dist="38100" dir="2700000" algn="tl">
                    <a:srgbClr val="000000">
                      <a:alpha val="43137"/>
                    </a:srgbClr>
                  </a:outerShdw>
                </a:effectLst>
                <a:latin typeface="NikoshBAN" pitchFamily="2" charset="0"/>
                <a:cs typeface="NikoshBAN" pitchFamily="2" charset="0"/>
              </a:rPr>
              <a:t> </a:t>
            </a:r>
            <a:endParaRPr lang="en-US" sz="3600" u="sng" dirty="0">
              <a:solidFill>
                <a:srgbClr val="00520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3" name="Content Placeholder 12"/>
          <p:cNvSpPr txBox="1">
            <a:spLocks/>
          </p:cNvSpPr>
          <p:nvPr/>
        </p:nvSpPr>
        <p:spPr>
          <a:xfrm>
            <a:off x="4544288" y="1028076"/>
            <a:ext cx="3526866" cy="4476259"/>
          </a:xfrm>
          <a:prstGeom prst="rect">
            <a:avLst/>
          </a:prstGeom>
          <a:ln w="66675">
            <a:solidFill>
              <a:schemeClr val="tx1"/>
            </a:solidFill>
          </a:ln>
        </p:spPr>
        <p:txBody>
          <a:bodyPr/>
          <a:lstStyle/>
          <a:p>
            <a:pPr marL="342900" lvl="0" indent="-342900" algn="ctr">
              <a:spcBef>
                <a:spcPct val="20000"/>
              </a:spcBef>
              <a:defRPr/>
            </a:pPr>
            <a:r>
              <a:rPr kumimoji="0" lang="bn-BD" sz="3600" b="1" i="0" strike="noStrike" kern="1200" normalizeH="0" baseline="0" noProof="0" dirty="0" smtClean="0">
                <a:ln w="10541" cmpd="sng">
                  <a:solidFill>
                    <a:schemeClr val="accent1">
                      <a:shade val="88000"/>
                      <a:satMod val="110000"/>
                    </a:schemeClr>
                  </a:solidFill>
                  <a:prstDash val="solid"/>
                </a:ln>
                <a:solidFill>
                  <a:schemeClr val="accent4">
                    <a:lumMod val="10000"/>
                  </a:schemeClr>
                </a:solidFill>
                <a:uLnTx/>
                <a:uFillTx/>
                <a:latin typeface="NikoshBAN" pitchFamily="2" charset="0"/>
                <a:cs typeface="NikoshBAN" pitchFamily="2" charset="0"/>
              </a:rPr>
              <a:t>পাঠ </a:t>
            </a:r>
            <a:r>
              <a:rPr lang="bn-BD" sz="3600" b="1" dirty="0" smtClean="0">
                <a:ln w="10541" cmpd="sng">
                  <a:solidFill>
                    <a:schemeClr val="accent1">
                      <a:shade val="88000"/>
                      <a:satMod val="110000"/>
                    </a:schemeClr>
                  </a:solidFill>
                  <a:prstDash val="solid"/>
                </a:ln>
                <a:solidFill>
                  <a:schemeClr val="accent4">
                    <a:lumMod val="10000"/>
                  </a:schemeClr>
                </a:solidFill>
                <a:latin typeface="NikoshBAN" pitchFamily="2" charset="0"/>
                <a:cs typeface="NikoshBAN" pitchFamily="2" charset="0"/>
              </a:rPr>
              <a:t>পরিচিতি</a:t>
            </a:r>
            <a:endParaRPr kumimoji="0" lang="bn-BD" sz="3600" b="1" i="0" strike="noStrike" kern="1200" normalizeH="0" baseline="0" noProof="0" dirty="0" smtClean="0">
              <a:ln w="10541" cmpd="sng">
                <a:solidFill>
                  <a:schemeClr val="accent1">
                    <a:shade val="88000"/>
                    <a:satMod val="110000"/>
                  </a:schemeClr>
                </a:solidFill>
                <a:prstDash val="solid"/>
              </a:ln>
              <a:solidFill>
                <a:schemeClr val="accent4">
                  <a:lumMod val="10000"/>
                </a:schemeClr>
              </a:solidFill>
              <a:uLnTx/>
              <a:uFillTx/>
              <a:latin typeface="NikoshBAN" pitchFamily="2" charset="0"/>
              <a:cs typeface="NikoshBAN" pitchFamily="2"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1" i="0" u="none" strike="noStrike" kern="1200" cap="none" spc="0" normalizeH="0" baseline="0" noProof="0" dirty="0" smtClean="0">
              <a:ln/>
              <a:effectLst/>
              <a:uLnTx/>
              <a:uFillTx/>
              <a:latin typeface="NikoshBAN" pitchFamily="2" charset="0"/>
              <a:cs typeface="NikoshBAN" pitchFamily="2"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1" i="0" u="none" strike="noStrike" kern="1200" cap="none" spc="0" normalizeH="0" baseline="0" noProof="0" dirty="0" smtClean="0">
              <a:ln/>
              <a:effectLst/>
              <a:uLnTx/>
              <a:uFillTx/>
              <a:latin typeface="NikoshBAN" pitchFamily="2" charset="0"/>
              <a:cs typeface="NikoshBAN" pitchFamily="2"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b="1" dirty="0">
              <a:ln/>
              <a:latin typeface="NikoshBAN" pitchFamily="2" charset="0"/>
              <a:cs typeface="NikoshBAN" pitchFamily="2"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1" i="0" u="none" strike="noStrike" kern="1200" cap="none" spc="0" normalizeH="0" baseline="0" noProof="0" dirty="0" smtClean="0">
              <a:ln/>
              <a:effectLst/>
              <a:uLnTx/>
              <a:uFillTx/>
              <a:latin typeface="NikoshBAN" pitchFamily="2" charset="0"/>
              <a:cs typeface="NikoshBAN" pitchFamily="2" charset="0"/>
            </a:endParaRPr>
          </a:p>
          <a:p>
            <a:pPr marL="342900" indent="-342900" algn="ctr">
              <a:spcBef>
                <a:spcPct val="20000"/>
              </a:spcBef>
              <a:defRPr/>
            </a:pPr>
            <a:endParaRPr lang="en-US" sz="1600" b="1" dirty="0" smtClean="0">
              <a:ln/>
              <a:latin typeface="NikoshBAN" pitchFamily="2" charset="0"/>
              <a:cs typeface="NikoshBAN" pitchFamily="2" charset="0"/>
            </a:endParaRPr>
          </a:p>
          <a:p>
            <a:pPr marL="342900" indent="-342900" algn="ctr">
              <a:spcBef>
                <a:spcPct val="20000"/>
              </a:spcBef>
              <a:defRPr/>
            </a:pPr>
            <a:r>
              <a:rPr lang="bn-BD" sz="2800" b="1" dirty="0" smtClean="0">
                <a:ln/>
                <a:latin typeface="NikoshBAN" pitchFamily="2" charset="0"/>
                <a:cs typeface="NikoshBAN" pitchFamily="2" charset="0"/>
              </a:rPr>
              <a:t>শ্রে</a:t>
            </a:r>
            <a:r>
              <a:rPr lang="en-US" sz="2800" b="1" dirty="0" err="1">
                <a:ln/>
                <a:latin typeface="NikoshBAN" pitchFamily="2" charset="0"/>
                <a:cs typeface="NikoshBAN" pitchFamily="2" charset="0"/>
              </a:rPr>
              <a:t>ণি</a:t>
            </a:r>
            <a:r>
              <a:rPr lang="en-US" sz="2800" b="1" dirty="0" smtClean="0">
                <a:ln/>
                <a:latin typeface="NikoshBAN" pitchFamily="2" charset="0"/>
                <a:cs typeface="NikoshBAN" pitchFamily="2" charset="0"/>
              </a:rPr>
              <a:t>: </a:t>
            </a:r>
            <a:r>
              <a:rPr lang="bn-IN" sz="2800" b="1" dirty="0" smtClean="0">
                <a:ln/>
                <a:latin typeface="NikoshBAN" pitchFamily="2" charset="0"/>
                <a:cs typeface="NikoshBAN" pitchFamily="2" charset="0"/>
              </a:rPr>
              <a:t>৬ষ্ঠ</a:t>
            </a:r>
            <a:endParaRPr kumimoji="0" lang="en-US" sz="2800" b="1" i="0" u="none" strike="noStrike" kern="1200" cap="none" spc="0" normalizeH="0" baseline="0" noProof="0" dirty="0" smtClean="0">
              <a:ln/>
              <a:effectLst/>
              <a:uLnTx/>
              <a:uFillTx/>
              <a:latin typeface="NikoshBAN" pitchFamily="2" charset="0"/>
              <a:cs typeface="NikoshBAN" pitchFamily="2" charset="0"/>
            </a:endParaRPr>
          </a:p>
          <a:p>
            <a:pPr marL="342900" lvl="0" indent="-342900">
              <a:spcBef>
                <a:spcPct val="20000"/>
              </a:spcBef>
              <a:defRPr/>
            </a:pPr>
            <a:r>
              <a:rPr kumimoji="0" lang="bn-BD" sz="2400" b="1" i="0" u="none" strike="noStrike" kern="1200" cap="none" spc="0" normalizeH="0" baseline="0" noProof="0" dirty="0" smtClean="0">
                <a:ln/>
                <a:effectLst/>
                <a:uLnTx/>
                <a:uFillTx/>
                <a:latin typeface="NikoshBAN" pitchFamily="2" charset="0"/>
                <a:cs typeface="NikoshBAN" pitchFamily="2" charset="0"/>
              </a:rPr>
              <a:t>বিষয়</a:t>
            </a:r>
            <a:r>
              <a:rPr kumimoji="0" lang="en-US" sz="2400" b="1" i="0" u="none" strike="noStrike" kern="1200" cap="none" spc="0" normalizeH="0" baseline="0" noProof="0" dirty="0" smtClean="0">
                <a:ln/>
                <a:effectLst/>
                <a:uLnTx/>
                <a:uFillTx/>
                <a:latin typeface="NikoshBAN" pitchFamily="2" charset="0"/>
                <a:cs typeface="NikoshBAN" pitchFamily="2" charset="0"/>
              </a:rPr>
              <a:t>:</a:t>
            </a:r>
            <a:r>
              <a:rPr kumimoji="0" lang="bn-BD" sz="2400" b="1" i="0" u="none" strike="noStrike" kern="1200" cap="none" spc="0" normalizeH="0" baseline="0" noProof="0" dirty="0" smtClean="0">
                <a:ln/>
                <a:effectLst/>
                <a:uLnTx/>
                <a:uFillTx/>
                <a:latin typeface="NikoshBAN" pitchFamily="2" charset="0"/>
                <a:cs typeface="NikoshBAN" pitchFamily="2" charset="0"/>
              </a:rPr>
              <a:t> </a:t>
            </a:r>
            <a:r>
              <a:rPr lang="en-US" sz="2400" b="1" noProof="0" dirty="0" err="1" smtClean="0">
                <a:ln/>
                <a:latin typeface="NikoshBAN" pitchFamily="2" charset="0"/>
                <a:cs typeface="NikoshBAN" pitchFamily="2" charset="0"/>
              </a:rPr>
              <a:t>বি</a:t>
            </a:r>
            <a:r>
              <a:rPr lang="bn-IN" sz="2400" b="1" noProof="0" dirty="0" smtClean="0">
                <a:ln/>
                <a:latin typeface="NikoshBAN" pitchFamily="2" charset="0"/>
                <a:cs typeface="NikoshBAN" pitchFamily="2" charset="0"/>
              </a:rPr>
              <a:t>জ্ঞান</a:t>
            </a:r>
            <a:endParaRPr lang="bn-IN" sz="2400" b="1" dirty="0" smtClean="0">
              <a:ln/>
              <a:latin typeface="NikoshBAN" pitchFamily="2" charset="0"/>
              <a:cs typeface="NikoshBAN" pitchFamily="2" charset="0"/>
            </a:endParaRPr>
          </a:p>
          <a:p>
            <a:pPr marL="342900" lvl="0" indent="-342900">
              <a:spcBef>
                <a:spcPct val="20000"/>
              </a:spcBef>
              <a:defRPr/>
            </a:pPr>
            <a:r>
              <a:rPr kumimoji="0" lang="en-US" sz="2000" b="1" i="0" u="none" strike="noStrike" kern="1200" cap="none" spc="0" normalizeH="0" baseline="0" noProof="0" dirty="0" err="1" smtClean="0">
                <a:ln/>
                <a:effectLst/>
                <a:uLnTx/>
                <a:uFillTx/>
                <a:latin typeface="NikoshBAN" pitchFamily="2" charset="0"/>
                <a:cs typeface="NikoshBAN" pitchFamily="2" charset="0"/>
              </a:rPr>
              <a:t>অধ্যায়</a:t>
            </a:r>
            <a:r>
              <a:rPr kumimoji="0" lang="en-US" sz="2000" b="1" i="0" u="none" strike="noStrike" kern="1200" cap="none" spc="0" normalizeH="0" baseline="0" noProof="0" dirty="0" smtClean="0">
                <a:ln/>
                <a:effectLst/>
                <a:uLnTx/>
                <a:uFillTx/>
                <a:latin typeface="NikoshBAN" pitchFamily="2" charset="0"/>
                <a:cs typeface="NikoshBAN" pitchFamily="2" charset="0"/>
              </a:rPr>
              <a:t>:</a:t>
            </a:r>
            <a:r>
              <a:rPr kumimoji="0" lang="en-US" sz="2000" b="1" i="0" u="none" strike="noStrike" kern="1200" cap="none" spc="0" normalizeH="0" noProof="0" dirty="0" smtClean="0">
                <a:ln/>
                <a:effectLst/>
                <a:uLnTx/>
                <a:uFillTx/>
                <a:latin typeface="NikoshBAN" pitchFamily="2" charset="0"/>
                <a:cs typeface="NikoshBAN" pitchFamily="2" charset="0"/>
              </a:rPr>
              <a:t> </a:t>
            </a:r>
            <a:r>
              <a:rPr lang="en-US" sz="2000" b="1" dirty="0" err="1" smtClean="0">
                <a:ln/>
                <a:latin typeface="NikoshBAN" pitchFamily="2" charset="0"/>
                <a:cs typeface="NikoshBAN" pitchFamily="2" charset="0"/>
              </a:rPr>
              <a:t>তৃ</a:t>
            </a:r>
            <a:r>
              <a:rPr kumimoji="0" lang="en-US" sz="2000" b="1" i="0" u="none" strike="noStrike" kern="1200" cap="none" spc="0" normalizeH="0" noProof="0" dirty="0" err="1" smtClean="0">
                <a:ln/>
                <a:effectLst/>
                <a:uLnTx/>
                <a:uFillTx/>
                <a:latin typeface="NikoshBAN" pitchFamily="2" charset="0"/>
                <a:cs typeface="NikoshBAN" pitchFamily="2" charset="0"/>
              </a:rPr>
              <a:t>তীয়</a:t>
            </a:r>
            <a:r>
              <a:rPr kumimoji="0" lang="en-US" sz="2000" b="1" i="0" u="none" strike="noStrike" kern="1200" cap="none" spc="0" normalizeH="0" noProof="0" dirty="0" smtClean="0">
                <a:ln/>
                <a:effectLst/>
                <a:uLnTx/>
                <a:uFillTx/>
                <a:latin typeface="NikoshBAN" pitchFamily="2" charset="0"/>
                <a:cs typeface="NikoshBAN" pitchFamily="2" charset="0"/>
              </a:rPr>
              <a:t>  </a:t>
            </a:r>
            <a:r>
              <a:rPr lang="en-US" sz="2000" b="1" dirty="0" err="1" smtClean="0">
                <a:ln/>
                <a:latin typeface="NikoshBAN" pitchFamily="2" charset="0"/>
                <a:cs typeface="NikoshBAN" pitchFamily="2" charset="0"/>
              </a:rPr>
              <a:t>পাঠ</a:t>
            </a:r>
            <a:r>
              <a:rPr lang="en-US" sz="2000" b="1" dirty="0" smtClean="0">
                <a:ln/>
                <a:latin typeface="NikoshBAN" pitchFamily="2" charset="0"/>
                <a:cs typeface="NikoshBAN" pitchFamily="2" charset="0"/>
              </a:rPr>
              <a:t>: 7-8</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000" b="1" dirty="0" err="1" smtClean="0">
                <a:ln/>
                <a:latin typeface="NikoshBAN" pitchFamily="2" charset="0"/>
                <a:cs typeface="NikoshBAN" pitchFamily="2" charset="0"/>
              </a:rPr>
              <a:t>সময়</a:t>
            </a:r>
            <a:r>
              <a:rPr lang="en-US" sz="2000" b="1" dirty="0" smtClean="0">
                <a:ln/>
                <a:latin typeface="NikoshBAN" pitchFamily="2" charset="0"/>
                <a:cs typeface="NikoshBAN" pitchFamily="2" charset="0"/>
              </a:rPr>
              <a:t>: </a:t>
            </a:r>
            <a:r>
              <a:rPr lang="bn-IN" sz="2000" b="1" dirty="0" smtClean="0">
                <a:ln/>
                <a:latin typeface="NikoshBAN" pitchFamily="2" charset="0"/>
                <a:cs typeface="NikoshBAN" pitchFamily="2" charset="0"/>
              </a:rPr>
              <a:t>৪৫</a:t>
            </a:r>
            <a:r>
              <a:rPr lang="en-US" sz="2000" b="1" dirty="0" smtClean="0">
                <a:ln/>
                <a:latin typeface="NikoshBAN" pitchFamily="2" charset="0"/>
                <a:cs typeface="NikoshBAN" pitchFamily="2" charset="0"/>
              </a:rPr>
              <a:t> </a:t>
            </a:r>
            <a:r>
              <a:rPr lang="en-US" sz="2000" b="1" dirty="0" err="1" smtClean="0">
                <a:ln/>
                <a:latin typeface="NikoshBAN" pitchFamily="2" charset="0"/>
                <a:cs typeface="NikoshBAN" pitchFamily="2" charset="0"/>
              </a:rPr>
              <a:t>মিনিট</a:t>
            </a:r>
            <a:r>
              <a:rPr lang="en-US" sz="2000" b="1" dirty="0">
                <a:ln/>
                <a:latin typeface="NikoshBAN" pitchFamily="2" charset="0"/>
                <a:cs typeface="NikoshBAN" pitchFamily="2" charset="0"/>
              </a:rPr>
              <a:t> </a:t>
            </a:r>
            <a:r>
              <a:rPr lang="en-US" sz="2000" b="1" dirty="0" smtClean="0">
                <a:ln/>
                <a:latin typeface="NikoshBAN" pitchFamily="2" charset="0"/>
                <a:cs typeface="NikoshBAN" pitchFamily="2" charset="0"/>
              </a:rPr>
              <a:t> </a:t>
            </a:r>
            <a:r>
              <a:rPr lang="en-US" sz="2000" b="1" dirty="0" err="1" smtClean="0">
                <a:ln/>
                <a:latin typeface="NikoshBAN" pitchFamily="2" charset="0"/>
                <a:cs typeface="NikoshBAN" pitchFamily="2" charset="0"/>
              </a:rPr>
              <a:t>তারিখ</a:t>
            </a:r>
            <a:r>
              <a:rPr lang="en-US" sz="2000" b="1" dirty="0" smtClean="0">
                <a:ln/>
                <a:latin typeface="NikoshBAN" pitchFamily="2" charset="0"/>
                <a:cs typeface="NikoshBAN" pitchFamily="2" charset="0"/>
              </a:rPr>
              <a:t>: </a:t>
            </a:r>
            <a:r>
              <a:rPr lang="bn-IN" sz="2000" b="1" dirty="0" smtClean="0">
                <a:ln/>
                <a:latin typeface="NikoshBAN" pitchFamily="2" charset="0"/>
                <a:cs typeface="NikoshBAN" pitchFamily="2" charset="0"/>
              </a:rPr>
              <a:t> </a:t>
            </a:r>
            <a:endParaRPr kumimoji="0" lang="bn-BD" sz="2000" b="1" i="0" u="none" strike="noStrike" kern="1200" cap="none" spc="0" normalizeH="0" baseline="0" noProof="0" dirty="0" smtClean="0">
              <a:ln/>
              <a:effectLst/>
              <a:uLnTx/>
              <a:uFillTx/>
              <a:latin typeface="NikoshBAN" pitchFamily="2" charset="0"/>
              <a:cs typeface="NikoshBAN" pitchFamily="2" charset="0"/>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1100" b="1" u="sng" dirty="0" smtClean="0">
              <a:ln/>
              <a:solidFill>
                <a:srgbClr val="4F032E"/>
              </a:solidFill>
              <a:latin typeface="NikoshBAN" pitchFamily="2" charset="0"/>
              <a:cs typeface="NikoshBAN" pitchFamily="2" charset="0"/>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800" b="1" u="sng" dirty="0" smtClean="0">
              <a:ln/>
              <a:solidFill>
                <a:srgbClr val="4F032E"/>
              </a:solidFill>
              <a:latin typeface="NikoshBAN" pitchFamily="2" charset="0"/>
              <a:cs typeface="NikoshBAN" pitchFamily="2" charset="0"/>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lang="en-US" sz="2800" b="1" u="sng" dirty="0" smtClean="0">
              <a:ln/>
              <a:solidFill>
                <a:srgbClr val="4F032E"/>
              </a:solidFill>
              <a:latin typeface="NikoshBAN" pitchFamily="2" charset="0"/>
              <a:cs typeface="NikoshBAN" pitchFamily="2" charset="0"/>
            </a:endParaRPr>
          </a:p>
        </p:txBody>
      </p:sp>
      <p:sp>
        <p:nvSpPr>
          <p:cNvPr id="4" name="TextBox 3"/>
          <p:cNvSpPr txBox="1"/>
          <p:nvPr/>
        </p:nvSpPr>
        <p:spPr>
          <a:xfrm>
            <a:off x="762000" y="3542676"/>
            <a:ext cx="3934688" cy="1384995"/>
          </a:xfrm>
          <a:prstGeom prst="rect">
            <a:avLst/>
          </a:prstGeom>
          <a:noFill/>
        </p:spPr>
        <p:txBody>
          <a:bodyPr wrap="square" rtlCol="0">
            <a:spAutoFit/>
          </a:bodyPr>
          <a:lstStyle/>
          <a:p>
            <a:pPr algn="ctr">
              <a:defRPr/>
            </a:pPr>
            <a:r>
              <a:rPr lang="en-US" sz="2800" b="1" dirty="0" err="1" smtClean="0">
                <a:ln w="1905"/>
                <a:effectLst>
                  <a:innerShdw blurRad="69850" dist="43180" dir="5400000">
                    <a:srgbClr val="000000">
                      <a:alpha val="65000"/>
                    </a:srgbClr>
                  </a:innerShdw>
                </a:effectLst>
                <a:latin typeface="NikoshBAN" pitchFamily="2" charset="0"/>
                <a:cs typeface="NikoshBAN" pitchFamily="2" charset="0"/>
              </a:rPr>
              <a:t>নারায়ন</a:t>
            </a:r>
            <a:r>
              <a:rPr lang="en-US" sz="2800" b="1" dirty="0" smtClean="0">
                <a:ln w="1905"/>
                <a:effectLst>
                  <a:innerShdw blurRad="69850" dist="43180" dir="5400000">
                    <a:srgbClr val="000000">
                      <a:alpha val="65000"/>
                    </a:srgbClr>
                  </a:innerShdw>
                </a:effectLst>
                <a:latin typeface="NikoshBAN" pitchFamily="2" charset="0"/>
                <a:cs typeface="NikoshBAN" pitchFamily="2" charset="0"/>
              </a:rPr>
              <a:t> </a:t>
            </a:r>
            <a:r>
              <a:rPr lang="en-US" sz="2800" b="1" dirty="0" err="1" smtClean="0">
                <a:ln w="1905"/>
                <a:effectLst>
                  <a:innerShdw blurRad="69850" dist="43180" dir="5400000">
                    <a:srgbClr val="000000">
                      <a:alpha val="65000"/>
                    </a:srgbClr>
                  </a:innerShdw>
                </a:effectLst>
                <a:latin typeface="NikoshBAN" pitchFamily="2" charset="0"/>
                <a:cs typeface="NikoshBAN" pitchFamily="2" charset="0"/>
              </a:rPr>
              <a:t>চন্দ্র</a:t>
            </a:r>
            <a:r>
              <a:rPr lang="en-US" sz="2800" b="1" dirty="0" smtClean="0">
                <a:ln w="1905"/>
                <a:effectLst>
                  <a:innerShdw blurRad="69850" dist="43180" dir="5400000">
                    <a:srgbClr val="000000">
                      <a:alpha val="65000"/>
                    </a:srgbClr>
                  </a:innerShdw>
                </a:effectLst>
                <a:latin typeface="NikoshBAN" pitchFamily="2" charset="0"/>
                <a:cs typeface="NikoshBAN" pitchFamily="2" charset="0"/>
              </a:rPr>
              <a:t> </a:t>
            </a:r>
            <a:r>
              <a:rPr lang="en-US" sz="2800" b="1" dirty="0" err="1" smtClean="0">
                <a:ln w="1905"/>
                <a:effectLst>
                  <a:innerShdw blurRad="69850" dist="43180" dir="5400000">
                    <a:srgbClr val="000000">
                      <a:alpha val="65000"/>
                    </a:srgbClr>
                  </a:innerShdw>
                </a:effectLst>
                <a:latin typeface="NikoshBAN" pitchFamily="2" charset="0"/>
                <a:cs typeface="NikoshBAN" pitchFamily="2" charset="0"/>
              </a:rPr>
              <a:t>রায়</a:t>
            </a:r>
            <a:endParaRPr lang="en-US" sz="2800" b="1" dirty="0" smtClean="0">
              <a:ln w="1905"/>
              <a:effectLst>
                <a:innerShdw blurRad="69850" dist="43180" dir="5400000">
                  <a:srgbClr val="000000">
                    <a:alpha val="65000"/>
                  </a:srgbClr>
                </a:innerShdw>
              </a:effectLst>
              <a:latin typeface="NikoshBAN" pitchFamily="2" charset="0"/>
              <a:cs typeface="NikoshBAN" pitchFamily="2" charset="0"/>
            </a:endParaRPr>
          </a:p>
          <a:p>
            <a:pPr algn="ctr">
              <a:defRPr/>
            </a:pPr>
            <a:r>
              <a:rPr lang="en-US" sz="2000" b="1" dirty="0" err="1" smtClean="0">
                <a:ln w="1905"/>
                <a:effectLst>
                  <a:innerShdw blurRad="69850" dist="43180" dir="5400000">
                    <a:srgbClr val="000000">
                      <a:alpha val="65000"/>
                    </a:srgbClr>
                  </a:innerShdw>
                </a:effectLst>
                <a:latin typeface="NikoshBAN" pitchFamily="2" charset="0"/>
                <a:cs typeface="NikoshBAN" pitchFamily="2" charset="0"/>
              </a:rPr>
              <a:t>চাপারহাট</a:t>
            </a:r>
            <a:r>
              <a:rPr lang="en-US" sz="2000" b="1" dirty="0" smtClean="0">
                <a:ln w="1905"/>
                <a:effectLst>
                  <a:innerShdw blurRad="69850" dist="43180" dir="5400000">
                    <a:srgbClr val="000000">
                      <a:alpha val="65000"/>
                    </a:srgbClr>
                  </a:innerShdw>
                </a:effectLst>
                <a:latin typeface="NikoshBAN" pitchFamily="2" charset="0"/>
                <a:cs typeface="NikoshBAN" pitchFamily="2" charset="0"/>
              </a:rPr>
              <a:t> </a:t>
            </a:r>
            <a:r>
              <a:rPr lang="en-US" sz="2000" b="1" dirty="0" err="1" smtClean="0">
                <a:ln w="1905"/>
                <a:effectLst>
                  <a:innerShdw blurRad="69850" dist="43180" dir="5400000">
                    <a:srgbClr val="000000">
                      <a:alpha val="65000"/>
                    </a:srgbClr>
                  </a:innerShdw>
                </a:effectLst>
                <a:latin typeface="NikoshBAN" pitchFamily="2" charset="0"/>
                <a:cs typeface="NikoshBAN" pitchFamily="2" charset="0"/>
              </a:rPr>
              <a:t>বালিকা</a:t>
            </a:r>
            <a:r>
              <a:rPr lang="en-US" sz="2000" b="1" dirty="0" smtClean="0">
                <a:ln w="1905"/>
                <a:effectLst>
                  <a:innerShdw blurRad="69850" dist="43180" dir="5400000">
                    <a:srgbClr val="000000">
                      <a:alpha val="65000"/>
                    </a:srgbClr>
                  </a:innerShdw>
                </a:effectLst>
                <a:latin typeface="NikoshBAN" pitchFamily="2" charset="0"/>
                <a:cs typeface="NikoshBAN" pitchFamily="2" charset="0"/>
              </a:rPr>
              <a:t> </a:t>
            </a:r>
            <a:r>
              <a:rPr lang="en-US" sz="2000" b="1" dirty="0" err="1" smtClean="0">
                <a:ln w="1905"/>
                <a:effectLst>
                  <a:innerShdw blurRad="69850" dist="43180" dir="5400000">
                    <a:srgbClr val="000000">
                      <a:alpha val="65000"/>
                    </a:srgbClr>
                  </a:innerShdw>
                </a:effectLst>
                <a:latin typeface="NikoshBAN" pitchFamily="2" charset="0"/>
                <a:cs typeface="NikoshBAN" pitchFamily="2" charset="0"/>
              </a:rPr>
              <a:t>উচ্চ</a:t>
            </a:r>
            <a:r>
              <a:rPr lang="en-US" sz="2000" b="1" dirty="0" smtClean="0">
                <a:ln w="1905"/>
                <a:effectLst>
                  <a:innerShdw blurRad="69850" dist="43180" dir="5400000">
                    <a:srgbClr val="000000">
                      <a:alpha val="65000"/>
                    </a:srgbClr>
                  </a:innerShdw>
                </a:effectLst>
                <a:latin typeface="NikoshBAN" pitchFamily="2" charset="0"/>
                <a:cs typeface="NikoshBAN" pitchFamily="2" charset="0"/>
              </a:rPr>
              <a:t> </a:t>
            </a:r>
            <a:r>
              <a:rPr lang="en-US" sz="2000" b="1" dirty="0" err="1" smtClean="0">
                <a:ln w="1905"/>
                <a:effectLst>
                  <a:innerShdw blurRad="69850" dist="43180" dir="5400000">
                    <a:srgbClr val="000000">
                      <a:alpha val="65000"/>
                    </a:srgbClr>
                  </a:innerShdw>
                </a:effectLst>
                <a:latin typeface="NikoshBAN" pitchFamily="2" charset="0"/>
                <a:cs typeface="NikoshBAN" pitchFamily="2" charset="0"/>
              </a:rPr>
              <a:t>বিদ্যালয়</a:t>
            </a:r>
            <a:r>
              <a:rPr lang="en-US" sz="2000" b="1" dirty="0" smtClean="0">
                <a:ln w="1905"/>
                <a:effectLst>
                  <a:innerShdw blurRad="69850" dist="43180" dir="5400000">
                    <a:srgbClr val="000000">
                      <a:alpha val="65000"/>
                    </a:srgbClr>
                  </a:innerShdw>
                </a:effectLst>
                <a:latin typeface="NikoshBAN" pitchFamily="2" charset="0"/>
                <a:cs typeface="NikoshBAN" pitchFamily="2" charset="0"/>
              </a:rPr>
              <a:t> </a:t>
            </a:r>
          </a:p>
          <a:p>
            <a:pPr algn="ctr">
              <a:defRPr/>
            </a:pPr>
            <a:r>
              <a:rPr lang="en-US" b="1" dirty="0" smtClean="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sreenarayanroy123@gmai.com</a:t>
            </a:r>
          </a:p>
          <a:p>
            <a:pPr algn="ctr">
              <a:defRPr/>
            </a:pPr>
            <a:r>
              <a:rPr lang="en-US" b="1" dirty="0" smtClean="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Mob: 01717677211</a:t>
            </a:r>
            <a:endParaRPr lang="en-US"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089264" y="1790076"/>
            <a:ext cx="1280160" cy="1600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91558" y="1703766"/>
            <a:ext cx="1418842" cy="17877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80710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User\Desktop\Nucleus.jpg"/>
          <p:cNvPicPr>
            <a:picLocks noChangeAspect="1" noChangeArrowheads="1"/>
          </p:cNvPicPr>
          <p:nvPr/>
        </p:nvPicPr>
        <p:blipFill rotWithShape="1">
          <a:blip r:embed="rId3">
            <a:extLst>
              <a:ext uri="{28A0092B-C50C-407E-A947-70E740481C1C}">
                <a14:useLocalDpi xmlns:a14="http://schemas.microsoft.com/office/drawing/2010/main" val="0"/>
              </a:ext>
            </a:extLst>
          </a:blip>
          <a:srcRect l="7050" t="7387" r="12060" b="14204"/>
          <a:stretch/>
        </p:blipFill>
        <p:spPr bwMode="auto">
          <a:xfrm>
            <a:off x="4648201" y="990600"/>
            <a:ext cx="3810000" cy="4495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 name="Picture 5" descr="C:\Users\User\Desktop\Nucleus.jpg"/>
          <p:cNvPicPr>
            <a:picLocks noChangeAspect="1" noChangeArrowheads="1"/>
          </p:cNvPicPr>
          <p:nvPr/>
        </p:nvPicPr>
        <p:blipFill rotWithShape="1">
          <a:blip r:embed="rId3">
            <a:extLst>
              <a:ext uri="{28A0092B-C50C-407E-A947-70E740481C1C}">
                <a14:useLocalDpi xmlns:a14="http://schemas.microsoft.com/office/drawing/2010/main" val="0"/>
              </a:ext>
            </a:extLst>
          </a:blip>
          <a:srcRect l="31168" t="43561" r="42486" b="28409"/>
          <a:stretch/>
        </p:blipFill>
        <p:spPr bwMode="auto">
          <a:xfrm>
            <a:off x="5867400" y="3081129"/>
            <a:ext cx="990601" cy="133847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152400" y="1673470"/>
            <a:ext cx="4267200" cy="3431930"/>
            <a:chOff x="418228" y="1752600"/>
            <a:chExt cx="3884141" cy="313006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228" y="1752600"/>
              <a:ext cx="3884141" cy="3124200"/>
            </a:xfrm>
            <a:prstGeom prst="rect">
              <a:avLst/>
            </a:prstGeom>
          </p:spPr>
        </p:pic>
        <p:sp>
          <p:nvSpPr>
            <p:cNvPr id="6" name="Rounded Rectangle 5"/>
            <p:cNvSpPr/>
            <p:nvPr/>
          </p:nvSpPr>
          <p:spPr>
            <a:xfrm>
              <a:off x="879230" y="4577860"/>
              <a:ext cx="838200" cy="304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5096101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2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edge">
                                      <p:cBhvr>
                                        <p:cTn id="10" dur="1000"/>
                                        <p:tgtEl>
                                          <p:spTgt spid="3"/>
                                        </p:tgtEl>
                                      </p:cBhvr>
                                    </p:animEffect>
                                  </p:childTnLst>
                                </p:cTn>
                              </p:par>
                              <p:par>
                                <p:cTn id="11" presetID="6" presetClass="emph" presetSubtype="0" repeatCount="indefinite" fill="hold" nodeType="withEffect">
                                  <p:stCondLst>
                                    <p:cond delay="0"/>
                                  </p:stCondLst>
                                  <p:childTnLst>
                                    <p:animScale>
                                      <p:cBhvr>
                                        <p:cTn id="12" dur="2000" fill="hold"/>
                                        <p:tgtEl>
                                          <p:spTgt spid="3"/>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4033" y="2133600"/>
            <a:ext cx="5318760" cy="1295400"/>
          </a:xfrm>
          <a:prstGeom prst="rect">
            <a:avLst/>
          </a:prstGeom>
          <a:noFill/>
        </p:spPr>
        <p:txBody>
          <a:bodyPr wrap="square" rtlCol="0">
            <a:prstTxWarp prst="textWave1">
              <a:avLst/>
            </a:prstTxWarp>
            <a:spAutoFit/>
          </a:bodyPr>
          <a:lstStyle/>
          <a:p>
            <a:r>
              <a:rPr lang="bn-BD" dirty="0" smtClean="0">
                <a:latin typeface="NikoshBAN" pitchFamily="2" charset="0"/>
                <a:cs typeface="NikoshBAN" pitchFamily="2" charset="0"/>
              </a:rPr>
              <a:t>নিউক্লিয়াস </a:t>
            </a:r>
            <a:endParaRPr lang="en-US" dirty="0">
              <a:latin typeface="NikoshBAN" pitchFamily="2" charset="0"/>
              <a:cs typeface="NikoshBAN" pitchFamily="2" charset="0"/>
            </a:endParaRPr>
          </a:p>
        </p:txBody>
      </p:sp>
      <p:pic>
        <p:nvPicPr>
          <p:cNvPr id="3" name="Picture 2" descr="C:\Users\User\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73" y="3771549"/>
            <a:ext cx="5538789" cy="23324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90800" y="304800"/>
            <a:ext cx="3119203" cy="923330"/>
          </a:xfrm>
          <a:prstGeom prst="rect">
            <a:avLst/>
          </a:prstGeom>
        </p:spPr>
        <p:style>
          <a:lnRef idx="1">
            <a:schemeClr val="accent3"/>
          </a:lnRef>
          <a:fillRef idx="1001">
            <a:schemeClr val="lt2"/>
          </a:fillRef>
          <a:effectRef idx="1">
            <a:schemeClr val="accent3"/>
          </a:effectRef>
          <a:fontRef idx="minor">
            <a:schemeClr val="dk1"/>
          </a:fontRef>
        </p:style>
        <p:txBody>
          <a:bodyPr wrap="square" rtlCol="0">
            <a:spAutoFit/>
          </a:bodyPr>
          <a:lstStyle/>
          <a:p>
            <a:r>
              <a:rPr lang="bn-BD" sz="5400"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আজকের পাঠ</a:t>
            </a:r>
            <a:endParaRPr lang="en-US" sz="5400"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endParaRPr>
          </a:p>
        </p:txBody>
      </p:sp>
    </p:spTree>
    <p:extLst>
      <p:ext uri="{BB962C8B-B14F-4D97-AF65-F5344CB8AC3E}">
        <p14:creationId xmlns:p14="http://schemas.microsoft.com/office/powerpoint/2010/main" val="5899607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2488643" y="587138"/>
            <a:ext cx="2659118" cy="950495"/>
            <a:chOff x="5943600" y="649705"/>
            <a:chExt cx="2659118" cy="950495"/>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grpSpPr>
        <p:sp>
          <p:nvSpPr>
            <p:cNvPr id="9" name="Rectangle 8"/>
            <p:cNvSpPr/>
            <p:nvPr/>
          </p:nvSpPr>
          <p:spPr>
            <a:xfrm>
              <a:off x="5943600" y="649705"/>
              <a:ext cx="2659118" cy="950495"/>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10" name="TextBox 9"/>
            <p:cNvSpPr txBox="1"/>
            <p:nvPr/>
          </p:nvSpPr>
          <p:spPr>
            <a:xfrm>
              <a:off x="6227449" y="866273"/>
              <a:ext cx="2091420" cy="517357"/>
            </a:xfrm>
            <a:prstGeom prst="rect">
              <a:avLst/>
            </a:prstGeom>
          </p:spPr>
          <p:style>
            <a:lnRef idx="0">
              <a:schemeClr val="accent5"/>
            </a:lnRef>
            <a:fillRef idx="3">
              <a:schemeClr val="accent5"/>
            </a:fillRef>
            <a:effectRef idx="3">
              <a:schemeClr val="accent5"/>
            </a:effectRef>
            <a:fontRef idx="minor">
              <a:schemeClr val="lt1"/>
            </a:fontRef>
          </p:style>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b="1" dirty="0" smtClean="0">
                  <a:ln w="11430"/>
                  <a:effectLst>
                    <a:outerShdw blurRad="50800" dist="39000" dir="5460000" algn="tl">
                      <a:srgbClr val="000000">
                        <a:alpha val="38000"/>
                      </a:srgbClr>
                    </a:outerShdw>
                  </a:effectLst>
                  <a:latin typeface="NikoshBAN" pitchFamily="2" charset="0"/>
                  <a:cs typeface="NikoshBAN" pitchFamily="2" charset="0"/>
                </a:rPr>
                <a:t>শিখনফল </a:t>
              </a:r>
              <a:endParaRPr lang="en-US" b="1" dirty="0">
                <a:ln w="11430"/>
                <a:effectLst>
                  <a:outerShdw blurRad="50800" dist="39000" dir="5460000" algn="tl">
                    <a:srgbClr val="000000">
                      <a:alpha val="38000"/>
                    </a:srgbClr>
                  </a:outerShdw>
                </a:effectLst>
                <a:latin typeface="NikoshBAN" pitchFamily="2" charset="0"/>
                <a:cs typeface="NikoshBAN" pitchFamily="2" charset="0"/>
              </a:endParaRPr>
            </a:p>
          </p:txBody>
        </p:sp>
      </p:grpSp>
      <p:sp>
        <p:nvSpPr>
          <p:cNvPr id="11" name="Rectangle 10"/>
          <p:cNvSpPr/>
          <p:nvPr/>
        </p:nvSpPr>
        <p:spPr>
          <a:xfrm>
            <a:off x="224264" y="2129216"/>
            <a:ext cx="4589718" cy="707886"/>
          </a:xfrm>
          <a:prstGeom prst="rect">
            <a:avLst/>
          </a:prstGeom>
          <a:blipFill>
            <a:blip r:embed="rId3"/>
            <a:tile tx="0" ty="0" sx="100000" sy="100000" flip="none" algn="tl"/>
          </a:blipFill>
        </p:spPr>
        <p:style>
          <a:lnRef idx="1">
            <a:schemeClr val="accent5"/>
          </a:lnRef>
          <a:fillRef idx="2">
            <a:schemeClr val="accent5"/>
          </a:fillRef>
          <a:effectRef idx="1">
            <a:schemeClr val="accent5"/>
          </a:effectRef>
          <a:fontRef idx="minor">
            <a:schemeClr val="dk1"/>
          </a:fontRef>
        </p:style>
        <p:txBody>
          <a:bodyPr wrap="none">
            <a:spAutoFit/>
          </a:bodyPr>
          <a:lstStyle/>
          <a:p>
            <a:pPr algn="ctr"/>
            <a:r>
              <a:rPr lang="bn-BD" sz="4000" dirty="0">
                <a:latin typeface="NikoshBAN" pitchFamily="2" charset="0"/>
                <a:cs typeface="NikoshBAN" pitchFamily="2" charset="0"/>
              </a:rPr>
              <a:t>এই পাঠ শেষে শিক্ষার্থীরা-</a:t>
            </a:r>
            <a:r>
              <a:rPr lang="bn-BD" sz="4000" dirty="0" smtClean="0">
                <a:latin typeface="NikoshBAN" pitchFamily="2" charset="0"/>
                <a:cs typeface="NikoshBAN" pitchFamily="2" charset="0"/>
              </a:rPr>
              <a:t>--</a:t>
            </a:r>
            <a:endParaRPr lang="bn-BD" sz="4000" dirty="0">
              <a:latin typeface="NikoshBAN" pitchFamily="2" charset="0"/>
              <a:cs typeface="NikoshBAN" pitchFamily="2" charset="0"/>
            </a:endParaRPr>
          </a:p>
        </p:txBody>
      </p:sp>
      <p:sp>
        <p:nvSpPr>
          <p:cNvPr id="12" name="Rectangle 11"/>
          <p:cNvSpPr/>
          <p:nvPr/>
        </p:nvSpPr>
        <p:spPr>
          <a:xfrm>
            <a:off x="198116" y="3139440"/>
            <a:ext cx="8793484" cy="1754326"/>
          </a:xfrm>
          <a:prstGeom prst="rect">
            <a:avLst/>
          </a:prstGeom>
          <a:blipFill>
            <a:blip r:embed="rId4"/>
            <a:tile tx="0" ty="0" sx="100000" sy="100000" flip="none" algn="tl"/>
          </a:blipFill>
        </p:spPr>
        <p:style>
          <a:lnRef idx="1">
            <a:schemeClr val="accent5"/>
          </a:lnRef>
          <a:fillRef idx="2">
            <a:schemeClr val="accent5"/>
          </a:fillRef>
          <a:effectRef idx="1">
            <a:schemeClr val="accent5"/>
          </a:effectRef>
          <a:fontRef idx="minor">
            <a:schemeClr val="dk1"/>
          </a:fontRef>
        </p:style>
        <p:txBody>
          <a:bodyPr wrap="square">
            <a:spAutoFit/>
          </a:bodyPr>
          <a:lstStyle/>
          <a:p>
            <a:r>
              <a:rPr lang="bn-BD" sz="3600" dirty="0" smtClean="0">
                <a:latin typeface="NikoshBAN" pitchFamily="2" charset="0"/>
                <a:cs typeface="NikoshBAN" pitchFamily="2" charset="0"/>
              </a:rPr>
              <a:t>১</a:t>
            </a:r>
            <a:r>
              <a:rPr lang="en-US" sz="3600" dirty="0" smtClean="0">
                <a:latin typeface="NikoshBAN" pitchFamily="2" charset="0"/>
                <a:cs typeface="NikoshBAN" pitchFamily="2" charset="0"/>
              </a:rPr>
              <a:t>.</a:t>
            </a:r>
            <a:r>
              <a:rPr lang="bn-BD" sz="3600" dirty="0" smtClean="0">
                <a:latin typeface="NikoshBAN" pitchFamily="2" charset="0"/>
                <a:cs typeface="NikoshBAN" pitchFamily="2" charset="0"/>
              </a:rPr>
              <a:t>নিউক্লিয়াস </a:t>
            </a:r>
            <a:r>
              <a:rPr lang="bn-BD" sz="3600" dirty="0">
                <a:latin typeface="NikoshBAN" pitchFamily="2" charset="0"/>
                <a:cs typeface="NikoshBAN" pitchFamily="2" charset="0"/>
              </a:rPr>
              <a:t>এর অবস্থান </a:t>
            </a:r>
            <a:r>
              <a:rPr lang="en-US" sz="3600" dirty="0" err="1" smtClean="0">
                <a:latin typeface="NikoshBAN" pitchFamily="2" charset="0"/>
                <a:cs typeface="NikoshBAN" pitchFamily="2" charset="0"/>
              </a:rPr>
              <a:t>চিহ্নিত</a:t>
            </a:r>
            <a:r>
              <a:rPr lang="en-US" sz="3600" dirty="0" smtClean="0">
                <a:latin typeface="NikoshBAN" pitchFamily="2" charset="0"/>
                <a:cs typeface="NikoshBAN" pitchFamily="2" charset="0"/>
              </a:rPr>
              <a:t> </a:t>
            </a:r>
            <a:r>
              <a:rPr lang="en-US" sz="3600" dirty="0" err="1" smtClean="0">
                <a:latin typeface="NikoshBAN" pitchFamily="2" charset="0"/>
                <a:cs typeface="NikoshBAN" pitchFamily="2" charset="0"/>
              </a:rPr>
              <a:t>করতে</a:t>
            </a:r>
            <a:r>
              <a:rPr lang="bn-BD" sz="3600" dirty="0" smtClean="0">
                <a:latin typeface="NikoshBAN" pitchFamily="2" charset="0"/>
                <a:cs typeface="NikoshBAN" pitchFamily="2" charset="0"/>
              </a:rPr>
              <a:t> পারবে</a:t>
            </a:r>
            <a:endParaRPr lang="en-US" sz="3600" dirty="0" smtClean="0">
              <a:latin typeface="NikoshBAN" pitchFamily="2" charset="0"/>
              <a:cs typeface="NikoshBAN" pitchFamily="2" charset="0"/>
            </a:endParaRPr>
          </a:p>
          <a:p>
            <a:r>
              <a:rPr lang="en-US" sz="3600" dirty="0">
                <a:latin typeface="NikoshBAN" pitchFamily="2" charset="0"/>
                <a:cs typeface="NikoshBAN" pitchFamily="2" charset="0"/>
              </a:rPr>
              <a:t>2.</a:t>
            </a:r>
            <a:r>
              <a:rPr lang="bn-BD" sz="3600" dirty="0">
                <a:latin typeface="NikoshBAN" pitchFamily="2" charset="0"/>
                <a:cs typeface="NikoshBAN" pitchFamily="2" charset="0"/>
              </a:rPr>
              <a:t>নিউক্লিয়াসের গঠন ব্যাখ্যা করতে পারবে </a:t>
            </a:r>
          </a:p>
          <a:p>
            <a:r>
              <a:rPr lang="en-US" sz="3600" dirty="0">
                <a:latin typeface="NikoshBAN" pitchFamily="2" charset="0"/>
                <a:cs typeface="NikoshBAN" pitchFamily="2" charset="0"/>
              </a:rPr>
              <a:t>3.</a:t>
            </a:r>
            <a:r>
              <a:rPr lang="bn-BD" sz="3600" dirty="0">
                <a:latin typeface="NikoshBAN" pitchFamily="2" charset="0"/>
                <a:cs typeface="NikoshBAN" pitchFamily="2" charset="0"/>
              </a:rPr>
              <a:t>নিউক্লিয়াসের চিত্র এঁকে বিভিন্ন অংশ চিহ্নিত করতে পারবে । </a:t>
            </a:r>
            <a:endParaRPr lang="en-US" sz="3600" dirty="0">
              <a:latin typeface="NikoshBAN" pitchFamily="2" charset="0"/>
              <a:cs typeface="NikoshBAN" pitchFamily="2" charset="0"/>
            </a:endParaRPr>
          </a:p>
        </p:txBody>
      </p:sp>
    </p:spTree>
    <p:extLst>
      <p:ext uri="{BB962C8B-B14F-4D97-AF65-F5344CB8AC3E}">
        <p14:creationId xmlns:p14="http://schemas.microsoft.com/office/powerpoint/2010/main" val="37663918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esktop\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714" y="1216818"/>
            <a:ext cx="3897261" cy="411003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User\Desktop\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220128">
            <a:off x="5380088" y="1443037"/>
            <a:ext cx="3162300" cy="3657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66837" y="433625"/>
            <a:ext cx="6705600" cy="783193"/>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bn-BD" sz="4000" dirty="0" smtClean="0">
                <a:latin typeface="NikoshBAN" pitchFamily="2" charset="0"/>
                <a:cs typeface="NikoshBAN" pitchFamily="2" charset="0"/>
              </a:rPr>
              <a:t>চিত্রটিতে চিহ্নিত অংশটি দেখতে কেমন ? </a:t>
            </a:r>
            <a:endParaRPr lang="en-US" sz="4000" dirty="0">
              <a:latin typeface="NikoshBAN" pitchFamily="2" charset="0"/>
              <a:cs typeface="NikoshBAN" pitchFamily="2" charset="0"/>
            </a:endParaRPr>
          </a:p>
        </p:txBody>
      </p:sp>
      <p:sp>
        <p:nvSpPr>
          <p:cNvPr id="3" name="TextBox 2"/>
          <p:cNvSpPr txBox="1"/>
          <p:nvPr/>
        </p:nvSpPr>
        <p:spPr>
          <a:xfrm>
            <a:off x="3371850" y="5573002"/>
            <a:ext cx="205740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BD" sz="3200" dirty="0" smtClean="0">
                <a:latin typeface="NikoshBAN" pitchFamily="2" charset="0"/>
                <a:cs typeface="NikoshBAN" pitchFamily="2" charset="0"/>
              </a:rPr>
              <a:t> </a:t>
            </a:r>
            <a:r>
              <a:rPr lang="bn-BD" sz="3200" dirty="0" smtClean="0">
                <a:solidFill>
                  <a:srgbClr val="0000FF"/>
                </a:solidFill>
                <a:latin typeface="NikoshBAN" pitchFamily="2" charset="0"/>
                <a:cs typeface="NikoshBAN" pitchFamily="2" charset="0"/>
              </a:rPr>
              <a:t>গোলাকার ঘন</a:t>
            </a:r>
            <a:endParaRPr lang="en-US" sz="3200" dirty="0">
              <a:latin typeface="NikoshBAN" pitchFamily="2" charset="0"/>
              <a:cs typeface="NikoshBAN" pitchFamily="2" charset="0"/>
            </a:endParaRPr>
          </a:p>
        </p:txBody>
      </p:sp>
      <p:sp>
        <p:nvSpPr>
          <p:cNvPr id="4" name="TextBox 3"/>
          <p:cNvSpPr txBox="1"/>
          <p:nvPr/>
        </p:nvSpPr>
        <p:spPr>
          <a:xfrm>
            <a:off x="1257300" y="433625"/>
            <a:ext cx="70104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bn-BD" sz="4000" dirty="0" smtClean="0">
                <a:latin typeface="NikoshBAN" pitchFamily="2" charset="0"/>
                <a:cs typeface="NikoshBAN" pitchFamily="2" charset="0"/>
              </a:rPr>
              <a:t>চিত্র দুটিতে নিউক্লিয়াসের অবস্থান কোথায় ? </a:t>
            </a:r>
            <a:endParaRPr lang="en-US" sz="4000" dirty="0">
              <a:latin typeface="NikoshBAN" pitchFamily="2" charset="0"/>
              <a:cs typeface="NikoshBAN" pitchFamily="2" charset="0"/>
            </a:endParaRPr>
          </a:p>
        </p:txBody>
      </p:sp>
      <p:sp>
        <p:nvSpPr>
          <p:cNvPr id="5" name="TextBox 4"/>
          <p:cNvSpPr txBox="1"/>
          <p:nvPr/>
        </p:nvSpPr>
        <p:spPr>
          <a:xfrm>
            <a:off x="999397" y="5573001"/>
            <a:ext cx="7687403"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BD" sz="3600" dirty="0" smtClean="0">
                <a:latin typeface="NikoshBAN" pitchFamily="2" charset="0"/>
                <a:cs typeface="NikoshBAN" pitchFamily="2" charset="0"/>
              </a:rPr>
              <a:t>প্রানীকোষে </a:t>
            </a:r>
            <a:r>
              <a:rPr lang="bn-BD" sz="3600" dirty="0" smtClean="0">
                <a:solidFill>
                  <a:srgbClr val="0000FF"/>
                </a:solidFill>
                <a:latin typeface="NikoshBAN" pitchFamily="2" charset="0"/>
                <a:cs typeface="NikoshBAN" pitchFamily="2" charset="0"/>
              </a:rPr>
              <a:t>কেন্দ্রে</a:t>
            </a:r>
            <a:r>
              <a:rPr lang="bn-BD" sz="3600" dirty="0" smtClean="0">
                <a:latin typeface="NikoshBAN" pitchFamily="2" charset="0"/>
                <a:cs typeface="NikoshBAN" pitchFamily="2" charset="0"/>
              </a:rPr>
              <a:t> ,উদ্ভিদকোষে </a:t>
            </a:r>
            <a:r>
              <a:rPr lang="bn-BD" sz="3600" dirty="0" smtClean="0">
                <a:solidFill>
                  <a:srgbClr val="0000FF"/>
                </a:solidFill>
                <a:latin typeface="NikoshBAN" pitchFamily="2" charset="0"/>
                <a:cs typeface="NikoshBAN" pitchFamily="2" charset="0"/>
              </a:rPr>
              <a:t>কোষপ্রাচীরের কাছে </a:t>
            </a:r>
            <a:r>
              <a:rPr lang="bn-BD" sz="3600" dirty="0" smtClean="0">
                <a:latin typeface="NikoshBAN" pitchFamily="2" charset="0"/>
                <a:cs typeface="NikoshBAN" pitchFamily="2" charset="0"/>
              </a:rPr>
              <a:t>।   </a:t>
            </a:r>
            <a:endParaRPr lang="en-US" sz="3600" dirty="0">
              <a:latin typeface="NikoshBAN" pitchFamily="2" charset="0"/>
              <a:cs typeface="NikoshBAN" pitchFamily="2" charset="0"/>
            </a:endParaRPr>
          </a:p>
        </p:txBody>
      </p:sp>
      <p:sp>
        <p:nvSpPr>
          <p:cNvPr id="6" name="Oval 5"/>
          <p:cNvSpPr/>
          <p:nvPr/>
        </p:nvSpPr>
        <p:spPr>
          <a:xfrm>
            <a:off x="2209800" y="2438400"/>
            <a:ext cx="1162050" cy="12192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172200" y="2286000"/>
            <a:ext cx="1319155" cy="15240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936074" y="505509"/>
            <a:ext cx="5629274" cy="70788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bn-BD" sz="4000" dirty="0" smtClean="0">
                <a:latin typeface="NikoshBAN" pitchFamily="2" charset="0"/>
                <a:cs typeface="NikoshBAN" pitchFamily="2" charset="0"/>
              </a:rPr>
              <a:t>গোলাকার ও ঘন বস্তুটির নাম কী  ?  </a:t>
            </a:r>
            <a:endParaRPr lang="en-US" sz="4000" dirty="0">
              <a:latin typeface="NikoshBAN" pitchFamily="2" charset="0"/>
              <a:cs typeface="NikoshBAN" pitchFamily="2" charset="0"/>
            </a:endParaRPr>
          </a:p>
        </p:txBody>
      </p:sp>
      <p:sp>
        <p:nvSpPr>
          <p:cNvPr id="7" name="TextBox 6"/>
          <p:cNvSpPr txBox="1"/>
          <p:nvPr/>
        </p:nvSpPr>
        <p:spPr>
          <a:xfrm>
            <a:off x="3703484" y="5583403"/>
            <a:ext cx="1725766"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BD" sz="3600" dirty="0" smtClean="0">
                <a:latin typeface="NikoshBAN" pitchFamily="2" charset="0"/>
                <a:cs typeface="NikoshBAN" pitchFamily="2" charset="0"/>
              </a:rPr>
              <a:t>নিউক্লিয়াস</a:t>
            </a:r>
            <a:r>
              <a:rPr lang="bn-BD" sz="3600" dirty="0" smtClean="0"/>
              <a:t> </a:t>
            </a:r>
            <a:endParaRPr lang="en-US" sz="3600" dirty="0"/>
          </a:p>
        </p:txBody>
      </p:sp>
      <p:pic>
        <p:nvPicPr>
          <p:cNvPr id="3074" name="Picture 2" descr="C:\Users\User\Desktop\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3598" y="1484673"/>
            <a:ext cx="3234102" cy="4036218"/>
          </a:xfrm>
          <a:prstGeom prst="rect">
            <a:avLst/>
          </a:prstGeom>
          <a:noFill/>
          <a:extLst>
            <a:ext uri="{909E8E84-426E-40DD-AFC4-6F175D3DCCD1}">
              <a14:hiddenFill xmlns:a14="http://schemas.microsoft.com/office/drawing/2010/main">
                <a:solidFill>
                  <a:srgbClr val="FFFFFF"/>
                </a:solidFill>
              </a14:hiddenFill>
            </a:ext>
          </a:extLst>
        </p:spPr>
      </p:pic>
      <p:sp>
        <p:nvSpPr>
          <p:cNvPr id="18" name="Oval 17"/>
          <p:cNvSpPr/>
          <p:nvPr/>
        </p:nvSpPr>
        <p:spPr>
          <a:xfrm>
            <a:off x="5334000" y="1828800"/>
            <a:ext cx="1065785" cy="10668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64189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1"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dissolve">
                                      <p:cBhvr>
                                        <p:cTn id="12" dur="500"/>
                                        <p:tgtEl>
                                          <p:spTgt spid="5122"/>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500"/>
                                        <p:tgtEl>
                                          <p:spTgt spid="6"/>
                                        </p:tgtEl>
                                      </p:cBhvr>
                                    </p:animEffect>
                                  </p:childTnLst>
                                </p:cTn>
                              </p:par>
                              <p:par>
                                <p:cTn id="16" presetID="22" presetClass="emph" presetSubtype="0" repeatCount="indefinite" fill="hold" grpId="1" nodeType="withEffect">
                                  <p:stCondLst>
                                    <p:cond delay="0"/>
                                  </p:stCondLst>
                                  <p:childTnLst>
                                    <p:animClr clrSpc="hsl" dir="cw">
                                      <p:cBhvr override="childStyle">
                                        <p:cTn id="17" dur="500" fill="hold"/>
                                        <p:tgtEl>
                                          <p:spTgt spid="6"/>
                                        </p:tgtEl>
                                        <p:attrNameLst>
                                          <p:attrName>style.color</p:attrName>
                                        </p:attrNameLst>
                                      </p:cBhvr>
                                      <p:by>
                                        <p:hsl h="-7200000" s="0" l="0"/>
                                      </p:by>
                                    </p:animClr>
                                    <p:animClr clrSpc="hsl" dir="cw">
                                      <p:cBhvr>
                                        <p:cTn id="18" dur="500" fill="hold"/>
                                        <p:tgtEl>
                                          <p:spTgt spid="6"/>
                                        </p:tgtEl>
                                        <p:attrNameLst>
                                          <p:attrName>fillcolor</p:attrName>
                                        </p:attrNameLst>
                                      </p:cBhvr>
                                      <p:by>
                                        <p:hsl h="-7200000" s="0" l="0"/>
                                      </p:by>
                                    </p:animClr>
                                    <p:animClr clrSpc="hsl" dir="cw">
                                      <p:cBhvr>
                                        <p:cTn id="19" dur="500" fill="hold"/>
                                        <p:tgtEl>
                                          <p:spTgt spid="6"/>
                                        </p:tgtEl>
                                        <p:attrNameLst>
                                          <p:attrName>stroke.color</p:attrName>
                                        </p:attrNameLst>
                                      </p:cBhvr>
                                      <p:by>
                                        <p:hsl h="-7200000" s="0" l="0"/>
                                      </p:by>
                                    </p:animClr>
                                    <p:set>
                                      <p:cBhvr>
                                        <p:cTn id="20" dur="500" fill="hold"/>
                                        <p:tgtEl>
                                          <p:spTgt spid="6"/>
                                        </p:tgtEl>
                                        <p:attrNameLst>
                                          <p:attrName>fill.type</p:attrName>
                                        </p:attrNameLst>
                                      </p:cBhvr>
                                      <p:to>
                                        <p:strVal val="solid"/>
                                      </p:to>
                                    </p:set>
                                  </p:childTnLst>
                                </p:cTn>
                              </p:par>
                              <p:par>
                                <p:cTn id="21" presetID="9" presetClass="entr" presetSubtype="0" fill="hold" nodeType="withEffect">
                                  <p:stCondLst>
                                    <p:cond delay="0"/>
                                  </p:stCondLst>
                                  <p:childTnLst>
                                    <p:set>
                                      <p:cBhvr>
                                        <p:cTn id="22" dur="1" fill="hold">
                                          <p:stCondLst>
                                            <p:cond delay="0"/>
                                          </p:stCondLst>
                                        </p:cTn>
                                        <p:tgtEl>
                                          <p:spTgt spid="5124"/>
                                        </p:tgtEl>
                                        <p:attrNameLst>
                                          <p:attrName>style.visibility</p:attrName>
                                        </p:attrNameLst>
                                      </p:cBhvr>
                                      <p:to>
                                        <p:strVal val="visible"/>
                                      </p:to>
                                    </p:set>
                                    <p:animEffect transition="in" filter="dissolve">
                                      <p:cBhvr>
                                        <p:cTn id="23" dur="500"/>
                                        <p:tgtEl>
                                          <p:spTgt spid="5124"/>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dissolve">
                                      <p:cBhvr>
                                        <p:cTn id="26" dur="500"/>
                                        <p:tgtEl>
                                          <p:spTgt spid="13"/>
                                        </p:tgtEl>
                                      </p:cBhvr>
                                    </p:animEffect>
                                  </p:childTnLst>
                                </p:cTn>
                              </p:par>
                              <p:par>
                                <p:cTn id="27" presetID="22" presetClass="emph" presetSubtype="0" repeatCount="indefinite" fill="hold" grpId="1" nodeType="withEffect">
                                  <p:stCondLst>
                                    <p:cond delay="0"/>
                                  </p:stCondLst>
                                  <p:childTnLst>
                                    <p:animClr clrSpc="hsl" dir="cw">
                                      <p:cBhvr override="childStyle">
                                        <p:cTn id="28" dur="500" fill="hold"/>
                                        <p:tgtEl>
                                          <p:spTgt spid="13"/>
                                        </p:tgtEl>
                                        <p:attrNameLst>
                                          <p:attrName>style.color</p:attrName>
                                        </p:attrNameLst>
                                      </p:cBhvr>
                                      <p:by>
                                        <p:hsl h="-7200000" s="0" l="0"/>
                                      </p:by>
                                    </p:animClr>
                                    <p:animClr clrSpc="hsl" dir="cw">
                                      <p:cBhvr>
                                        <p:cTn id="29" dur="500" fill="hold"/>
                                        <p:tgtEl>
                                          <p:spTgt spid="13"/>
                                        </p:tgtEl>
                                        <p:attrNameLst>
                                          <p:attrName>fillcolor</p:attrName>
                                        </p:attrNameLst>
                                      </p:cBhvr>
                                      <p:by>
                                        <p:hsl h="-7200000" s="0" l="0"/>
                                      </p:by>
                                    </p:animClr>
                                    <p:animClr clrSpc="hsl" dir="cw">
                                      <p:cBhvr>
                                        <p:cTn id="30" dur="500" fill="hold"/>
                                        <p:tgtEl>
                                          <p:spTgt spid="13"/>
                                        </p:tgtEl>
                                        <p:attrNameLst>
                                          <p:attrName>stroke.color</p:attrName>
                                        </p:attrNameLst>
                                      </p:cBhvr>
                                      <p:by>
                                        <p:hsl h="-7200000" s="0" l="0"/>
                                      </p:by>
                                    </p:animClr>
                                    <p:set>
                                      <p:cBhvr>
                                        <p:cTn id="31" dur="500" fill="hold"/>
                                        <p:tgtEl>
                                          <p:spTgt spid="13"/>
                                        </p:tgtEl>
                                        <p:attrNameLst>
                                          <p:attrName>fill.type</p:attrName>
                                        </p:attrNameLst>
                                      </p:cBhvr>
                                      <p:to>
                                        <p:strVal val="solid"/>
                                      </p:to>
                                    </p:se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dissolve">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xit" presetSubtype="0" fill="hold" grpId="1" nodeType="clickEffect">
                                  <p:stCondLst>
                                    <p:cond delay="0"/>
                                  </p:stCondLst>
                                  <p:childTnLst>
                                    <p:animEffect transition="out" filter="dissolve">
                                      <p:cBhvr>
                                        <p:cTn id="40" dur="500"/>
                                        <p:tgtEl>
                                          <p:spTgt spid="3"/>
                                        </p:tgtEl>
                                      </p:cBhvr>
                                    </p:animEffect>
                                    <p:set>
                                      <p:cBhvr>
                                        <p:cTn id="41" dur="1" fill="hold">
                                          <p:stCondLst>
                                            <p:cond delay="499"/>
                                          </p:stCondLst>
                                        </p:cTn>
                                        <p:tgtEl>
                                          <p:spTgt spid="3"/>
                                        </p:tgtEl>
                                        <p:attrNameLst>
                                          <p:attrName>style.visibility</p:attrName>
                                        </p:attrNameLst>
                                      </p:cBhvr>
                                      <p:to>
                                        <p:strVal val="hidden"/>
                                      </p:to>
                                    </p:set>
                                  </p:childTnLst>
                                </p:cTn>
                              </p:par>
                              <p:par>
                                <p:cTn id="42" presetID="9" presetClass="exit" presetSubtype="0" fill="hold" grpId="0" nodeType="withEffect">
                                  <p:stCondLst>
                                    <p:cond delay="0"/>
                                  </p:stCondLst>
                                  <p:childTnLst>
                                    <p:animEffect transition="out" filter="dissolve">
                                      <p:cBhvr>
                                        <p:cTn id="43" dur="500"/>
                                        <p:tgtEl>
                                          <p:spTgt spid="2"/>
                                        </p:tgtEl>
                                      </p:cBhvr>
                                    </p:animEffect>
                                    <p:set>
                                      <p:cBhvr>
                                        <p:cTn id="44" dur="1" fill="hold">
                                          <p:stCondLst>
                                            <p:cond delay="499"/>
                                          </p:stCondLst>
                                        </p:cTn>
                                        <p:tgtEl>
                                          <p:spTgt spid="2"/>
                                        </p:tgtEl>
                                        <p:attrNameLst>
                                          <p:attrName>style.visibility</p:attrName>
                                        </p:attrNameLst>
                                      </p:cBhvr>
                                      <p:to>
                                        <p:strVal val="hidden"/>
                                      </p:to>
                                    </p:set>
                                  </p:childTnLst>
                                </p:cTn>
                              </p:par>
                              <p:par>
                                <p:cTn id="45" presetID="9"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dissolv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xit" presetSubtype="0" fill="hold" grpId="1" nodeType="clickEffect">
                                  <p:stCondLst>
                                    <p:cond delay="0"/>
                                  </p:stCondLst>
                                  <p:childTnLst>
                                    <p:animEffect transition="out" filter="dissolve">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par>
                                <p:cTn id="53" presetID="9" presetClass="entr"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dissolve">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xit" presetSubtype="0" fill="hold" nodeType="clickEffect">
                                  <p:stCondLst>
                                    <p:cond delay="0"/>
                                  </p:stCondLst>
                                  <p:childTnLst>
                                    <p:animEffect transition="out" filter="dissolve">
                                      <p:cBhvr>
                                        <p:cTn id="59" dur="500"/>
                                        <p:tgtEl>
                                          <p:spTgt spid="5124"/>
                                        </p:tgtEl>
                                      </p:cBhvr>
                                    </p:animEffect>
                                    <p:set>
                                      <p:cBhvr>
                                        <p:cTn id="60" dur="1" fill="hold">
                                          <p:stCondLst>
                                            <p:cond delay="499"/>
                                          </p:stCondLst>
                                        </p:cTn>
                                        <p:tgtEl>
                                          <p:spTgt spid="5124"/>
                                        </p:tgtEl>
                                        <p:attrNameLst>
                                          <p:attrName>style.visibility</p:attrName>
                                        </p:attrNameLst>
                                      </p:cBhvr>
                                      <p:to>
                                        <p:strVal val="hidden"/>
                                      </p:to>
                                    </p:set>
                                  </p:childTnLst>
                                </p:cTn>
                              </p:par>
                              <p:par>
                                <p:cTn id="61" presetID="9" presetClass="exit" presetSubtype="0" fill="hold" grpId="2" nodeType="withEffect">
                                  <p:stCondLst>
                                    <p:cond delay="0"/>
                                  </p:stCondLst>
                                  <p:childTnLst>
                                    <p:animEffect transition="out" filter="dissolve">
                                      <p:cBhvr>
                                        <p:cTn id="62" dur="500"/>
                                        <p:tgtEl>
                                          <p:spTgt spid="13"/>
                                        </p:tgtEl>
                                      </p:cBhvr>
                                    </p:animEffect>
                                    <p:set>
                                      <p:cBhvr>
                                        <p:cTn id="63" dur="1" fill="hold">
                                          <p:stCondLst>
                                            <p:cond delay="499"/>
                                          </p:stCondLst>
                                        </p:cTn>
                                        <p:tgtEl>
                                          <p:spTgt spid="13"/>
                                        </p:tgtEl>
                                        <p:attrNameLst>
                                          <p:attrName>style.visibility</p:attrName>
                                        </p:attrNameLst>
                                      </p:cBhvr>
                                      <p:to>
                                        <p:strVal val="hidden"/>
                                      </p:to>
                                    </p:set>
                                  </p:childTnLst>
                                </p:cTn>
                              </p:par>
                              <p:par>
                                <p:cTn id="64" presetID="9" presetClass="exit" presetSubtype="0" fill="hold" grpId="1" nodeType="withEffect">
                                  <p:stCondLst>
                                    <p:cond delay="0"/>
                                  </p:stCondLst>
                                  <p:childTnLst>
                                    <p:animEffect transition="out" filter="dissolve">
                                      <p:cBhvr>
                                        <p:cTn id="65" dur="500"/>
                                        <p:tgtEl>
                                          <p:spTgt spid="7"/>
                                        </p:tgtEl>
                                      </p:cBhvr>
                                    </p:animEffect>
                                    <p:set>
                                      <p:cBhvr>
                                        <p:cTn id="66" dur="1" fill="hold">
                                          <p:stCondLst>
                                            <p:cond delay="499"/>
                                          </p:stCondLst>
                                        </p:cTn>
                                        <p:tgtEl>
                                          <p:spTgt spid="7"/>
                                        </p:tgtEl>
                                        <p:attrNameLst>
                                          <p:attrName>style.visibility</p:attrName>
                                        </p:attrNameLst>
                                      </p:cBhvr>
                                      <p:to>
                                        <p:strVal val="hidden"/>
                                      </p:to>
                                    </p:set>
                                  </p:childTnLst>
                                </p:cTn>
                              </p:par>
                              <p:par>
                                <p:cTn id="67" presetID="9" presetClass="entr" presetSubtype="0"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Effect transition="in" filter="dissolve">
                                      <p:cBhvr>
                                        <p:cTn id="69" dur="500"/>
                                        <p:tgtEl>
                                          <p:spTgt spid="4"/>
                                        </p:tgtEl>
                                      </p:cBhvr>
                                    </p:animEffect>
                                  </p:childTnLst>
                                </p:cTn>
                              </p:par>
                              <p:par>
                                <p:cTn id="70" presetID="9" presetClass="entr" presetSubtype="0" fill="hold" nodeType="withEffect">
                                  <p:stCondLst>
                                    <p:cond delay="0"/>
                                  </p:stCondLst>
                                  <p:childTnLst>
                                    <p:set>
                                      <p:cBhvr>
                                        <p:cTn id="71" dur="1" fill="hold">
                                          <p:stCondLst>
                                            <p:cond delay="0"/>
                                          </p:stCondLst>
                                        </p:cTn>
                                        <p:tgtEl>
                                          <p:spTgt spid="3074"/>
                                        </p:tgtEl>
                                        <p:attrNameLst>
                                          <p:attrName>style.visibility</p:attrName>
                                        </p:attrNameLst>
                                      </p:cBhvr>
                                      <p:to>
                                        <p:strVal val="visible"/>
                                      </p:to>
                                    </p:set>
                                    <p:animEffect transition="in" filter="dissolve">
                                      <p:cBhvr>
                                        <p:cTn id="72" dur="500"/>
                                        <p:tgtEl>
                                          <p:spTgt spid="3074"/>
                                        </p:tgtEl>
                                      </p:cBhvr>
                                    </p:animEffect>
                                  </p:childTnLst>
                                </p:cTn>
                              </p:par>
                              <p:par>
                                <p:cTn id="73" presetID="9" presetClass="entr" presetSubtype="0"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dissolve">
                                      <p:cBhvr>
                                        <p:cTn id="75" dur="500"/>
                                        <p:tgtEl>
                                          <p:spTgt spid="18"/>
                                        </p:tgtEl>
                                      </p:cBhvr>
                                    </p:animEffect>
                                  </p:childTnLst>
                                </p:cTn>
                              </p:par>
                              <p:par>
                                <p:cTn id="76" presetID="22" presetClass="emph" presetSubtype="0" repeatCount="indefinite" fill="hold" grpId="1" nodeType="withEffect">
                                  <p:stCondLst>
                                    <p:cond delay="0"/>
                                  </p:stCondLst>
                                  <p:childTnLst>
                                    <p:animClr clrSpc="hsl" dir="cw">
                                      <p:cBhvr override="childStyle">
                                        <p:cTn id="77" dur="500" fill="hold"/>
                                        <p:tgtEl>
                                          <p:spTgt spid="18"/>
                                        </p:tgtEl>
                                        <p:attrNameLst>
                                          <p:attrName>style.color</p:attrName>
                                        </p:attrNameLst>
                                      </p:cBhvr>
                                      <p:by>
                                        <p:hsl h="-7200000" s="0" l="0"/>
                                      </p:by>
                                    </p:animClr>
                                    <p:animClr clrSpc="hsl" dir="cw">
                                      <p:cBhvr>
                                        <p:cTn id="78" dur="500" fill="hold"/>
                                        <p:tgtEl>
                                          <p:spTgt spid="18"/>
                                        </p:tgtEl>
                                        <p:attrNameLst>
                                          <p:attrName>fillcolor</p:attrName>
                                        </p:attrNameLst>
                                      </p:cBhvr>
                                      <p:by>
                                        <p:hsl h="-7200000" s="0" l="0"/>
                                      </p:by>
                                    </p:animClr>
                                    <p:animClr clrSpc="hsl" dir="cw">
                                      <p:cBhvr>
                                        <p:cTn id="79" dur="500" fill="hold"/>
                                        <p:tgtEl>
                                          <p:spTgt spid="18"/>
                                        </p:tgtEl>
                                        <p:attrNameLst>
                                          <p:attrName>stroke.color</p:attrName>
                                        </p:attrNameLst>
                                      </p:cBhvr>
                                      <p:by>
                                        <p:hsl h="-7200000" s="0" l="0"/>
                                      </p:by>
                                    </p:animClr>
                                    <p:set>
                                      <p:cBhvr>
                                        <p:cTn id="80" dur="500" fill="hold"/>
                                        <p:tgtEl>
                                          <p:spTgt spid="18"/>
                                        </p:tgtEl>
                                        <p:attrNameLst>
                                          <p:attrName>fill.type</p:attrName>
                                        </p:attrNameLst>
                                      </p:cBhvr>
                                      <p:to>
                                        <p:strVal val="solid"/>
                                      </p:to>
                                    </p:set>
                                  </p:childTnLst>
                                </p:cTn>
                              </p:par>
                            </p:childTnLst>
                          </p:cTn>
                        </p:par>
                      </p:childTnLst>
                    </p:cTn>
                  </p:par>
                  <p:par>
                    <p:cTn id="81" fill="hold">
                      <p:stCondLst>
                        <p:cond delay="indefinite"/>
                      </p:stCondLst>
                      <p:childTnLst>
                        <p:par>
                          <p:cTn id="82" fill="hold">
                            <p:stCondLst>
                              <p:cond delay="0"/>
                            </p:stCondLst>
                            <p:childTnLst>
                              <p:par>
                                <p:cTn id="83" presetID="9" presetClass="entr" presetSubtype="0" fill="hold" grpId="0" nodeType="clickEffect">
                                  <p:stCondLst>
                                    <p:cond delay="0"/>
                                  </p:stCondLst>
                                  <p:childTnLst>
                                    <p:set>
                                      <p:cBhvr>
                                        <p:cTn id="84" dur="1" fill="hold">
                                          <p:stCondLst>
                                            <p:cond delay="0"/>
                                          </p:stCondLst>
                                        </p:cTn>
                                        <p:tgtEl>
                                          <p:spTgt spid="5"/>
                                        </p:tgtEl>
                                        <p:attrNameLst>
                                          <p:attrName>style.visibility</p:attrName>
                                        </p:attrNameLst>
                                      </p:cBhvr>
                                      <p:to>
                                        <p:strVal val="visible"/>
                                      </p:to>
                                    </p:set>
                                    <p:animEffect transition="in" filter="dissolve">
                                      <p:cBhvr>
                                        <p:cTn id="8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4" grpId="0" animBg="1"/>
      <p:bldP spid="5" grpId="0" animBg="1"/>
      <p:bldP spid="6" grpId="0" animBg="1"/>
      <p:bldP spid="6" grpId="1" animBg="1"/>
      <p:bldP spid="13" grpId="0" animBg="1"/>
      <p:bldP spid="13" grpId="1" animBg="1"/>
      <p:bldP spid="13" grpId="2" animBg="1"/>
      <p:bldP spid="15" grpId="0" animBg="1"/>
      <p:bldP spid="15" grpId="1" animBg="1"/>
      <p:bldP spid="7" grpId="0" animBg="1"/>
      <p:bldP spid="7" grpId="1" animBg="1"/>
      <p:bldP spid="18" grpId="0" animBg="1"/>
      <p:bldP spid="1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95399" y="5881444"/>
            <a:ext cx="6629401" cy="578882"/>
          </a:xfrm>
          <a:prstGeom prst="round2Diag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bn-BD" sz="2800" dirty="0" smtClean="0">
                <a:latin typeface="NikoshBAN" pitchFamily="2" charset="0"/>
                <a:cs typeface="NikoshBAN" pitchFamily="2" charset="0"/>
              </a:rPr>
              <a:t> সাইটোপ্লাজম থেকে </a:t>
            </a:r>
            <a:r>
              <a:rPr lang="bn-BD" sz="2800" dirty="0" smtClean="0">
                <a:solidFill>
                  <a:srgbClr val="0000FF"/>
                </a:solidFill>
                <a:latin typeface="NikoshBAN" pitchFamily="2" charset="0"/>
                <a:cs typeface="NikoshBAN" pitchFamily="2" charset="0"/>
              </a:rPr>
              <a:t>নিউক্লিয়াস </a:t>
            </a:r>
            <a:r>
              <a:rPr lang="bn-BD" sz="2800" dirty="0" smtClean="0">
                <a:solidFill>
                  <a:schemeClr val="tx1"/>
                </a:solidFill>
                <a:latin typeface="NikoshBAN" pitchFamily="2" charset="0"/>
                <a:cs typeface="NikoshBAN" pitchFamily="2" charset="0"/>
              </a:rPr>
              <a:t>কে</a:t>
            </a:r>
            <a:r>
              <a:rPr lang="bn-BD" sz="2800" dirty="0" smtClean="0">
                <a:solidFill>
                  <a:srgbClr val="0000FF"/>
                </a:solidFill>
                <a:latin typeface="NikoshBAN" pitchFamily="2" charset="0"/>
                <a:cs typeface="NikoshBAN" pitchFamily="2" charset="0"/>
              </a:rPr>
              <a:t> আলাদা </a:t>
            </a:r>
            <a:r>
              <a:rPr lang="bn-BD" sz="2800" dirty="0" smtClean="0">
                <a:latin typeface="NikoshBAN" pitchFamily="2" charset="0"/>
                <a:cs typeface="NikoshBAN" pitchFamily="2" charset="0"/>
              </a:rPr>
              <a:t>করে রাখে ।   </a:t>
            </a:r>
            <a:endParaRPr lang="en-US" sz="2800" dirty="0">
              <a:latin typeface="NikoshBAN" pitchFamily="2" charset="0"/>
              <a:cs typeface="NikoshBAN" pitchFamily="2" charset="0"/>
            </a:endParaRPr>
          </a:p>
        </p:txBody>
      </p:sp>
      <p:sp>
        <p:nvSpPr>
          <p:cNvPr id="11" name="TextBox 10"/>
          <p:cNvSpPr txBox="1"/>
          <p:nvPr/>
        </p:nvSpPr>
        <p:spPr>
          <a:xfrm>
            <a:off x="1599446" y="246142"/>
            <a:ext cx="6185058" cy="715089"/>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bn-BD" sz="3600" dirty="0" smtClean="0">
                <a:latin typeface="NikoshBAN" pitchFamily="2" charset="0"/>
                <a:cs typeface="NikoshBAN" pitchFamily="2" charset="0"/>
              </a:rPr>
              <a:t>চিহ্নিত অংশটির নাম কী –কেমন দেখতে ?  </a:t>
            </a:r>
            <a:endParaRPr lang="en-US" sz="3600" dirty="0">
              <a:latin typeface="NikoshBAN" pitchFamily="2" charset="0"/>
              <a:cs typeface="NikoshBAN" pitchFamily="2" charset="0"/>
            </a:endParaRPr>
          </a:p>
        </p:txBody>
      </p:sp>
      <p:sp>
        <p:nvSpPr>
          <p:cNvPr id="12" name="TextBox 11"/>
          <p:cNvSpPr txBox="1"/>
          <p:nvPr/>
        </p:nvSpPr>
        <p:spPr>
          <a:xfrm>
            <a:off x="7146712" y="2957155"/>
            <a:ext cx="1840558" cy="715089"/>
          </a:xfrm>
          <a:prstGeom prst="round2Diag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bn-BD" sz="2800" dirty="0" smtClean="0">
                <a:latin typeface="NikoshBAN" pitchFamily="2" charset="0"/>
                <a:cs typeface="NikoshBAN" pitchFamily="2" charset="0"/>
              </a:rPr>
              <a:t>নিউক্লিওপ্লাজম</a:t>
            </a:r>
            <a:r>
              <a:rPr lang="bn-BD" sz="3600" dirty="0" smtClean="0">
                <a:latin typeface="NikoshBAN" pitchFamily="2" charset="0"/>
                <a:cs typeface="NikoshBAN" pitchFamily="2" charset="0"/>
              </a:rPr>
              <a:t> </a:t>
            </a:r>
            <a:endParaRPr lang="en-US" sz="3600" dirty="0">
              <a:latin typeface="NikoshBAN" pitchFamily="2" charset="0"/>
              <a:cs typeface="NikoshBAN" pitchFamily="2" charset="0"/>
            </a:endParaRPr>
          </a:p>
        </p:txBody>
      </p:sp>
      <p:sp>
        <p:nvSpPr>
          <p:cNvPr id="16" name="TextBox 15"/>
          <p:cNvSpPr txBox="1"/>
          <p:nvPr/>
        </p:nvSpPr>
        <p:spPr>
          <a:xfrm>
            <a:off x="7181861" y="2468879"/>
            <a:ext cx="1812574" cy="715089"/>
          </a:xfrm>
          <a:prstGeom prst="round2Diag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bn-BD" sz="2800" dirty="0" smtClean="0">
                <a:latin typeface="NikoshBAN" pitchFamily="2" charset="0"/>
                <a:cs typeface="NikoshBAN" pitchFamily="2" charset="0"/>
              </a:rPr>
              <a:t>নিউক্লিওলাস</a:t>
            </a:r>
            <a:r>
              <a:rPr lang="bn-BD" sz="3600" dirty="0" smtClean="0">
                <a:latin typeface="NikoshBAN" pitchFamily="2" charset="0"/>
                <a:cs typeface="NikoshBAN" pitchFamily="2" charset="0"/>
              </a:rPr>
              <a:t> </a:t>
            </a:r>
            <a:endParaRPr lang="en-US" sz="3600" dirty="0">
              <a:latin typeface="NikoshBAN" pitchFamily="2" charset="0"/>
              <a:cs typeface="NikoshBAN" pitchFamily="2" charset="0"/>
            </a:endParaRPr>
          </a:p>
        </p:txBody>
      </p:sp>
      <p:sp>
        <p:nvSpPr>
          <p:cNvPr id="22" name="TextBox 21"/>
          <p:cNvSpPr txBox="1"/>
          <p:nvPr/>
        </p:nvSpPr>
        <p:spPr>
          <a:xfrm>
            <a:off x="1016479" y="334276"/>
            <a:ext cx="7350992" cy="646986"/>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bn-BD" sz="3200" dirty="0" smtClean="0">
                <a:latin typeface="NikoshBAN" pitchFamily="2" charset="0"/>
                <a:cs typeface="NikoshBAN" pitchFamily="2" charset="0"/>
              </a:rPr>
              <a:t>নিউক্লিয়াসের ভিতরে সুতার মত অঙ্গাণু দেখতে পাচ্ছ কী ?  </a:t>
            </a:r>
            <a:endParaRPr lang="en-US" sz="3200" dirty="0">
              <a:latin typeface="NikoshBAN" pitchFamily="2" charset="0"/>
              <a:cs typeface="NikoshBAN" pitchFamily="2" charset="0"/>
            </a:endParaRPr>
          </a:p>
        </p:txBody>
      </p:sp>
      <p:sp>
        <p:nvSpPr>
          <p:cNvPr id="23" name="TextBox 22"/>
          <p:cNvSpPr txBox="1"/>
          <p:nvPr/>
        </p:nvSpPr>
        <p:spPr>
          <a:xfrm>
            <a:off x="2568239" y="5796233"/>
            <a:ext cx="4181735" cy="578882"/>
          </a:xfrm>
          <a:prstGeom prst="round2Diag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bn-BD" sz="2800" dirty="0" smtClean="0">
                <a:latin typeface="NikoshBAN" pitchFamily="2" charset="0"/>
                <a:cs typeface="NikoshBAN" pitchFamily="2" charset="0"/>
              </a:rPr>
              <a:t>এই অংগাণুটি </a:t>
            </a:r>
            <a:r>
              <a:rPr lang="bn-BD" sz="2800" dirty="0" smtClean="0">
                <a:solidFill>
                  <a:srgbClr val="0000FF"/>
                </a:solidFill>
                <a:latin typeface="NikoshBAN" pitchFamily="2" charset="0"/>
                <a:cs typeface="NikoshBAN" pitchFamily="2" charset="0"/>
              </a:rPr>
              <a:t>ক্রোমাটিন তন্তু </a:t>
            </a:r>
            <a:r>
              <a:rPr lang="bn-BD" sz="2800" dirty="0" smtClean="0">
                <a:latin typeface="NikoshBAN" pitchFamily="2" charset="0"/>
                <a:cs typeface="NikoshBAN" pitchFamily="2" charset="0"/>
              </a:rPr>
              <a:t>। </a:t>
            </a:r>
            <a:endParaRPr lang="en-US" sz="2800" dirty="0">
              <a:latin typeface="NikoshBAN" pitchFamily="2" charset="0"/>
              <a:cs typeface="NikoshBAN" pitchFamily="2" charset="0"/>
            </a:endParaRPr>
          </a:p>
        </p:txBody>
      </p:sp>
      <p:sp>
        <p:nvSpPr>
          <p:cNvPr id="24" name="TextBox 23"/>
          <p:cNvSpPr txBox="1"/>
          <p:nvPr/>
        </p:nvSpPr>
        <p:spPr>
          <a:xfrm>
            <a:off x="2101144" y="402380"/>
            <a:ext cx="5061625" cy="578882"/>
          </a:xfrm>
          <a:prstGeom prst="round2Diag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bn-BD" sz="2800" dirty="0" smtClean="0">
                <a:latin typeface="NikoshBAN" pitchFamily="2" charset="0"/>
                <a:cs typeface="NikoshBAN" pitchFamily="2" charset="0"/>
              </a:rPr>
              <a:t>নিউক্লিয়াসের  আবরণ কী কাজ করে  ? </a:t>
            </a:r>
            <a:endParaRPr lang="en-US" sz="2800" dirty="0">
              <a:latin typeface="NikoshBAN" pitchFamily="2" charset="0"/>
              <a:cs typeface="NikoshBAN" pitchFamily="2" charset="0"/>
            </a:endParaRPr>
          </a:p>
        </p:txBody>
      </p:sp>
      <p:pic>
        <p:nvPicPr>
          <p:cNvPr id="21" name="Picture 2" descr="C:\Users\User\Deskto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3426317" y="1483190"/>
            <a:ext cx="3234102" cy="37278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5" name="Picture 24" descr="C:\Users\User\Desktop\Cell\1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000" t="57128" r="6748" b="8809"/>
          <a:stretch/>
        </p:blipFill>
        <p:spPr bwMode="auto">
          <a:xfrm rot="10800000">
            <a:off x="5148870" y="4167407"/>
            <a:ext cx="583665" cy="76200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 name="TextBox 30"/>
          <p:cNvSpPr txBox="1"/>
          <p:nvPr/>
        </p:nvSpPr>
        <p:spPr>
          <a:xfrm>
            <a:off x="3073711" y="430211"/>
            <a:ext cx="3022289" cy="58477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bn-BD" sz="3200" dirty="0" smtClean="0">
                <a:latin typeface="NikoshBAN" pitchFamily="2" charset="0"/>
                <a:cs typeface="NikoshBAN" pitchFamily="2" charset="0"/>
              </a:rPr>
              <a:t>ক্রোমাটিন তন্তুর কাজ </a:t>
            </a:r>
            <a:r>
              <a:rPr lang="en-US" sz="3200" dirty="0" smtClean="0">
                <a:latin typeface="NikoshBAN" pitchFamily="2" charset="0"/>
                <a:cs typeface="NikoshBAN" pitchFamily="2" charset="0"/>
              </a:rPr>
              <a:t>:</a:t>
            </a:r>
            <a:r>
              <a:rPr lang="bn-BD" sz="3200" dirty="0" smtClean="0">
                <a:latin typeface="NikoshBAN" pitchFamily="2" charset="0"/>
                <a:cs typeface="NikoshBAN" pitchFamily="2" charset="0"/>
              </a:rPr>
              <a:t>   </a:t>
            </a:r>
            <a:endParaRPr lang="en-US" sz="3200" dirty="0">
              <a:latin typeface="NikoshBAN" pitchFamily="2" charset="0"/>
              <a:cs typeface="NikoshBAN" pitchFamily="2" charset="0"/>
            </a:endParaRPr>
          </a:p>
        </p:txBody>
      </p:sp>
      <p:pic>
        <p:nvPicPr>
          <p:cNvPr id="5122" name="Picture 2" descr="C:\Users\User\Desktop\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0323" y="1421635"/>
            <a:ext cx="3783115" cy="3621645"/>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p:cNvCxnSpPr>
            <a:stCxn id="16" idx="2"/>
          </p:cNvCxnSpPr>
          <p:nvPr/>
        </p:nvCxnSpPr>
        <p:spPr>
          <a:xfrm flipH="1" flipV="1">
            <a:off x="3962400" y="2818205"/>
            <a:ext cx="3219461" cy="821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4589189" y="3433761"/>
            <a:ext cx="2552245" cy="6572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5" name="Picture 6" descr="C:\Users\User\Desktop\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4213" y="1407575"/>
            <a:ext cx="3994886" cy="348710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Users\User\Desktop\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6851" y="1404326"/>
            <a:ext cx="3934634" cy="36216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99628" y="430211"/>
            <a:ext cx="4920269"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bn-BD" sz="2800" dirty="0" smtClean="0">
                <a:latin typeface="NikoshBAN" pitchFamily="2" charset="0"/>
                <a:cs typeface="NikoshBAN" pitchFamily="2" charset="0"/>
              </a:rPr>
              <a:t>নিউক্লিয়াসের বাইরের আবরণকে কী বলে ? </a:t>
            </a:r>
            <a:endParaRPr lang="en-US" sz="2800" dirty="0">
              <a:latin typeface="NikoshBAN" pitchFamily="2" charset="0"/>
              <a:cs typeface="NikoshBAN" pitchFamily="2" charset="0"/>
            </a:endParaRPr>
          </a:p>
        </p:txBody>
      </p:sp>
      <p:sp>
        <p:nvSpPr>
          <p:cNvPr id="3" name="TextBox 2"/>
          <p:cNvSpPr txBox="1"/>
          <p:nvPr/>
        </p:nvSpPr>
        <p:spPr>
          <a:xfrm>
            <a:off x="3088163" y="5881444"/>
            <a:ext cx="274320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BD" sz="3600" dirty="0" smtClean="0">
                <a:latin typeface="NikoshBAN" pitchFamily="2" charset="0"/>
                <a:cs typeface="NikoshBAN" pitchFamily="2" charset="0"/>
              </a:rPr>
              <a:t>নিউক্লিয় আবরণী</a:t>
            </a:r>
            <a:endParaRPr lang="en-US" sz="3600" dirty="0">
              <a:latin typeface="NikoshBAN" pitchFamily="2" charset="0"/>
              <a:cs typeface="NikoshBAN" pitchFamily="2" charset="0"/>
            </a:endParaRPr>
          </a:p>
        </p:txBody>
      </p:sp>
      <p:pic>
        <p:nvPicPr>
          <p:cNvPr id="36" name="Picture 2" descr="C:\Users\User\Desktop\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59731" y="1743950"/>
            <a:ext cx="3276600"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7" name="Picture 11" descr="C:\Users\User\Desktop\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8352" y="1103573"/>
            <a:ext cx="4060869" cy="3962400"/>
          </a:xfrm>
          <a:prstGeom prst="rect">
            <a:avLst/>
          </a:prstGeom>
          <a:ln>
            <a:noFill/>
          </a:ln>
          <a:effectLst>
            <a:softEdge rad="112500"/>
          </a:effectLst>
          <a:extLst/>
        </p:spPr>
      </p:pic>
      <p:sp>
        <p:nvSpPr>
          <p:cNvPr id="38" name="TextBox 37"/>
          <p:cNvSpPr txBox="1"/>
          <p:nvPr/>
        </p:nvSpPr>
        <p:spPr>
          <a:xfrm>
            <a:off x="2412722" y="5987393"/>
            <a:ext cx="49530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BD" sz="2800" dirty="0" smtClean="0">
                <a:latin typeface="NikoshBAN" pitchFamily="2" charset="0"/>
                <a:cs typeface="NikoshBAN" pitchFamily="2" charset="0"/>
              </a:rPr>
              <a:t>জীবের বৈশিষ্ট্য </a:t>
            </a:r>
            <a:r>
              <a:rPr lang="bn-BD" sz="2800" dirty="0" smtClean="0">
                <a:solidFill>
                  <a:srgbClr val="0000FF"/>
                </a:solidFill>
                <a:latin typeface="NikoshBAN" pitchFamily="2" charset="0"/>
                <a:cs typeface="NikoshBAN" pitchFamily="2" charset="0"/>
              </a:rPr>
              <a:t>পরবর্তী প্রজন্মে </a:t>
            </a:r>
            <a:r>
              <a:rPr lang="bn-BD" sz="2800" dirty="0" smtClean="0">
                <a:latin typeface="NikoshBAN" pitchFamily="2" charset="0"/>
                <a:cs typeface="NikoshBAN" pitchFamily="2" charset="0"/>
              </a:rPr>
              <a:t>নিয়ে যাওয়া  </a:t>
            </a:r>
            <a:endParaRPr lang="en-US" sz="2800" dirty="0">
              <a:latin typeface="NikoshBAN" pitchFamily="2" charset="0"/>
              <a:cs typeface="NikoshBAN" pitchFamily="2" charset="0"/>
            </a:endParaRPr>
          </a:p>
        </p:txBody>
      </p:sp>
      <p:sp>
        <p:nvSpPr>
          <p:cNvPr id="39" name="TextBox 38"/>
          <p:cNvSpPr txBox="1"/>
          <p:nvPr/>
        </p:nvSpPr>
        <p:spPr>
          <a:xfrm>
            <a:off x="6994822" y="5065973"/>
            <a:ext cx="1093326"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bn-BD" sz="2800" dirty="0" smtClean="0">
                <a:latin typeface="NikoshBAN" pitchFamily="2" charset="0"/>
                <a:cs typeface="NikoshBAN" pitchFamily="2" charset="0"/>
              </a:rPr>
              <a:t>চিত্র</a:t>
            </a:r>
            <a:r>
              <a:rPr lang="en-US" sz="2800" dirty="0" smtClean="0">
                <a:latin typeface="NikoshBAN" pitchFamily="2" charset="0"/>
                <a:cs typeface="NikoshBAN" pitchFamily="2" charset="0"/>
              </a:rPr>
              <a:t>:</a:t>
            </a:r>
            <a:r>
              <a:rPr lang="bn-BD" sz="2800" dirty="0" smtClean="0">
                <a:latin typeface="NikoshBAN" pitchFamily="2" charset="0"/>
                <a:cs typeface="NikoshBAN" pitchFamily="2" charset="0"/>
              </a:rPr>
              <a:t>খ </a:t>
            </a:r>
            <a:endParaRPr lang="en-US" sz="2800" dirty="0">
              <a:latin typeface="NikoshBAN" pitchFamily="2" charset="0"/>
              <a:cs typeface="NikoshBAN" pitchFamily="2" charset="0"/>
            </a:endParaRPr>
          </a:p>
        </p:txBody>
      </p:sp>
      <p:sp>
        <p:nvSpPr>
          <p:cNvPr id="40" name="TextBox 39"/>
          <p:cNvSpPr txBox="1"/>
          <p:nvPr/>
        </p:nvSpPr>
        <p:spPr>
          <a:xfrm>
            <a:off x="2057400" y="5182996"/>
            <a:ext cx="1016311"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bn-BD" sz="2800" dirty="0" smtClean="0">
                <a:latin typeface="NikoshBAN" pitchFamily="2" charset="0"/>
                <a:cs typeface="NikoshBAN" pitchFamily="2" charset="0"/>
              </a:rPr>
              <a:t>চিত্র </a:t>
            </a:r>
            <a:r>
              <a:rPr lang="en-US" sz="2800" dirty="0" smtClean="0">
                <a:latin typeface="NikoshBAN" pitchFamily="2" charset="0"/>
                <a:cs typeface="NikoshBAN" pitchFamily="2" charset="0"/>
              </a:rPr>
              <a:t>:</a:t>
            </a:r>
            <a:r>
              <a:rPr lang="bn-BD" sz="2800" dirty="0" smtClean="0">
                <a:latin typeface="NikoshBAN" pitchFamily="2" charset="0"/>
                <a:cs typeface="NikoshBAN" pitchFamily="2" charset="0"/>
              </a:rPr>
              <a:t>ক</a:t>
            </a:r>
            <a:endParaRPr lang="en-US" sz="2800" dirty="0">
              <a:latin typeface="NikoshBAN" pitchFamily="2" charset="0"/>
              <a:cs typeface="NikoshBAN" pitchFamily="2" charset="0"/>
            </a:endParaRPr>
          </a:p>
        </p:txBody>
      </p:sp>
      <p:sp>
        <p:nvSpPr>
          <p:cNvPr id="41" name="Curved Up Arrow 40"/>
          <p:cNvSpPr/>
          <p:nvPr/>
        </p:nvSpPr>
        <p:spPr>
          <a:xfrm>
            <a:off x="3429000" y="2787295"/>
            <a:ext cx="2362200" cy="594955"/>
          </a:xfrm>
          <a:prstGeom prst="curvedUpArrow">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Curved Up Arrow 41"/>
          <p:cNvSpPr/>
          <p:nvPr/>
        </p:nvSpPr>
        <p:spPr>
          <a:xfrm>
            <a:off x="5455583" y="2818205"/>
            <a:ext cx="1910139" cy="594955"/>
          </a:xfrm>
          <a:prstGeom prst="curvedUpArrow">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158010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dissolv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xit" presetSubtype="0" fill="hold" grpId="1" nodeType="clickEffect">
                                  <p:stCondLst>
                                    <p:cond delay="0"/>
                                  </p:stCondLst>
                                  <p:childTnLst>
                                    <p:animEffect transition="out" filter="dissolve">
                                      <p:cBhvr>
                                        <p:cTn id="19" dur="500"/>
                                        <p:tgtEl>
                                          <p:spTgt spid="2"/>
                                        </p:tgtEl>
                                      </p:cBhvr>
                                    </p:animEffect>
                                    <p:set>
                                      <p:cBhvr>
                                        <p:cTn id="20" dur="1" fill="hold">
                                          <p:stCondLst>
                                            <p:cond delay="499"/>
                                          </p:stCondLst>
                                        </p:cTn>
                                        <p:tgtEl>
                                          <p:spTgt spid="2"/>
                                        </p:tgtEl>
                                        <p:attrNameLst>
                                          <p:attrName>style.visibility</p:attrName>
                                        </p:attrNameLst>
                                      </p:cBhvr>
                                      <p:to>
                                        <p:strVal val="hidden"/>
                                      </p:to>
                                    </p:set>
                                  </p:childTnLst>
                                </p:cTn>
                              </p:par>
                              <p:par>
                                <p:cTn id="21" presetID="9" presetClass="exit" presetSubtype="0" fill="hold" grpId="1" nodeType="withEffect">
                                  <p:stCondLst>
                                    <p:cond delay="0"/>
                                  </p:stCondLst>
                                  <p:childTnLst>
                                    <p:animEffect transition="out" filter="dissolve">
                                      <p:cBhvr>
                                        <p:cTn id="22" dur="500"/>
                                        <p:tgtEl>
                                          <p:spTgt spid="3"/>
                                        </p:tgtEl>
                                      </p:cBhvr>
                                    </p:animEffect>
                                    <p:set>
                                      <p:cBhvr>
                                        <p:cTn id="23" dur="1" fill="hold">
                                          <p:stCondLst>
                                            <p:cond delay="499"/>
                                          </p:stCondLst>
                                        </p:cTn>
                                        <p:tgtEl>
                                          <p:spTgt spid="3"/>
                                        </p:tgtEl>
                                        <p:attrNameLst>
                                          <p:attrName>style.visibility</p:attrName>
                                        </p:attrNameLst>
                                      </p:cBhvr>
                                      <p:to>
                                        <p:strVal val="hidden"/>
                                      </p:to>
                                    </p:set>
                                  </p:childTnLst>
                                </p:cTn>
                              </p:par>
                              <p:par>
                                <p:cTn id="24" presetID="9" presetClass="exit" presetSubtype="0" fill="hold" nodeType="withEffect">
                                  <p:stCondLst>
                                    <p:cond delay="0"/>
                                  </p:stCondLst>
                                  <p:childTnLst>
                                    <p:animEffect transition="out" filter="dissolve">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par>
                                <p:cTn id="27" presetID="9"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dissolve">
                                      <p:cBhvr>
                                        <p:cTn id="29" dur="500"/>
                                        <p:tgtEl>
                                          <p:spTgt spid="24"/>
                                        </p:tgtEl>
                                      </p:cBhvr>
                                    </p:animEffect>
                                  </p:childTnLst>
                                </p:cTn>
                              </p:par>
                              <p:par>
                                <p:cTn id="30" presetID="9" presetClass="entr" presetSubtype="0"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dissolve">
                                      <p:cBhvr>
                                        <p:cTn id="32" dur="500"/>
                                        <p:tgtEl>
                                          <p:spTgt spid="21"/>
                                        </p:tgtEl>
                                      </p:cBhvr>
                                    </p:animEffect>
                                  </p:childTnLst>
                                </p:cTn>
                              </p:par>
                              <p:par>
                                <p:cTn id="33" presetID="9"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dissolve">
                                      <p:cBhvr>
                                        <p:cTn id="35" dur="500"/>
                                        <p:tgtEl>
                                          <p:spTgt spid="25"/>
                                        </p:tgtEl>
                                      </p:cBhvr>
                                    </p:animEffect>
                                  </p:childTnLst>
                                </p:cTn>
                              </p:par>
                              <p:par>
                                <p:cTn id="36" presetID="6" presetClass="emph" presetSubtype="0" repeatCount="indefinite" fill="hold" nodeType="withEffect">
                                  <p:stCondLst>
                                    <p:cond delay="0"/>
                                  </p:stCondLst>
                                  <p:childTnLst>
                                    <p:animScale>
                                      <p:cBhvr>
                                        <p:cTn id="37" dur="2000" fill="hold"/>
                                        <p:tgtEl>
                                          <p:spTgt spid="25"/>
                                        </p:tgtEl>
                                      </p:cBhvr>
                                      <p:by x="150000" y="150000"/>
                                    </p:animScale>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dissolv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xit" presetSubtype="0" fill="hold" nodeType="clickEffect">
                                  <p:stCondLst>
                                    <p:cond delay="0"/>
                                  </p:stCondLst>
                                  <p:childTnLst>
                                    <p:animEffect transition="out" filter="dissolve">
                                      <p:cBhvr>
                                        <p:cTn id="46" dur="500"/>
                                        <p:tgtEl>
                                          <p:spTgt spid="25"/>
                                        </p:tgtEl>
                                      </p:cBhvr>
                                    </p:animEffect>
                                    <p:set>
                                      <p:cBhvr>
                                        <p:cTn id="47" dur="1" fill="hold">
                                          <p:stCondLst>
                                            <p:cond delay="499"/>
                                          </p:stCondLst>
                                        </p:cTn>
                                        <p:tgtEl>
                                          <p:spTgt spid="25"/>
                                        </p:tgtEl>
                                        <p:attrNameLst>
                                          <p:attrName>style.visibility</p:attrName>
                                        </p:attrNameLst>
                                      </p:cBhvr>
                                      <p:to>
                                        <p:strVal val="hidden"/>
                                      </p:to>
                                    </p:set>
                                  </p:childTnLst>
                                </p:cTn>
                              </p:par>
                              <p:par>
                                <p:cTn id="48" presetID="9" presetClass="exit" presetSubtype="0" fill="hold" nodeType="withEffect">
                                  <p:stCondLst>
                                    <p:cond delay="0"/>
                                  </p:stCondLst>
                                  <p:childTnLst>
                                    <p:animEffect transition="out" filter="dissolve">
                                      <p:cBhvr>
                                        <p:cTn id="49" dur="500"/>
                                        <p:tgtEl>
                                          <p:spTgt spid="21"/>
                                        </p:tgtEl>
                                      </p:cBhvr>
                                    </p:animEffect>
                                    <p:set>
                                      <p:cBhvr>
                                        <p:cTn id="50" dur="1" fill="hold">
                                          <p:stCondLst>
                                            <p:cond delay="499"/>
                                          </p:stCondLst>
                                        </p:cTn>
                                        <p:tgtEl>
                                          <p:spTgt spid="21"/>
                                        </p:tgtEl>
                                        <p:attrNameLst>
                                          <p:attrName>style.visibility</p:attrName>
                                        </p:attrNameLst>
                                      </p:cBhvr>
                                      <p:to>
                                        <p:strVal val="hidden"/>
                                      </p:to>
                                    </p:set>
                                  </p:childTnLst>
                                </p:cTn>
                              </p:par>
                              <p:par>
                                <p:cTn id="51" presetID="9" presetClass="exit" presetSubtype="0" fill="hold" grpId="1" nodeType="withEffect">
                                  <p:stCondLst>
                                    <p:cond delay="0"/>
                                  </p:stCondLst>
                                  <p:childTnLst>
                                    <p:animEffect transition="out" filter="dissolve">
                                      <p:cBhvr>
                                        <p:cTn id="52" dur="500"/>
                                        <p:tgtEl>
                                          <p:spTgt spid="5"/>
                                        </p:tgtEl>
                                      </p:cBhvr>
                                    </p:animEffect>
                                    <p:set>
                                      <p:cBhvr>
                                        <p:cTn id="53" dur="1" fill="hold">
                                          <p:stCondLst>
                                            <p:cond delay="499"/>
                                          </p:stCondLst>
                                        </p:cTn>
                                        <p:tgtEl>
                                          <p:spTgt spid="5"/>
                                        </p:tgtEl>
                                        <p:attrNameLst>
                                          <p:attrName>style.visibility</p:attrName>
                                        </p:attrNameLst>
                                      </p:cBhvr>
                                      <p:to>
                                        <p:strVal val="hidden"/>
                                      </p:to>
                                    </p:set>
                                  </p:childTnLst>
                                </p:cTn>
                              </p:par>
                              <p:par>
                                <p:cTn id="54" presetID="9" presetClass="exit" presetSubtype="0" fill="hold" grpId="1" nodeType="withEffect">
                                  <p:stCondLst>
                                    <p:cond delay="0"/>
                                  </p:stCondLst>
                                  <p:childTnLst>
                                    <p:animEffect transition="out" filter="dissolve">
                                      <p:cBhvr>
                                        <p:cTn id="55" dur="500"/>
                                        <p:tgtEl>
                                          <p:spTgt spid="24"/>
                                        </p:tgtEl>
                                      </p:cBhvr>
                                    </p:animEffect>
                                    <p:set>
                                      <p:cBhvr>
                                        <p:cTn id="56" dur="1" fill="hold">
                                          <p:stCondLst>
                                            <p:cond delay="499"/>
                                          </p:stCondLst>
                                        </p:cTn>
                                        <p:tgtEl>
                                          <p:spTgt spid="24"/>
                                        </p:tgtEl>
                                        <p:attrNameLst>
                                          <p:attrName>style.visibility</p:attrName>
                                        </p:attrNameLst>
                                      </p:cBhvr>
                                      <p:to>
                                        <p:strVal val="hidden"/>
                                      </p:to>
                                    </p:set>
                                  </p:childTnLst>
                                </p:cTn>
                              </p:par>
                              <p:par>
                                <p:cTn id="57" presetID="9" presetClass="entr" presetSubtype="0" fill="hold" grpId="0" nodeType="with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dissolve">
                                      <p:cBhvr>
                                        <p:cTn id="59" dur="500"/>
                                        <p:tgtEl>
                                          <p:spTgt spid="11"/>
                                        </p:tgtEl>
                                      </p:cBhvr>
                                    </p:animEffect>
                                  </p:childTnLst>
                                </p:cTn>
                              </p:par>
                              <p:par>
                                <p:cTn id="60" presetID="9" presetClass="entr" presetSubtype="0" fill="hold" nodeType="withEffect">
                                  <p:stCondLst>
                                    <p:cond delay="0"/>
                                  </p:stCondLst>
                                  <p:childTnLst>
                                    <p:set>
                                      <p:cBhvr>
                                        <p:cTn id="61" dur="1" fill="hold">
                                          <p:stCondLst>
                                            <p:cond delay="0"/>
                                          </p:stCondLst>
                                        </p:cTn>
                                        <p:tgtEl>
                                          <p:spTgt spid="5122"/>
                                        </p:tgtEl>
                                        <p:attrNameLst>
                                          <p:attrName>style.visibility</p:attrName>
                                        </p:attrNameLst>
                                      </p:cBhvr>
                                      <p:to>
                                        <p:strVal val="visible"/>
                                      </p:to>
                                    </p:set>
                                    <p:animEffect transition="in" filter="dissolve">
                                      <p:cBhvr>
                                        <p:cTn id="62" dur="500"/>
                                        <p:tgtEl>
                                          <p:spTgt spid="5122"/>
                                        </p:tgtEl>
                                      </p:cBhvr>
                                    </p:animEffect>
                                  </p:childTnLst>
                                </p:cTn>
                              </p:par>
                              <p:par>
                                <p:cTn id="63" presetID="20" presetClass="entr" presetSubtype="0" fill="hold" nodeType="withEffect">
                                  <p:stCondLst>
                                    <p:cond delay="0"/>
                                  </p:stCondLst>
                                  <p:childTnLst>
                                    <p:set>
                                      <p:cBhvr>
                                        <p:cTn id="64" dur="1" fill="hold">
                                          <p:stCondLst>
                                            <p:cond delay="0"/>
                                          </p:stCondLst>
                                        </p:cTn>
                                        <p:tgtEl>
                                          <p:spTgt spid="34"/>
                                        </p:tgtEl>
                                        <p:attrNameLst>
                                          <p:attrName>style.visibility</p:attrName>
                                        </p:attrNameLst>
                                      </p:cBhvr>
                                      <p:to>
                                        <p:strVal val="visible"/>
                                      </p:to>
                                    </p:set>
                                    <p:animEffect transition="in" filter="wedge">
                                      <p:cBhvr>
                                        <p:cTn id="65" dur="2000"/>
                                        <p:tgtEl>
                                          <p:spTgt spid="34"/>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presetSubtype="0"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dissolve">
                                      <p:cBhvr>
                                        <p:cTn id="70" dur="500"/>
                                        <p:tgtEl>
                                          <p:spTgt spid="12"/>
                                        </p:tgtEl>
                                      </p:cBhvr>
                                    </p:animEffect>
                                  </p:childTnLst>
                                </p:cTn>
                              </p:par>
                            </p:childTnLst>
                          </p:cTn>
                        </p:par>
                      </p:childTnLst>
                    </p:cTn>
                  </p:par>
                  <p:par>
                    <p:cTn id="71" fill="hold">
                      <p:stCondLst>
                        <p:cond delay="indefinite"/>
                      </p:stCondLst>
                      <p:childTnLst>
                        <p:par>
                          <p:cTn id="72" fill="hold">
                            <p:stCondLst>
                              <p:cond delay="0"/>
                            </p:stCondLst>
                            <p:childTnLst>
                              <p:par>
                                <p:cTn id="73" presetID="9" presetClass="exit" presetSubtype="0" fill="hold" grpId="1" nodeType="clickEffect">
                                  <p:stCondLst>
                                    <p:cond delay="0"/>
                                  </p:stCondLst>
                                  <p:childTnLst>
                                    <p:animEffect transition="out" filter="dissolve">
                                      <p:cBhvr>
                                        <p:cTn id="74" dur="500"/>
                                        <p:tgtEl>
                                          <p:spTgt spid="12"/>
                                        </p:tgtEl>
                                      </p:cBhvr>
                                    </p:animEffect>
                                    <p:set>
                                      <p:cBhvr>
                                        <p:cTn id="75" dur="1" fill="hold">
                                          <p:stCondLst>
                                            <p:cond delay="499"/>
                                          </p:stCondLst>
                                        </p:cTn>
                                        <p:tgtEl>
                                          <p:spTgt spid="12"/>
                                        </p:tgtEl>
                                        <p:attrNameLst>
                                          <p:attrName>style.visibility</p:attrName>
                                        </p:attrNameLst>
                                      </p:cBhvr>
                                      <p:to>
                                        <p:strVal val="hidden"/>
                                      </p:to>
                                    </p:set>
                                  </p:childTnLst>
                                </p:cTn>
                              </p:par>
                              <p:par>
                                <p:cTn id="76" presetID="9" presetClass="exit" presetSubtype="0" fill="hold" nodeType="withEffect">
                                  <p:stCondLst>
                                    <p:cond delay="0"/>
                                  </p:stCondLst>
                                  <p:childTnLst>
                                    <p:animEffect transition="out" filter="dissolve">
                                      <p:cBhvr>
                                        <p:cTn id="77" dur="500"/>
                                        <p:tgtEl>
                                          <p:spTgt spid="34"/>
                                        </p:tgtEl>
                                      </p:cBhvr>
                                    </p:animEffect>
                                    <p:set>
                                      <p:cBhvr>
                                        <p:cTn id="78" dur="1" fill="hold">
                                          <p:stCondLst>
                                            <p:cond delay="499"/>
                                          </p:stCondLst>
                                        </p:cTn>
                                        <p:tgtEl>
                                          <p:spTgt spid="34"/>
                                        </p:tgtEl>
                                        <p:attrNameLst>
                                          <p:attrName>style.visibility</p:attrName>
                                        </p:attrNameLst>
                                      </p:cBhvr>
                                      <p:to>
                                        <p:strVal val="hidden"/>
                                      </p:to>
                                    </p:set>
                                  </p:childTnLst>
                                </p:cTn>
                              </p:par>
                              <p:par>
                                <p:cTn id="79" presetID="9" presetClass="entr" presetSubtype="0" fill="hold"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dissolve">
                                      <p:cBhvr>
                                        <p:cTn id="81" dur="500"/>
                                        <p:tgtEl>
                                          <p:spTgt spid="26"/>
                                        </p:tgtEl>
                                      </p:cBhvr>
                                    </p:animEffect>
                                  </p:childTnLst>
                                </p:cTn>
                              </p:par>
                            </p:childTnLst>
                          </p:cTn>
                        </p:par>
                      </p:childTnLst>
                    </p:cTn>
                  </p:par>
                  <p:par>
                    <p:cTn id="82" fill="hold">
                      <p:stCondLst>
                        <p:cond delay="indefinite"/>
                      </p:stCondLst>
                      <p:childTnLst>
                        <p:par>
                          <p:cTn id="83" fill="hold">
                            <p:stCondLst>
                              <p:cond delay="0"/>
                            </p:stCondLst>
                            <p:childTnLst>
                              <p:par>
                                <p:cTn id="84" presetID="9" presetClass="entr" presetSubtype="0" fill="hold" grpId="0" nodeType="clickEffect">
                                  <p:stCondLst>
                                    <p:cond delay="0"/>
                                  </p:stCondLst>
                                  <p:childTnLst>
                                    <p:set>
                                      <p:cBhvr>
                                        <p:cTn id="85" dur="1" fill="hold">
                                          <p:stCondLst>
                                            <p:cond delay="0"/>
                                          </p:stCondLst>
                                        </p:cTn>
                                        <p:tgtEl>
                                          <p:spTgt spid="16"/>
                                        </p:tgtEl>
                                        <p:attrNameLst>
                                          <p:attrName>style.visibility</p:attrName>
                                        </p:attrNameLst>
                                      </p:cBhvr>
                                      <p:to>
                                        <p:strVal val="visible"/>
                                      </p:to>
                                    </p:set>
                                    <p:animEffect transition="in" filter="dissolve">
                                      <p:cBhvr>
                                        <p:cTn id="86" dur="500"/>
                                        <p:tgtEl>
                                          <p:spTgt spid="16"/>
                                        </p:tgtEl>
                                      </p:cBhvr>
                                    </p:animEffect>
                                  </p:childTnLst>
                                </p:cTn>
                              </p:par>
                            </p:childTnLst>
                          </p:cTn>
                        </p:par>
                      </p:childTnLst>
                    </p:cTn>
                  </p:par>
                  <p:par>
                    <p:cTn id="87" fill="hold">
                      <p:stCondLst>
                        <p:cond delay="indefinite"/>
                      </p:stCondLst>
                      <p:childTnLst>
                        <p:par>
                          <p:cTn id="88" fill="hold">
                            <p:stCondLst>
                              <p:cond delay="0"/>
                            </p:stCondLst>
                            <p:childTnLst>
                              <p:par>
                                <p:cTn id="89" presetID="9" presetClass="exit" presetSubtype="0" fill="hold" grpId="1" nodeType="clickEffect">
                                  <p:stCondLst>
                                    <p:cond delay="0"/>
                                  </p:stCondLst>
                                  <p:childTnLst>
                                    <p:animEffect transition="out" filter="dissolve">
                                      <p:cBhvr>
                                        <p:cTn id="90" dur="500"/>
                                        <p:tgtEl>
                                          <p:spTgt spid="16"/>
                                        </p:tgtEl>
                                      </p:cBhvr>
                                    </p:animEffect>
                                    <p:set>
                                      <p:cBhvr>
                                        <p:cTn id="91" dur="1" fill="hold">
                                          <p:stCondLst>
                                            <p:cond delay="499"/>
                                          </p:stCondLst>
                                        </p:cTn>
                                        <p:tgtEl>
                                          <p:spTgt spid="16"/>
                                        </p:tgtEl>
                                        <p:attrNameLst>
                                          <p:attrName>style.visibility</p:attrName>
                                        </p:attrNameLst>
                                      </p:cBhvr>
                                      <p:to>
                                        <p:strVal val="hidden"/>
                                      </p:to>
                                    </p:set>
                                  </p:childTnLst>
                                </p:cTn>
                              </p:par>
                              <p:par>
                                <p:cTn id="92" presetID="9" presetClass="exit" presetSubtype="0" fill="hold" nodeType="withEffect">
                                  <p:stCondLst>
                                    <p:cond delay="0"/>
                                  </p:stCondLst>
                                  <p:childTnLst>
                                    <p:animEffect transition="out" filter="dissolve">
                                      <p:cBhvr>
                                        <p:cTn id="93" dur="500"/>
                                        <p:tgtEl>
                                          <p:spTgt spid="5122"/>
                                        </p:tgtEl>
                                      </p:cBhvr>
                                    </p:animEffect>
                                    <p:set>
                                      <p:cBhvr>
                                        <p:cTn id="94" dur="1" fill="hold">
                                          <p:stCondLst>
                                            <p:cond delay="499"/>
                                          </p:stCondLst>
                                        </p:cTn>
                                        <p:tgtEl>
                                          <p:spTgt spid="5122"/>
                                        </p:tgtEl>
                                        <p:attrNameLst>
                                          <p:attrName>style.visibility</p:attrName>
                                        </p:attrNameLst>
                                      </p:cBhvr>
                                      <p:to>
                                        <p:strVal val="hidden"/>
                                      </p:to>
                                    </p:set>
                                  </p:childTnLst>
                                </p:cTn>
                              </p:par>
                              <p:par>
                                <p:cTn id="95" presetID="9" presetClass="exit" presetSubtype="0" fill="hold" grpId="1" nodeType="withEffect">
                                  <p:stCondLst>
                                    <p:cond delay="0"/>
                                  </p:stCondLst>
                                  <p:childTnLst>
                                    <p:animEffect transition="out" filter="dissolve">
                                      <p:cBhvr>
                                        <p:cTn id="96" dur="200"/>
                                        <p:tgtEl>
                                          <p:spTgt spid="11"/>
                                        </p:tgtEl>
                                      </p:cBhvr>
                                    </p:animEffect>
                                    <p:set>
                                      <p:cBhvr>
                                        <p:cTn id="97" dur="1" fill="hold">
                                          <p:stCondLst>
                                            <p:cond delay="199"/>
                                          </p:stCondLst>
                                        </p:cTn>
                                        <p:tgtEl>
                                          <p:spTgt spid="11"/>
                                        </p:tgtEl>
                                        <p:attrNameLst>
                                          <p:attrName>style.visibility</p:attrName>
                                        </p:attrNameLst>
                                      </p:cBhvr>
                                      <p:to>
                                        <p:strVal val="hidden"/>
                                      </p:to>
                                    </p:set>
                                  </p:childTnLst>
                                </p:cTn>
                              </p:par>
                              <p:par>
                                <p:cTn id="98" presetID="9" presetClass="entr" presetSubtype="0" fill="hold" grpId="0" nodeType="with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dissolve">
                                      <p:cBhvr>
                                        <p:cTn id="100" dur="500"/>
                                        <p:tgtEl>
                                          <p:spTgt spid="22"/>
                                        </p:tgtEl>
                                      </p:cBhvr>
                                    </p:animEffect>
                                  </p:childTnLst>
                                </p:cTn>
                              </p:par>
                              <p:par>
                                <p:cTn id="101" presetID="9" presetClass="entr" presetSubtype="0" fill="hold" nodeType="withEffect">
                                  <p:stCondLst>
                                    <p:cond delay="0"/>
                                  </p:stCondLst>
                                  <p:childTnLst>
                                    <p:set>
                                      <p:cBhvr>
                                        <p:cTn id="102" dur="1" fill="hold">
                                          <p:stCondLst>
                                            <p:cond delay="0"/>
                                          </p:stCondLst>
                                        </p:cTn>
                                        <p:tgtEl>
                                          <p:spTgt spid="35"/>
                                        </p:tgtEl>
                                        <p:attrNameLst>
                                          <p:attrName>style.visibility</p:attrName>
                                        </p:attrNameLst>
                                      </p:cBhvr>
                                      <p:to>
                                        <p:strVal val="visible"/>
                                      </p:to>
                                    </p:set>
                                    <p:animEffect transition="in" filter="dissolve">
                                      <p:cBhvr>
                                        <p:cTn id="103" dur="500"/>
                                        <p:tgtEl>
                                          <p:spTgt spid="35"/>
                                        </p:tgtEl>
                                      </p:cBhvr>
                                    </p:animEffect>
                                  </p:childTnLst>
                                </p:cTn>
                              </p:par>
                            </p:childTnLst>
                          </p:cTn>
                        </p:par>
                      </p:childTnLst>
                    </p:cTn>
                  </p:par>
                  <p:par>
                    <p:cTn id="104" fill="hold">
                      <p:stCondLst>
                        <p:cond delay="indefinite"/>
                      </p:stCondLst>
                      <p:childTnLst>
                        <p:par>
                          <p:cTn id="105" fill="hold">
                            <p:stCondLst>
                              <p:cond delay="0"/>
                            </p:stCondLst>
                            <p:childTnLst>
                              <p:par>
                                <p:cTn id="106" presetID="9" presetClass="entr" presetSubtype="0" fill="hold" grpId="0" nodeType="clickEffect">
                                  <p:stCondLst>
                                    <p:cond delay="0"/>
                                  </p:stCondLst>
                                  <p:childTnLst>
                                    <p:set>
                                      <p:cBhvr>
                                        <p:cTn id="107" dur="1" fill="hold">
                                          <p:stCondLst>
                                            <p:cond delay="0"/>
                                          </p:stCondLst>
                                        </p:cTn>
                                        <p:tgtEl>
                                          <p:spTgt spid="23"/>
                                        </p:tgtEl>
                                        <p:attrNameLst>
                                          <p:attrName>style.visibility</p:attrName>
                                        </p:attrNameLst>
                                      </p:cBhvr>
                                      <p:to>
                                        <p:strVal val="visible"/>
                                      </p:to>
                                    </p:set>
                                    <p:animEffect transition="in" filter="dissolve">
                                      <p:cBhvr>
                                        <p:cTn id="108" dur="500"/>
                                        <p:tgtEl>
                                          <p:spTgt spid="23"/>
                                        </p:tgtEl>
                                      </p:cBhvr>
                                    </p:animEffect>
                                  </p:childTnLst>
                                </p:cTn>
                              </p:par>
                            </p:childTnLst>
                          </p:cTn>
                        </p:par>
                      </p:childTnLst>
                    </p:cTn>
                  </p:par>
                  <p:par>
                    <p:cTn id="109" fill="hold">
                      <p:stCondLst>
                        <p:cond delay="indefinite"/>
                      </p:stCondLst>
                      <p:childTnLst>
                        <p:par>
                          <p:cTn id="110" fill="hold">
                            <p:stCondLst>
                              <p:cond delay="0"/>
                            </p:stCondLst>
                            <p:childTnLst>
                              <p:par>
                                <p:cTn id="111" presetID="9" presetClass="exit" presetSubtype="0" fill="hold" grpId="1" nodeType="clickEffect">
                                  <p:stCondLst>
                                    <p:cond delay="0"/>
                                  </p:stCondLst>
                                  <p:childTnLst>
                                    <p:animEffect transition="out" filter="dissolve">
                                      <p:cBhvr>
                                        <p:cTn id="112" dur="500"/>
                                        <p:tgtEl>
                                          <p:spTgt spid="23"/>
                                        </p:tgtEl>
                                      </p:cBhvr>
                                    </p:animEffect>
                                    <p:set>
                                      <p:cBhvr>
                                        <p:cTn id="113" dur="1" fill="hold">
                                          <p:stCondLst>
                                            <p:cond delay="499"/>
                                          </p:stCondLst>
                                        </p:cTn>
                                        <p:tgtEl>
                                          <p:spTgt spid="23"/>
                                        </p:tgtEl>
                                        <p:attrNameLst>
                                          <p:attrName>style.visibility</p:attrName>
                                        </p:attrNameLst>
                                      </p:cBhvr>
                                      <p:to>
                                        <p:strVal val="hidden"/>
                                      </p:to>
                                    </p:set>
                                  </p:childTnLst>
                                </p:cTn>
                              </p:par>
                              <p:par>
                                <p:cTn id="114" presetID="9" presetClass="exit" presetSubtype="0" fill="hold" nodeType="withEffect">
                                  <p:stCondLst>
                                    <p:cond delay="0"/>
                                  </p:stCondLst>
                                  <p:childTnLst>
                                    <p:animEffect transition="out" filter="dissolve">
                                      <p:cBhvr>
                                        <p:cTn id="115" dur="500"/>
                                        <p:tgtEl>
                                          <p:spTgt spid="26"/>
                                        </p:tgtEl>
                                      </p:cBhvr>
                                    </p:animEffect>
                                    <p:set>
                                      <p:cBhvr>
                                        <p:cTn id="116" dur="1" fill="hold">
                                          <p:stCondLst>
                                            <p:cond delay="499"/>
                                          </p:stCondLst>
                                        </p:cTn>
                                        <p:tgtEl>
                                          <p:spTgt spid="26"/>
                                        </p:tgtEl>
                                        <p:attrNameLst>
                                          <p:attrName>style.visibility</p:attrName>
                                        </p:attrNameLst>
                                      </p:cBhvr>
                                      <p:to>
                                        <p:strVal val="hidden"/>
                                      </p:to>
                                    </p:set>
                                  </p:childTnLst>
                                </p:cTn>
                              </p:par>
                              <p:par>
                                <p:cTn id="117" presetID="9" presetClass="exit" presetSubtype="0" fill="hold" nodeType="withEffect">
                                  <p:stCondLst>
                                    <p:cond delay="0"/>
                                  </p:stCondLst>
                                  <p:childTnLst>
                                    <p:animEffect transition="out" filter="dissolve">
                                      <p:cBhvr>
                                        <p:cTn id="118" dur="500"/>
                                        <p:tgtEl>
                                          <p:spTgt spid="21"/>
                                        </p:tgtEl>
                                      </p:cBhvr>
                                    </p:animEffect>
                                    <p:set>
                                      <p:cBhvr>
                                        <p:cTn id="119" dur="1" fill="hold">
                                          <p:stCondLst>
                                            <p:cond delay="499"/>
                                          </p:stCondLst>
                                        </p:cTn>
                                        <p:tgtEl>
                                          <p:spTgt spid="21"/>
                                        </p:tgtEl>
                                        <p:attrNameLst>
                                          <p:attrName>style.visibility</p:attrName>
                                        </p:attrNameLst>
                                      </p:cBhvr>
                                      <p:to>
                                        <p:strVal val="hidden"/>
                                      </p:to>
                                    </p:set>
                                  </p:childTnLst>
                                </p:cTn>
                              </p:par>
                              <p:par>
                                <p:cTn id="120" presetID="9" presetClass="exit" presetSubtype="0" fill="hold" nodeType="withEffect">
                                  <p:stCondLst>
                                    <p:cond delay="0"/>
                                  </p:stCondLst>
                                  <p:childTnLst>
                                    <p:animEffect transition="out" filter="dissolve">
                                      <p:cBhvr>
                                        <p:cTn id="121" dur="500"/>
                                        <p:tgtEl>
                                          <p:spTgt spid="25"/>
                                        </p:tgtEl>
                                      </p:cBhvr>
                                    </p:animEffect>
                                    <p:set>
                                      <p:cBhvr>
                                        <p:cTn id="122" dur="1" fill="hold">
                                          <p:stCondLst>
                                            <p:cond delay="499"/>
                                          </p:stCondLst>
                                        </p:cTn>
                                        <p:tgtEl>
                                          <p:spTgt spid="25"/>
                                        </p:tgtEl>
                                        <p:attrNameLst>
                                          <p:attrName>style.visibility</p:attrName>
                                        </p:attrNameLst>
                                      </p:cBhvr>
                                      <p:to>
                                        <p:strVal val="hidden"/>
                                      </p:to>
                                    </p:set>
                                  </p:childTnLst>
                                </p:cTn>
                              </p:par>
                              <p:par>
                                <p:cTn id="123" presetID="9" presetClass="exit" presetSubtype="0" fill="hold" grpId="2" nodeType="withEffect">
                                  <p:stCondLst>
                                    <p:cond delay="0"/>
                                  </p:stCondLst>
                                  <p:childTnLst>
                                    <p:animEffect transition="out" filter="dissolve">
                                      <p:cBhvr>
                                        <p:cTn id="124" dur="500"/>
                                        <p:tgtEl>
                                          <p:spTgt spid="24"/>
                                        </p:tgtEl>
                                      </p:cBhvr>
                                    </p:animEffect>
                                    <p:set>
                                      <p:cBhvr>
                                        <p:cTn id="125" dur="1" fill="hold">
                                          <p:stCondLst>
                                            <p:cond delay="499"/>
                                          </p:stCondLst>
                                        </p:cTn>
                                        <p:tgtEl>
                                          <p:spTgt spid="24"/>
                                        </p:tgtEl>
                                        <p:attrNameLst>
                                          <p:attrName>style.visibility</p:attrName>
                                        </p:attrNameLst>
                                      </p:cBhvr>
                                      <p:to>
                                        <p:strVal val="hidden"/>
                                      </p:to>
                                    </p:set>
                                  </p:childTnLst>
                                </p:cTn>
                              </p:par>
                              <p:par>
                                <p:cTn id="126" presetID="9" presetClass="exit" presetSubtype="0" fill="hold" grpId="2" nodeType="withEffect">
                                  <p:stCondLst>
                                    <p:cond delay="0"/>
                                  </p:stCondLst>
                                  <p:childTnLst>
                                    <p:animEffect transition="out" filter="dissolve">
                                      <p:cBhvr>
                                        <p:cTn id="127" dur="500"/>
                                        <p:tgtEl>
                                          <p:spTgt spid="5"/>
                                        </p:tgtEl>
                                      </p:cBhvr>
                                    </p:animEffect>
                                    <p:set>
                                      <p:cBhvr>
                                        <p:cTn id="128" dur="1" fill="hold">
                                          <p:stCondLst>
                                            <p:cond delay="499"/>
                                          </p:stCondLst>
                                        </p:cTn>
                                        <p:tgtEl>
                                          <p:spTgt spid="5"/>
                                        </p:tgtEl>
                                        <p:attrNameLst>
                                          <p:attrName>style.visibility</p:attrName>
                                        </p:attrNameLst>
                                      </p:cBhvr>
                                      <p:to>
                                        <p:strVal val="hidden"/>
                                      </p:to>
                                    </p:set>
                                  </p:childTnLst>
                                </p:cTn>
                              </p:par>
                              <p:par>
                                <p:cTn id="129" presetID="9" presetClass="exit" presetSubtype="0" fill="hold" grpId="2" nodeType="withEffect">
                                  <p:stCondLst>
                                    <p:cond delay="0"/>
                                  </p:stCondLst>
                                  <p:childTnLst>
                                    <p:animEffect transition="out" filter="dissolve">
                                      <p:cBhvr>
                                        <p:cTn id="130" dur="500"/>
                                        <p:tgtEl>
                                          <p:spTgt spid="11"/>
                                        </p:tgtEl>
                                      </p:cBhvr>
                                    </p:animEffect>
                                    <p:set>
                                      <p:cBhvr>
                                        <p:cTn id="131" dur="1" fill="hold">
                                          <p:stCondLst>
                                            <p:cond delay="499"/>
                                          </p:stCondLst>
                                        </p:cTn>
                                        <p:tgtEl>
                                          <p:spTgt spid="11"/>
                                        </p:tgtEl>
                                        <p:attrNameLst>
                                          <p:attrName>style.visibility</p:attrName>
                                        </p:attrNameLst>
                                      </p:cBhvr>
                                      <p:to>
                                        <p:strVal val="hidden"/>
                                      </p:to>
                                    </p:set>
                                  </p:childTnLst>
                                </p:cTn>
                              </p:par>
                              <p:par>
                                <p:cTn id="132" presetID="9" presetClass="exit" presetSubtype="0" fill="hold" grpId="2" nodeType="withEffect">
                                  <p:stCondLst>
                                    <p:cond delay="0"/>
                                  </p:stCondLst>
                                  <p:childTnLst>
                                    <p:animEffect transition="out" filter="dissolve">
                                      <p:cBhvr>
                                        <p:cTn id="133" dur="500"/>
                                        <p:tgtEl>
                                          <p:spTgt spid="12"/>
                                        </p:tgtEl>
                                      </p:cBhvr>
                                    </p:animEffect>
                                    <p:set>
                                      <p:cBhvr>
                                        <p:cTn id="134" dur="1" fill="hold">
                                          <p:stCondLst>
                                            <p:cond delay="499"/>
                                          </p:stCondLst>
                                        </p:cTn>
                                        <p:tgtEl>
                                          <p:spTgt spid="12"/>
                                        </p:tgtEl>
                                        <p:attrNameLst>
                                          <p:attrName>style.visibility</p:attrName>
                                        </p:attrNameLst>
                                      </p:cBhvr>
                                      <p:to>
                                        <p:strVal val="hidden"/>
                                      </p:to>
                                    </p:set>
                                  </p:childTnLst>
                                </p:cTn>
                              </p:par>
                              <p:par>
                                <p:cTn id="135" presetID="9" presetClass="exit" presetSubtype="0" fill="hold" grpId="2" nodeType="withEffect">
                                  <p:stCondLst>
                                    <p:cond delay="0"/>
                                  </p:stCondLst>
                                  <p:childTnLst>
                                    <p:animEffect transition="out" filter="dissolve">
                                      <p:cBhvr>
                                        <p:cTn id="136" dur="500"/>
                                        <p:tgtEl>
                                          <p:spTgt spid="16"/>
                                        </p:tgtEl>
                                      </p:cBhvr>
                                    </p:animEffect>
                                    <p:set>
                                      <p:cBhvr>
                                        <p:cTn id="137" dur="1" fill="hold">
                                          <p:stCondLst>
                                            <p:cond delay="499"/>
                                          </p:stCondLst>
                                        </p:cTn>
                                        <p:tgtEl>
                                          <p:spTgt spid="16"/>
                                        </p:tgtEl>
                                        <p:attrNameLst>
                                          <p:attrName>style.visibility</p:attrName>
                                        </p:attrNameLst>
                                      </p:cBhvr>
                                      <p:to>
                                        <p:strVal val="hidden"/>
                                      </p:to>
                                    </p:set>
                                  </p:childTnLst>
                                </p:cTn>
                              </p:par>
                              <p:par>
                                <p:cTn id="138" presetID="9" presetClass="exit" presetSubtype="0" fill="hold" grpId="1" nodeType="withEffect">
                                  <p:stCondLst>
                                    <p:cond delay="0"/>
                                  </p:stCondLst>
                                  <p:childTnLst>
                                    <p:animEffect transition="out" filter="dissolve">
                                      <p:cBhvr>
                                        <p:cTn id="139" dur="500"/>
                                        <p:tgtEl>
                                          <p:spTgt spid="22"/>
                                        </p:tgtEl>
                                      </p:cBhvr>
                                    </p:animEffect>
                                    <p:set>
                                      <p:cBhvr>
                                        <p:cTn id="140" dur="1" fill="hold">
                                          <p:stCondLst>
                                            <p:cond delay="499"/>
                                          </p:stCondLst>
                                        </p:cTn>
                                        <p:tgtEl>
                                          <p:spTgt spid="22"/>
                                        </p:tgtEl>
                                        <p:attrNameLst>
                                          <p:attrName>style.visibility</p:attrName>
                                        </p:attrNameLst>
                                      </p:cBhvr>
                                      <p:to>
                                        <p:strVal val="hidden"/>
                                      </p:to>
                                    </p:set>
                                  </p:childTnLst>
                                </p:cTn>
                              </p:par>
                              <p:par>
                                <p:cTn id="141" presetID="9" presetClass="exit" presetSubtype="0" fill="hold" grpId="2" nodeType="withEffect">
                                  <p:stCondLst>
                                    <p:cond delay="0"/>
                                  </p:stCondLst>
                                  <p:childTnLst>
                                    <p:animEffect transition="out" filter="dissolve">
                                      <p:cBhvr>
                                        <p:cTn id="142" dur="500"/>
                                        <p:tgtEl>
                                          <p:spTgt spid="23"/>
                                        </p:tgtEl>
                                      </p:cBhvr>
                                    </p:animEffect>
                                    <p:set>
                                      <p:cBhvr>
                                        <p:cTn id="143" dur="1" fill="hold">
                                          <p:stCondLst>
                                            <p:cond delay="499"/>
                                          </p:stCondLst>
                                        </p:cTn>
                                        <p:tgtEl>
                                          <p:spTgt spid="23"/>
                                        </p:tgtEl>
                                        <p:attrNameLst>
                                          <p:attrName>style.visibility</p:attrName>
                                        </p:attrNameLst>
                                      </p:cBhvr>
                                      <p:to>
                                        <p:strVal val="hidden"/>
                                      </p:to>
                                    </p:set>
                                  </p:childTnLst>
                                </p:cTn>
                              </p:par>
                              <p:par>
                                <p:cTn id="144" presetID="9" presetClass="exit" presetSubtype="0" fill="hold" nodeType="withEffect">
                                  <p:stCondLst>
                                    <p:cond delay="0"/>
                                  </p:stCondLst>
                                  <p:childTnLst>
                                    <p:animEffect transition="out" filter="dissolve">
                                      <p:cBhvr>
                                        <p:cTn id="145" dur="500"/>
                                        <p:tgtEl>
                                          <p:spTgt spid="35"/>
                                        </p:tgtEl>
                                      </p:cBhvr>
                                    </p:animEffect>
                                    <p:set>
                                      <p:cBhvr>
                                        <p:cTn id="146" dur="1" fill="hold">
                                          <p:stCondLst>
                                            <p:cond delay="499"/>
                                          </p:stCondLst>
                                        </p:cTn>
                                        <p:tgtEl>
                                          <p:spTgt spid="35"/>
                                        </p:tgtEl>
                                        <p:attrNameLst>
                                          <p:attrName>style.visibility</p:attrName>
                                        </p:attrNameLst>
                                      </p:cBhvr>
                                      <p:to>
                                        <p:strVal val="hidden"/>
                                      </p:to>
                                    </p:set>
                                  </p:childTnLst>
                                </p:cTn>
                              </p:par>
                              <p:par>
                                <p:cTn id="147" presetID="9" presetClass="entr" presetSubtype="0" fill="hold" nodeType="withEffect">
                                  <p:stCondLst>
                                    <p:cond delay="0"/>
                                  </p:stCondLst>
                                  <p:childTnLst>
                                    <p:set>
                                      <p:cBhvr>
                                        <p:cTn id="148" dur="1" fill="hold">
                                          <p:stCondLst>
                                            <p:cond delay="0"/>
                                          </p:stCondLst>
                                        </p:cTn>
                                        <p:tgtEl>
                                          <p:spTgt spid="37"/>
                                        </p:tgtEl>
                                        <p:attrNameLst>
                                          <p:attrName>style.visibility</p:attrName>
                                        </p:attrNameLst>
                                      </p:cBhvr>
                                      <p:to>
                                        <p:strVal val="visible"/>
                                      </p:to>
                                    </p:set>
                                    <p:animEffect transition="in" filter="dissolve">
                                      <p:cBhvr>
                                        <p:cTn id="149" dur="500"/>
                                        <p:tgtEl>
                                          <p:spTgt spid="37"/>
                                        </p:tgtEl>
                                      </p:cBhvr>
                                    </p:animEffect>
                                  </p:childTnLst>
                                </p:cTn>
                              </p:par>
                              <p:par>
                                <p:cTn id="150" presetID="9" presetClass="entr" presetSubtype="0" fill="hold" grpId="0" nodeType="withEffect">
                                  <p:stCondLst>
                                    <p:cond delay="0"/>
                                  </p:stCondLst>
                                  <p:childTnLst>
                                    <p:set>
                                      <p:cBhvr>
                                        <p:cTn id="151" dur="1" fill="hold">
                                          <p:stCondLst>
                                            <p:cond delay="0"/>
                                          </p:stCondLst>
                                        </p:cTn>
                                        <p:tgtEl>
                                          <p:spTgt spid="40"/>
                                        </p:tgtEl>
                                        <p:attrNameLst>
                                          <p:attrName>style.visibility</p:attrName>
                                        </p:attrNameLst>
                                      </p:cBhvr>
                                      <p:to>
                                        <p:strVal val="visible"/>
                                      </p:to>
                                    </p:set>
                                    <p:animEffect transition="in" filter="dissolve">
                                      <p:cBhvr>
                                        <p:cTn id="152" dur="500"/>
                                        <p:tgtEl>
                                          <p:spTgt spid="40"/>
                                        </p:tgtEl>
                                      </p:cBhvr>
                                    </p:animEffect>
                                  </p:childTnLst>
                                </p:cTn>
                              </p:par>
                              <p:par>
                                <p:cTn id="153" presetID="9" presetClass="entr" presetSubtype="0" fill="hold" nodeType="withEffect">
                                  <p:stCondLst>
                                    <p:cond delay="0"/>
                                  </p:stCondLst>
                                  <p:childTnLst>
                                    <p:set>
                                      <p:cBhvr>
                                        <p:cTn id="154" dur="1" fill="hold">
                                          <p:stCondLst>
                                            <p:cond delay="0"/>
                                          </p:stCondLst>
                                        </p:cTn>
                                        <p:tgtEl>
                                          <p:spTgt spid="36"/>
                                        </p:tgtEl>
                                        <p:attrNameLst>
                                          <p:attrName>style.visibility</p:attrName>
                                        </p:attrNameLst>
                                      </p:cBhvr>
                                      <p:to>
                                        <p:strVal val="visible"/>
                                      </p:to>
                                    </p:set>
                                    <p:animEffect transition="in" filter="dissolve">
                                      <p:cBhvr>
                                        <p:cTn id="155" dur="500"/>
                                        <p:tgtEl>
                                          <p:spTgt spid="36"/>
                                        </p:tgtEl>
                                      </p:cBhvr>
                                    </p:animEffect>
                                  </p:childTnLst>
                                </p:cTn>
                              </p:par>
                            </p:childTnLst>
                          </p:cTn>
                        </p:par>
                      </p:childTnLst>
                    </p:cTn>
                  </p:par>
                  <p:par>
                    <p:cTn id="156" fill="hold">
                      <p:stCondLst>
                        <p:cond delay="indefinite"/>
                      </p:stCondLst>
                      <p:childTnLst>
                        <p:par>
                          <p:cTn id="157" fill="hold">
                            <p:stCondLst>
                              <p:cond delay="0"/>
                            </p:stCondLst>
                            <p:childTnLst>
                              <p:par>
                                <p:cTn id="158" presetID="9" presetClass="entr" presetSubtype="0" fill="hold" grpId="0" nodeType="clickEffect">
                                  <p:stCondLst>
                                    <p:cond delay="0"/>
                                  </p:stCondLst>
                                  <p:childTnLst>
                                    <p:set>
                                      <p:cBhvr>
                                        <p:cTn id="159" dur="1" fill="hold">
                                          <p:stCondLst>
                                            <p:cond delay="0"/>
                                          </p:stCondLst>
                                        </p:cTn>
                                        <p:tgtEl>
                                          <p:spTgt spid="31"/>
                                        </p:tgtEl>
                                        <p:attrNameLst>
                                          <p:attrName>style.visibility</p:attrName>
                                        </p:attrNameLst>
                                      </p:cBhvr>
                                      <p:to>
                                        <p:strVal val="visible"/>
                                      </p:to>
                                    </p:set>
                                    <p:animEffect transition="in" filter="dissolve">
                                      <p:cBhvr>
                                        <p:cTn id="160" dur="500"/>
                                        <p:tgtEl>
                                          <p:spTgt spid="31"/>
                                        </p:tgtEl>
                                      </p:cBhvr>
                                    </p:animEffect>
                                  </p:childTnLst>
                                </p:cTn>
                              </p:par>
                              <p:par>
                                <p:cTn id="161" presetID="9" presetClass="entr" presetSubtype="0" fill="hold" grpId="0" nodeType="withEffect">
                                  <p:stCondLst>
                                    <p:cond delay="0"/>
                                  </p:stCondLst>
                                  <p:childTnLst>
                                    <p:set>
                                      <p:cBhvr>
                                        <p:cTn id="162" dur="1" fill="hold">
                                          <p:stCondLst>
                                            <p:cond delay="0"/>
                                          </p:stCondLst>
                                        </p:cTn>
                                        <p:tgtEl>
                                          <p:spTgt spid="39"/>
                                        </p:tgtEl>
                                        <p:attrNameLst>
                                          <p:attrName>style.visibility</p:attrName>
                                        </p:attrNameLst>
                                      </p:cBhvr>
                                      <p:to>
                                        <p:strVal val="visible"/>
                                      </p:to>
                                    </p:set>
                                    <p:animEffect transition="in" filter="dissolve">
                                      <p:cBhvr>
                                        <p:cTn id="163" dur="500"/>
                                        <p:tgtEl>
                                          <p:spTgt spid="39"/>
                                        </p:tgtEl>
                                      </p:cBhvr>
                                    </p:animEffect>
                                  </p:childTnLst>
                                </p:cTn>
                              </p:par>
                              <p:par>
                                <p:cTn id="164" presetID="16" presetClass="entr" presetSubtype="37" repeatCount="indefinite" fill="hold" grpId="0" nodeType="withEffect">
                                  <p:stCondLst>
                                    <p:cond delay="0"/>
                                  </p:stCondLst>
                                  <p:childTnLst>
                                    <p:set>
                                      <p:cBhvr>
                                        <p:cTn id="165" dur="1" fill="hold">
                                          <p:stCondLst>
                                            <p:cond delay="0"/>
                                          </p:stCondLst>
                                        </p:cTn>
                                        <p:tgtEl>
                                          <p:spTgt spid="41"/>
                                        </p:tgtEl>
                                        <p:attrNameLst>
                                          <p:attrName>style.visibility</p:attrName>
                                        </p:attrNameLst>
                                      </p:cBhvr>
                                      <p:to>
                                        <p:strVal val="visible"/>
                                      </p:to>
                                    </p:set>
                                    <p:animEffect transition="in" filter="barn(outVertical)">
                                      <p:cBhvr>
                                        <p:cTn id="166" dur="1000"/>
                                        <p:tgtEl>
                                          <p:spTgt spid="41"/>
                                        </p:tgtEl>
                                      </p:cBhvr>
                                    </p:animEffect>
                                  </p:childTnLst>
                                </p:cTn>
                              </p:par>
                              <p:par>
                                <p:cTn id="167" presetID="22" presetClass="emph" presetSubtype="0" repeatCount="indefinite" fill="hold" grpId="1" nodeType="withEffect">
                                  <p:stCondLst>
                                    <p:cond delay="0"/>
                                  </p:stCondLst>
                                  <p:childTnLst>
                                    <p:animClr clrSpc="hsl" dir="cw">
                                      <p:cBhvr override="childStyle">
                                        <p:cTn id="168" dur="500" fill="hold"/>
                                        <p:tgtEl>
                                          <p:spTgt spid="41"/>
                                        </p:tgtEl>
                                        <p:attrNameLst>
                                          <p:attrName>style.color</p:attrName>
                                        </p:attrNameLst>
                                      </p:cBhvr>
                                      <p:by>
                                        <p:hsl h="-7200000" s="0" l="0"/>
                                      </p:by>
                                    </p:animClr>
                                    <p:animClr clrSpc="hsl" dir="cw">
                                      <p:cBhvr>
                                        <p:cTn id="169" dur="500" fill="hold"/>
                                        <p:tgtEl>
                                          <p:spTgt spid="41"/>
                                        </p:tgtEl>
                                        <p:attrNameLst>
                                          <p:attrName>fillcolor</p:attrName>
                                        </p:attrNameLst>
                                      </p:cBhvr>
                                      <p:by>
                                        <p:hsl h="-7200000" s="0" l="0"/>
                                      </p:by>
                                    </p:animClr>
                                    <p:animClr clrSpc="hsl" dir="cw">
                                      <p:cBhvr>
                                        <p:cTn id="170" dur="500" fill="hold"/>
                                        <p:tgtEl>
                                          <p:spTgt spid="41"/>
                                        </p:tgtEl>
                                        <p:attrNameLst>
                                          <p:attrName>stroke.color</p:attrName>
                                        </p:attrNameLst>
                                      </p:cBhvr>
                                      <p:by>
                                        <p:hsl h="-7200000" s="0" l="0"/>
                                      </p:by>
                                    </p:animClr>
                                    <p:set>
                                      <p:cBhvr>
                                        <p:cTn id="171" dur="500" fill="hold"/>
                                        <p:tgtEl>
                                          <p:spTgt spid="41"/>
                                        </p:tgtEl>
                                        <p:attrNameLst>
                                          <p:attrName>fill.type</p:attrName>
                                        </p:attrNameLst>
                                      </p:cBhvr>
                                      <p:to>
                                        <p:strVal val="solid"/>
                                      </p:to>
                                    </p:set>
                                  </p:childTnLst>
                                </p:cTn>
                              </p:par>
                            </p:childTnLst>
                          </p:cTn>
                        </p:par>
                        <p:par>
                          <p:cTn id="172" fill="hold">
                            <p:stCondLst>
                              <p:cond delay="1000"/>
                            </p:stCondLst>
                            <p:childTnLst>
                              <p:par>
                                <p:cTn id="173" presetID="16" presetClass="entr" presetSubtype="37" repeatCount="indefinite" fill="hold" grpId="0" nodeType="afterEffect">
                                  <p:stCondLst>
                                    <p:cond delay="0"/>
                                  </p:stCondLst>
                                  <p:childTnLst>
                                    <p:set>
                                      <p:cBhvr>
                                        <p:cTn id="174" dur="1" fill="hold">
                                          <p:stCondLst>
                                            <p:cond delay="0"/>
                                          </p:stCondLst>
                                        </p:cTn>
                                        <p:tgtEl>
                                          <p:spTgt spid="42"/>
                                        </p:tgtEl>
                                        <p:attrNameLst>
                                          <p:attrName>style.visibility</p:attrName>
                                        </p:attrNameLst>
                                      </p:cBhvr>
                                      <p:to>
                                        <p:strVal val="visible"/>
                                      </p:to>
                                    </p:set>
                                    <p:animEffect transition="in" filter="barn(outVertical)">
                                      <p:cBhvr>
                                        <p:cTn id="175" dur="1000"/>
                                        <p:tgtEl>
                                          <p:spTgt spid="42"/>
                                        </p:tgtEl>
                                      </p:cBhvr>
                                    </p:animEffect>
                                  </p:childTnLst>
                                </p:cTn>
                              </p:par>
                              <p:par>
                                <p:cTn id="176" presetID="22" presetClass="emph" presetSubtype="0" repeatCount="indefinite" fill="hold" grpId="1" nodeType="withEffect">
                                  <p:stCondLst>
                                    <p:cond delay="0"/>
                                  </p:stCondLst>
                                  <p:childTnLst>
                                    <p:animClr clrSpc="hsl" dir="cw">
                                      <p:cBhvr override="childStyle">
                                        <p:cTn id="177" dur="500" fill="hold"/>
                                        <p:tgtEl>
                                          <p:spTgt spid="42"/>
                                        </p:tgtEl>
                                        <p:attrNameLst>
                                          <p:attrName>style.color</p:attrName>
                                        </p:attrNameLst>
                                      </p:cBhvr>
                                      <p:by>
                                        <p:hsl h="-7200000" s="0" l="0"/>
                                      </p:by>
                                    </p:animClr>
                                    <p:animClr clrSpc="hsl" dir="cw">
                                      <p:cBhvr>
                                        <p:cTn id="178" dur="500" fill="hold"/>
                                        <p:tgtEl>
                                          <p:spTgt spid="42"/>
                                        </p:tgtEl>
                                        <p:attrNameLst>
                                          <p:attrName>fillcolor</p:attrName>
                                        </p:attrNameLst>
                                      </p:cBhvr>
                                      <p:by>
                                        <p:hsl h="-7200000" s="0" l="0"/>
                                      </p:by>
                                    </p:animClr>
                                    <p:animClr clrSpc="hsl" dir="cw">
                                      <p:cBhvr>
                                        <p:cTn id="179" dur="500" fill="hold"/>
                                        <p:tgtEl>
                                          <p:spTgt spid="42"/>
                                        </p:tgtEl>
                                        <p:attrNameLst>
                                          <p:attrName>stroke.color</p:attrName>
                                        </p:attrNameLst>
                                      </p:cBhvr>
                                      <p:by>
                                        <p:hsl h="-7200000" s="0" l="0"/>
                                      </p:by>
                                    </p:animClr>
                                    <p:set>
                                      <p:cBhvr>
                                        <p:cTn id="180" dur="500" fill="hold"/>
                                        <p:tgtEl>
                                          <p:spTgt spid="42"/>
                                        </p:tgtEl>
                                        <p:attrNameLst>
                                          <p:attrName>fill.type</p:attrName>
                                        </p:attrNameLst>
                                      </p:cBhvr>
                                      <p:to>
                                        <p:strVal val="solid"/>
                                      </p:to>
                                    </p:set>
                                  </p:childTnLst>
                                </p:cTn>
                              </p:par>
                            </p:childTnLst>
                          </p:cTn>
                        </p:par>
                      </p:childTnLst>
                    </p:cTn>
                  </p:par>
                  <p:par>
                    <p:cTn id="181" fill="hold">
                      <p:stCondLst>
                        <p:cond delay="indefinite"/>
                      </p:stCondLst>
                      <p:childTnLst>
                        <p:par>
                          <p:cTn id="182" fill="hold">
                            <p:stCondLst>
                              <p:cond delay="0"/>
                            </p:stCondLst>
                            <p:childTnLst>
                              <p:par>
                                <p:cTn id="183" presetID="9" presetClass="entr" presetSubtype="0" fill="hold" grpId="0" nodeType="clickEffect">
                                  <p:stCondLst>
                                    <p:cond delay="0"/>
                                  </p:stCondLst>
                                  <p:childTnLst>
                                    <p:set>
                                      <p:cBhvr>
                                        <p:cTn id="184" dur="1" fill="hold">
                                          <p:stCondLst>
                                            <p:cond delay="0"/>
                                          </p:stCondLst>
                                        </p:cTn>
                                        <p:tgtEl>
                                          <p:spTgt spid="38"/>
                                        </p:tgtEl>
                                        <p:attrNameLst>
                                          <p:attrName>style.visibility</p:attrName>
                                        </p:attrNameLst>
                                      </p:cBhvr>
                                      <p:to>
                                        <p:strVal val="visible"/>
                                      </p:to>
                                    </p:set>
                                    <p:animEffect transition="in" filter="dissolve">
                                      <p:cBhvr>
                                        <p:cTn id="18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11" grpId="0" animBg="1"/>
      <p:bldP spid="11" grpId="1" animBg="1"/>
      <p:bldP spid="11" grpId="2" animBg="1"/>
      <p:bldP spid="12" grpId="0" animBg="1"/>
      <p:bldP spid="12" grpId="1" animBg="1"/>
      <p:bldP spid="12" grpId="2" animBg="1"/>
      <p:bldP spid="16" grpId="0" animBg="1"/>
      <p:bldP spid="16" grpId="1" animBg="1"/>
      <p:bldP spid="16" grpId="2" animBg="1"/>
      <p:bldP spid="22" grpId="0" animBg="1"/>
      <p:bldP spid="22" grpId="1" animBg="1"/>
      <p:bldP spid="23" grpId="0" animBg="1"/>
      <p:bldP spid="23" grpId="1" animBg="1"/>
      <p:bldP spid="23" grpId="2" animBg="1"/>
      <p:bldP spid="24" grpId="0" animBg="1"/>
      <p:bldP spid="24" grpId="1" animBg="1"/>
      <p:bldP spid="24" grpId="2" animBg="1"/>
      <p:bldP spid="31" grpId="0" animBg="1"/>
      <p:bldP spid="2" grpId="0" animBg="1"/>
      <p:bldP spid="2" grpId="1" animBg="1"/>
      <p:bldP spid="3" grpId="0" animBg="1"/>
      <p:bldP spid="3" grpId="1" animBg="1"/>
      <p:bldP spid="38" grpId="0" animBg="1"/>
      <p:bldP spid="39" grpId="0" animBg="1"/>
      <p:bldP spid="40" grpId="0" animBg="1"/>
      <p:bldP spid="41" grpId="0" animBg="1"/>
      <p:bldP spid="41" grpId="1" animBg="1"/>
      <p:bldP spid="42" grpId="0" animBg="1"/>
      <p:bldP spid="4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4953000"/>
            <a:ext cx="6400800" cy="1077218"/>
          </a:xfrm>
          <a:prstGeom prst="rect">
            <a:avLst/>
          </a:prstGeom>
        </p:spPr>
        <p:txBody>
          <a:bodyPr wrap="square">
            <a:spAutoFit/>
          </a:bodyPr>
          <a:lstStyle/>
          <a:p>
            <a:r>
              <a:rPr lang="bn-IN" sz="3200" dirty="0" smtClean="0">
                <a:latin typeface="NikoshBAN" pitchFamily="2" charset="0"/>
                <a:cs typeface="NikoshBAN" pitchFamily="2" charset="0"/>
              </a:rPr>
              <a:t>একটি নিউক্লিয়াস প্রধানত কতটি ভাগে গঠিত হয় তার একটি তালিকা তৈরি কর।</a:t>
            </a:r>
            <a:endParaRPr lang="en-US" dirty="0">
              <a:latin typeface="NikoshBAN" pitchFamily="2" charset="0"/>
              <a:cs typeface="NikoshBAN" pitchFamily="2" charset="0"/>
            </a:endParaRPr>
          </a:p>
        </p:txBody>
      </p:sp>
      <p:sp>
        <p:nvSpPr>
          <p:cNvPr id="3" name="TextBox 2"/>
          <p:cNvSpPr txBox="1"/>
          <p:nvPr/>
        </p:nvSpPr>
        <p:spPr>
          <a:xfrm>
            <a:off x="3045070" y="253130"/>
            <a:ext cx="3123490" cy="92333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5400" dirty="0" err="1">
                <a:latin typeface="NikoshBAN" panose="02000000000000000000" pitchFamily="2" charset="0"/>
                <a:cs typeface="NikoshBAN" panose="02000000000000000000" pitchFamily="2" charset="0"/>
              </a:rPr>
              <a:t>জোড়ায়</a:t>
            </a:r>
            <a:r>
              <a:rPr lang="en-US" sz="5400" dirty="0">
                <a:latin typeface="NikoshBAN" panose="02000000000000000000" pitchFamily="2" charset="0"/>
                <a:cs typeface="NikoshBAN" panose="02000000000000000000" pitchFamily="2" charset="0"/>
              </a:rPr>
              <a:t> </a:t>
            </a:r>
            <a:r>
              <a:rPr lang="en-US" sz="5400" dirty="0" err="1">
                <a:latin typeface="NikoshBAN" panose="02000000000000000000" pitchFamily="2" charset="0"/>
                <a:cs typeface="NikoshBAN" panose="02000000000000000000" pitchFamily="2" charset="0"/>
              </a:rPr>
              <a:t>কাজ</a:t>
            </a:r>
            <a:r>
              <a:rPr lang="en-US" sz="5400" dirty="0">
                <a:latin typeface="NikoshBAN" panose="02000000000000000000" pitchFamily="2" charset="0"/>
                <a:cs typeface="NikoshBAN" panose="02000000000000000000" pitchFamily="2" charset="0"/>
              </a:rPr>
              <a:t> </a:t>
            </a:r>
            <a:endParaRPr lang="en-US" sz="5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447800"/>
            <a:ext cx="4192534" cy="301862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699272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Users\User\Deskto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8340" y="1469512"/>
            <a:ext cx="3733800" cy="39385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67797" y="613673"/>
            <a:ext cx="6324600" cy="715089"/>
          </a:xfrm>
          <a:prstGeom prst="round2DiagRect">
            <a:avLst/>
          </a:prstGeom>
        </p:spPr>
        <p:style>
          <a:lnRef idx="2">
            <a:schemeClr val="accent5"/>
          </a:lnRef>
          <a:fillRef idx="1">
            <a:schemeClr val="lt1"/>
          </a:fillRef>
          <a:effectRef idx="0">
            <a:schemeClr val="accent5"/>
          </a:effectRef>
          <a:fontRef idx="minor">
            <a:schemeClr val="dk1"/>
          </a:fontRef>
        </p:style>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600" b="1" dirty="0" smtClean="0">
                <a:ln w="11430"/>
                <a:solidFill>
                  <a:schemeClr val="tx1"/>
                </a:solidFill>
                <a:latin typeface="NikoshBAN" pitchFamily="2" charset="0"/>
                <a:cs typeface="NikoshBAN" pitchFamily="2" charset="0"/>
              </a:rPr>
              <a:t>নিউক্লিয়াসের বিভিন্ন অংশ- ক্লিক করি </a:t>
            </a: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NikoshBAN" pitchFamily="2" charset="0"/>
                <a:cs typeface="NikoshBAN" pitchFamily="2" charset="0"/>
              </a:rPr>
              <a:t> </a:t>
            </a:r>
            <a:r>
              <a:rPr lang="bn-BD"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NikoshBAN" pitchFamily="2" charset="0"/>
                <a:cs typeface="NikoshBAN" pitchFamily="2" charset="0"/>
              </a:rPr>
              <a:t>  </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NikoshBAN" pitchFamily="2" charset="0"/>
              <a:cs typeface="NikoshBAN" pitchFamily="2" charset="0"/>
            </a:endParaRPr>
          </a:p>
        </p:txBody>
      </p:sp>
      <p:sp>
        <p:nvSpPr>
          <p:cNvPr id="5" name="TextBox 4"/>
          <p:cNvSpPr txBox="1"/>
          <p:nvPr/>
        </p:nvSpPr>
        <p:spPr>
          <a:xfrm>
            <a:off x="7010400" y="1588823"/>
            <a:ext cx="1752600" cy="369332"/>
          </a:xfrm>
          <a:prstGeom prst="rect">
            <a:avLst/>
          </a:prstGeom>
          <a:noFill/>
        </p:spPr>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b="1" dirty="0" smtClean="0">
                <a:ln w="11430"/>
                <a:latin typeface="NikoshBAN" pitchFamily="2" charset="0"/>
                <a:cs typeface="NikoshBAN" pitchFamily="2" charset="0"/>
              </a:rPr>
              <a:t>নিউক্লিও</a:t>
            </a:r>
            <a:r>
              <a:rPr lang="bn-BD" b="1" dirty="0" smtClean="0">
                <a:ln w="11430"/>
                <a:effectLst>
                  <a:outerShdw blurRad="50800" dist="39000" dir="5460000" algn="tl">
                    <a:srgbClr val="000000">
                      <a:alpha val="38000"/>
                    </a:srgbClr>
                  </a:outerShdw>
                </a:effectLst>
                <a:latin typeface="NikoshBAN" pitchFamily="2" charset="0"/>
                <a:cs typeface="NikoshBAN" pitchFamily="2" charset="0"/>
              </a:rPr>
              <a:t> </a:t>
            </a:r>
            <a:r>
              <a:rPr lang="bn-BD" b="1" dirty="0" smtClean="0">
                <a:ln w="11430"/>
                <a:latin typeface="NikoshBAN" pitchFamily="2" charset="0"/>
                <a:cs typeface="NikoshBAN" pitchFamily="2" charset="0"/>
              </a:rPr>
              <a:t>আবরণী </a:t>
            </a:r>
            <a:endParaRPr lang="en-US" b="1" dirty="0">
              <a:ln w="11430"/>
              <a:latin typeface="NikoshBAN" pitchFamily="2" charset="0"/>
              <a:cs typeface="NikoshBAN" pitchFamily="2" charset="0"/>
            </a:endParaRPr>
          </a:p>
        </p:txBody>
      </p:sp>
      <p:cxnSp>
        <p:nvCxnSpPr>
          <p:cNvPr id="7" name="Straight Arrow Connector 6"/>
          <p:cNvCxnSpPr/>
          <p:nvPr/>
        </p:nvCxnSpPr>
        <p:spPr>
          <a:xfrm flipH="1">
            <a:off x="5448300" y="1752600"/>
            <a:ext cx="15621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28200" y="2635767"/>
            <a:ext cx="2919800" cy="1606034"/>
          </a:xfrm>
          <a:prstGeom prst="round2DiagRect">
            <a:avLst/>
          </a:prstGeom>
        </p:spPr>
        <p:style>
          <a:lnRef idx="2">
            <a:schemeClr val="accent5"/>
          </a:lnRef>
          <a:fillRef idx="1">
            <a:schemeClr val="lt1"/>
          </a:fillRef>
          <a:effectRef idx="0">
            <a:schemeClr val="accent5"/>
          </a:effectRef>
          <a:fontRef idx="minor">
            <a:schemeClr val="dk1"/>
          </a:fontRef>
        </p:style>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sz="3200" b="1" dirty="0" smtClean="0">
                <a:ln w="11430"/>
                <a:latin typeface="NikoshBAN" pitchFamily="2" charset="0"/>
                <a:cs typeface="NikoshBAN" pitchFamily="2" charset="0"/>
              </a:rPr>
              <a:t>নিউক্লিয়াসকে ঘিরে যে আবরণ থাকে ,তার নাম -- </a:t>
            </a:r>
            <a:endParaRPr lang="en-US" sz="3200" b="1" dirty="0">
              <a:ln w="11430"/>
              <a:latin typeface="NikoshBAN" pitchFamily="2" charset="0"/>
              <a:cs typeface="NikoshBAN" pitchFamily="2" charset="0"/>
            </a:endParaRPr>
          </a:p>
        </p:txBody>
      </p:sp>
      <p:sp>
        <p:nvSpPr>
          <p:cNvPr id="10" name="TextBox 9"/>
          <p:cNvSpPr txBox="1"/>
          <p:nvPr/>
        </p:nvSpPr>
        <p:spPr>
          <a:xfrm>
            <a:off x="7116097" y="4058576"/>
            <a:ext cx="1752600" cy="369332"/>
          </a:xfrm>
          <a:prstGeom prst="rect">
            <a:avLst/>
          </a:prstGeom>
          <a:noFill/>
        </p:spPr>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b="1" dirty="0" smtClean="0">
                <a:ln w="11430"/>
                <a:latin typeface="NikoshBAN" pitchFamily="2" charset="0"/>
                <a:cs typeface="NikoshBAN" pitchFamily="2" charset="0"/>
              </a:rPr>
              <a:t>নিউক্লিওপ্লাজম </a:t>
            </a:r>
            <a:endParaRPr lang="en-US" b="1" dirty="0">
              <a:ln w="11430"/>
              <a:latin typeface="NikoshBAN" pitchFamily="2" charset="0"/>
              <a:cs typeface="NikoshBAN" pitchFamily="2" charset="0"/>
            </a:endParaRPr>
          </a:p>
        </p:txBody>
      </p:sp>
      <p:cxnSp>
        <p:nvCxnSpPr>
          <p:cNvPr id="12" name="Straight Arrow Connector 11"/>
          <p:cNvCxnSpPr>
            <a:stCxn id="10" idx="1"/>
          </p:cNvCxnSpPr>
          <p:nvPr/>
        </p:nvCxnSpPr>
        <p:spPr>
          <a:xfrm flipH="1" flipV="1">
            <a:off x="5181600" y="4197077"/>
            <a:ext cx="1934497" cy="4616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86946" y="2676784"/>
            <a:ext cx="2616230" cy="1524000"/>
          </a:xfrm>
          <a:prstGeom prst="round2DiagRect">
            <a:avLst/>
          </a:prstGeom>
        </p:spPr>
        <p:style>
          <a:lnRef idx="2">
            <a:schemeClr val="accent5"/>
          </a:lnRef>
          <a:fillRef idx="1">
            <a:schemeClr val="lt1"/>
          </a:fillRef>
          <a:effectRef idx="0">
            <a:schemeClr val="accent5"/>
          </a:effectRef>
          <a:fontRef idx="minor">
            <a:schemeClr val="dk1"/>
          </a:fontRef>
        </p:style>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b="1" dirty="0" smtClean="0">
                <a:ln w="11430"/>
                <a:latin typeface="NikoshBAN" pitchFamily="2" charset="0"/>
                <a:cs typeface="NikoshBAN" pitchFamily="2" charset="0"/>
              </a:rPr>
              <a:t>নিউক্লিয়াসের ভিতরে তরল ও স্বচ্ছ পদার্থ </a:t>
            </a:r>
            <a:r>
              <a:rPr lang="en-US" b="1" dirty="0" smtClean="0">
                <a:ln w="11430"/>
                <a:latin typeface="NikoshBAN" pitchFamily="2" charset="0"/>
                <a:cs typeface="NikoshBAN" pitchFamily="2" charset="0"/>
              </a:rPr>
              <a:t> </a:t>
            </a:r>
            <a:r>
              <a:rPr lang="bn-BD" b="1" dirty="0" smtClean="0">
                <a:ln w="11430"/>
                <a:latin typeface="NikoshBAN" pitchFamily="2" charset="0"/>
                <a:cs typeface="NikoshBAN" pitchFamily="2" charset="0"/>
              </a:rPr>
              <a:t>থাকে যে অংশে তার নাম --   </a:t>
            </a:r>
            <a:endParaRPr lang="en-US" b="1" dirty="0">
              <a:ln w="11430"/>
              <a:latin typeface="NikoshBAN" pitchFamily="2" charset="0"/>
              <a:cs typeface="NikoshBAN" pitchFamily="2" charset="0"/>
            </a:endParaRPr>
          </a:p>
        </p:txBody>
      </p:sp>
      <p:sp>
        <p:nvSpPr>
          <p:cNvPr id="19" name="TextBox 18"/>
          <p:cNvSpPr txBox="1"/>
          <p:nvPr/>
        </p:nvSpPr>
        <p:spPr>
          <a:xfrm>
            <a:off x="302438" y="2935265"/>
            <a:ext cx="2577069" cy="1008532"/>
          </a:xfrm>
          <a:prstGeom prst="round2DiagRect">
            <a:avLst/>
          </a:prstGeom>
        </p:spPr>
        <p:style>
          <a:lnRef idx="2">
            <a:schemeClr val="accent5"/>
          </a:lnRef>
          <a:fillRef idx="1">
            <a:schemeClr val="lt1"/>
          </a:fillRef>
          <a:effectRef idx="0">
            <a:schemeClr val="accent5"/>
          </a:effectRef>
          <a:fontRef idx="minor">
            <a:schemeClr val="dk1"/>
          </a:fontRef>
        </p:style>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b="1" dirty="0" smtClean="0">
                <a:ln w="11430"/>
                <a:latin typeface="NikoshBAN" pitchFamily="2" charset="0"/>
                <a:cs typeface="NikoshBAN" pitchFamily="2" charset="0"/>
              </a:rPr>
              <a:t>নিউক্লিয়াসে ছোট ও অধিকতর ঘন  গোলাকার বস্তুর নাম --  </a:t>
            </a:r>
            <a:endParaRPr lang="en-US" b="1" dirty="0">
              <a:ln w="11430"/>
              <a:latin typeface="NikoshBAN" pitchFamily="2" charset="0"/>
              <a:cs typeface="NikoshBAN" pitchFamily="2" charset="0"/>
            </a:endParaRPr>
          </a:p>
        </p:txBody>
      </p:sp>
      <p:cxnSp>
        <p:nvCxnSpPr>
          <p:cNvPr id="21" name="Straight Arrow Connector 20"/>
          <p:cNvCxnSpPr/>
          <p:nvPr/>
        </p:nvCxnSpPr>
        <p:spPr>
          <a:xfrm flipH="1">
            <a:off x="5653217" y="2905742"/>
            <a:ext cx="15240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7116097" y="2721076"/>
            <a:ext cx="1752600" cy="369332"/>
          </a:xfrm>
          <a:prstGeom prst="rect">
            <a:avLst/>
          </a:prstGeom>
          <a:noFill/>
        </p:spPr>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b="1" dirty="0" smtClean="0">
                <a:ln w="11430"/>
                <a:latin typeface="NikoshBAN" pitchFamily="2" charset="0"/>
                <a:cs typeface="NikoshBAN" pitchFamily="2" charset="0"/>
              </a:rPr>
              <a:t>নিউক্লিওলাস</a:t>
            </a:r>
            <a:r>
              <a:rPr lang="bn-BD" b="1" dirty="0" smtClean="0">
                <a:ln w="11430"/>
                <a:effectLst>
                  <a:outerShdw blurRad="50800" dist="39000" dir="5460000" algn="tl">
                    <a:srgbClr val="000000">
                      <a:alpha val="38000"/>
                    </a:srgbClr>
                  </a:outerShdw>
                </a:effectLst>
                <a:latin typeface="NikoshBAN" pitchFamily="2" charset="0"/>
                <a:cs typeface="NikoshBAN" pitchFamily="2" charset="0"/>
              </a:rPr>
              <a:t> </a:t>
            </a:r>
            <a:endParaRPr lang="en-US"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23" name="TextBox 22"/>
          <p:cNvSpPr txBox="1"/>
          <p:nvPr/>
        </p:nvSpPr>
        <p:spPr>
          <a:xfrm>
            <a:off x="206714" y="2721076"/>
            <a:ext cx="2533366" cy="1496961"/>
          </a:xfrm>
          <a:prstGeom prst="round2DiagRect">
            <a:avLst/>
          </a:prstGeom>
        </p:spPr>
        <p:style>
          <a:lnRef idx="2">
            <a:schemeClr val="accent5"/>
          </a:lnRef>
          <a:fillRef idx="1">
            <a:schemeClr val="lt1"/>
          </a:fillRef>
          <a:effectRef idx="0">
            <a:schemeClr val="accent5"/>
          </a:effectRef>
          <a:fontRef idx="minor">
            <a:schemeClr val="dk1"/>
          </a:fontRef>
        </p:style>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bn-BD" b="1" dirty="0" smtClean="0">
                <a:ln w="11430"/>
                <a:latin typeface="NikoshBAN" pitchFamily="2" charset="0"/>
                <a:cs typeface="NikoshBAN" pitchFamily="2" charset="0"/>
              </a:rPr>
              <a:t>নিউক্লিয়াসের ভিতরে সুতার মত কুন্ডলী পাকানো অংগাণুর নাম -- </a:t>
            </a:r>
            <a:endParaRPr lang="en-US" b="1" dirty="0">
              <a:ln w="11430"/>
              <a:latin typeface="NikoshBAN" pitchFamily="2" charset="0"/>
              <a:cs typeface="NikoshBAN" pitchFamily="2" charset="0"/>
            </a:endParaRPr>
          </a:p>
        </p:txBody>
      </p:sp>
      <p:sp>
        <p:nvSpPr>
          <p:cNvPr id="24" name="TextBox 23"/>
          <p:cNvSpPr txBox="1"/>
          <p:nvPr/>
        </p:nvSpPr>
        <p:spPr>
          <a:xfrm>
            <a:off x="7230397" y="4583668"/>
            <a:ext cx="1524000" cy="445532"/>
          </a:xfrm>
          <a:prstGeom prst="rect">
            <a:avLst/>
          </a:prstGeom>
          <a:noFill/>
        </p:spPr>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b="1" dirty="0" smtClean="0">
                <a:ln w="11430"/>
                <a:latin typeface="NikoshBAN" pitchFamily="2" charset="0"/>
                <a:cs typeface="NikoshBAN" pitchFamily="2" charset="0"/>
              </a:rPr>
              <a:t>ক্রোমাটিন তন্তু </a:t>
            </a:r>
            <a:endParaRPr lang="en-US" b="1" dirty="0">
              <a:ln w="11430"/>
              <a:latin typeface="NikoshBAN" pitchFamily="2" charset="0"/>
              <a:cs typeface="NikoshBAN" pitchFamily="2" charset="0"/>
            </a:endParaRPr>
          </a:p>
        </p:txBody>
      </p:sp>
      <p:cxnSp>
        <p:nvCxnSpPr>
          <p:cNvPr id="26" name="Straight Arrow Connector 25"/>
          <p:cNvCxnSpPr>
            <a:stCxn id="24" idx="1"/>
          </p:cNvCxnSpPr>
          <p:nvPr/>
        </p:nvCxnSpPr>
        <p:spPr>
          <a:xfrm flipH="1">
            <a:off x="4487197" y="4806434"/>
            <a:ext cx="2743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810000" y="5877542"/>
            <a:ext cx="1843217" cy="523257"/>
          </a:xfrm>
          <a:prstGeom prst="rect">
            <a:avLst/>
          </a:prstGeom>
          <a:noFill/>
        </p:spPr>
        <p:txBody>
          <a:bodyPr wrap="square" rtlCol="0">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bn-BD" b="1" dirty="0" smtClean="0">
                <a:ln w="11430"/>
                <a:latin typeface="NikoshBAN" pitchFamily="2" charset="0"/>
                <a:cs typeface="NikoshBAN" pitchFamily="2" charset="0"/>
              </a:rPr>
              <a:t>নিউক্লিয়াস </a:t>
            </a:r>
            <a:endParaRPr lang="en-US" b="1" dirty="0">
              <a:ln w="11430"/>
              <a:latin typeface="NikoshBAN" pitchFamily="2" charset="0"/>
              <a:cs typeface="NikoshBAN" pitchFamily="2" charset="0"/>
            </a:endParaRPr>
          </a:p>
        </p:txBody>
      </p:sp>
    </p:spTree>
    <p:extLst>
      <p:ext uri="{BB962C8B-B14F-4D97-AF65-F5344CB8AC3E}">
        <p14:creationId xmlns:p14="http://schemas.microsoft.com/office/powerpoint/2010/main" val="8413127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par>
                                <p:cTn id="13" presetID="9"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xit" presetSubtype="0" fill="hold" grpId="1" nodeType="clickEffect">
                                  <p:stCondLst>
                                    <p:cond delay="0"/>
                                  </p:stCondLst>
                                  <p:childTnLst>
                                    <p:animEffect transition="out" filter="dissolv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9" presetClass="exit" presetSubtype="0" fill="hold" grpId="1" nodeType="withEffect">
                                  <p:stCondLst>
                                    <p:cond delay="0"/>
                                  </p:stCondLst>
                                  <p:childTnLst>
                                    <p:animEffect transition="out" filter="dissolv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9" presetClass="exit" presetSubtype="0" fill="hold" nodeType="withEffect">
                                  <p:stCondLst>
                                    <p:cond delay="0"/>
                                  </p:stCondLst>
                                  <p:childTnLst>
                                    <p:animEffect transition="out" filter="dissolv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par>
                                <p:cTn id="27" presetID="9"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dissolve">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dissolve">
                                      <p:cBhvr>
                                        <p:cTn id="34" dur="500"/>
                                        <p:tgtEl>
                                          <p:spTgt spid="12"/>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dissolv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xit" presetSubtype="0" fill="hold" grpId="1" nodeType="clickEffect">
                                  <p:stCondLst>
                                    <p:cond delay="0"/>
                                  </p:stCondLst>
                                  <p:childTnLst>
                                    <p:animEffect transition="out" filter="dissolve">
                                      <p:cBhvr>
                                        <p:cTn id="41" dur="500"/>
                                        <p:tgtEl>
                                          <p:spTgt spid="17"/>
                                        </p:tgtEl>
                                      </p:cBhvr>
                                    </p:animEffect>
                                    <p:set>
                                      <p:cBhvr>
                                        <p:cTn id="42" dur="1" fill="hold">
                                          <p:stCondLst>
                                            <p:cond delay="499"/>
                                          </p:stCondLst>
                                        </p:cTn>
                                        <p:tgtEl>
                                          <p:spTgt spid="17"/>
                                        </p:tgtEl>
                                        <p:attrNameLst>
                                          <p:attrName>style.visibility</p:attrName>
                                        </p:attrNameLst>
                                      </p:cBhvr>
                                      <p:to>
                                        <p:strVal val="hidden"/>
                                      </p:to>
                                    </p:set>
                                  </p:childTnLst>
                                </p:cTn>
                              </p:par>
                              <p:par>
                                <p:cTn id="43" presetID="9" presetClass="exit" presetSubtype="0" fill="hold" nodeType="withEffect">
                                  <p:stCondLst>
                                    <p:cond delay="0"/>
                                  </p:stCondLst>
                                  <p:childTnLst>
                                    <p:animEffect transition="out" filter="dissolve">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par>
                                <p:cTn id="46" presetID="9" presetClass="exit" presetSubtype="0" fill="hold" grpId="1" nodeType="withEffect">
                                  <p:stCondLst>
                                    <p:cond delay="0"/>
                                  </p:stCondLst>
                                  <p:childTnLst>
                                    <p:animEffect transition="out" filter="dissolve">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par>
                                <p:cTn id="49" presetID="9"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dissolv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dissolve">
                                      <p:cBhvr>
                                        <p:cTn id="56" dur="500"/>
                                        <p:tgtEl>
                                          <p:spTgt spid="22"/>
                                        </p:tgtEl>
                                      </p:cBhvr>
                                    </p:animEffect>
                                  </p:childTnLst>
                                </p:cTn>
                              </p:par>
                              <p:par>
                                <p:cTn id="57" presetID="9" presetClass="entr" presetSubtype="0" fill="hold"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dissolve">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9" presetClass="exit" presetSubtype="0" fill="hold" grpId="1" nodeType="clickEffect">
                                  <p:stCondLst>
                                    <p:cond delay="0"/>
                                  </p:stCondLst>
                                  <p:childTnLst>
                                    <p:animEffect transition="out" filter="dissolve">
                                      <p:cBhvr>
                                        <p:cTn id="63" dur="500"/>
                                        <p:tgtEl>
                                          <p:spTgt spid="19"/>
                                        </p:tgtEl>
                                      </p:cBhvr>
                                    </p:animEffect>
                                    <p:set>
                                      <p:cBhvr>
                                        <p:cTn id="64" dur="1" fill="hold">
                                          <p:stCondLst>
                                            <p:cond delay="499"/>
                                          </p:stCondLst>
                                        </p:cTn>
                                        <p:tgtEl>
                                          <p:spTgt spid="19"/>
                                        </p:tgtEl>
                                        <p:attrNameLst>
                                          <p:attrName>style.visibility</p:attrName>
                                        </p:attrNameLst>
                                      </p:cBhvr>
                                      <p:to>
                                        <p:strVal val="hidden"/>
                                      </p:to>
                                    </p:set>
                                  </p:childTnLst>
                                </p:cTn>
                              </p:par>
                              <p:par>
                                <p:cTn id="65" presetID="9" presetClass="exit" presetSubtype="0" fill="hold" grpId="1" nodeType="withEffect">
                                  <p:stCondLst>
                                    <p:cond delay="0"/>
                                  </p:stCondLst>
                                  <p:childTnLst>
                                    <p:animEffect transition="out" filter="dissolve">
                                      <p:cBhvr>
                                        <p:cTn id="66" dur="500"/>
                                        <p:tgtEl>
                                          <p:spTgt spid="22"/>
                                        </p:tgtEl>
                                      </p:cBhvr>
                                    </p:animEffect>
                                    <p:set>
                                      <p:cBhvr>
                                        <p:cTn id="67" dur="1" fill="hold">
                                          <p:stCondLst>
                                            <p:cond delay="499"/>
                                          </p:stCondLst>
                                        </p:cTn>
                                        <p:tgtEl>
                                          <p:spTgt spid="22"/>
                                        </p:tgtEl>
                                        <p:attrNameLst>
                                          <p:attrName>style.visibility</p:attrName>
                                        </p:attrNameLst>
                                      </p:cBhvr>
                                      <p:to>
                                        <p:strVal val="hidden"/>
                                      </p:to>
                                    </p:set>
                                  </p:childTnLst>
                                </p:cTn>
                              </p:par>
                              <p:par>
                                <p:cTn id="68" presetID="9" presetClass="exit" presetSubtype="0" fill="hold" nodeType="withEffect">
                                  <p:stCondLst>
                                    <p:cond delay="0"/>
                                  </p:stCondLst>
                                  <p:childTnLst>
                                    <p:animEffect transition="out" filter="dissolve">
                                      <p:cBhvr>
                                        <p:cTn id="69" dur="500"/>
                                        <p:tgtEl>
                                          <p:spTgt spid="21"/>
                                        </p:tgtEl>
                                      </p:cBhvr>
                                    </p:animEffect>
                                    <p:set>
                                      <p:cBhvr>
                                        <p:cTn id="70" dur="1" fill="hold">
                                          <p:stCondLst>
                                            <p:cond delay="499"/>
                                          </p:stCondLst>
                                        </p:cTn>
                                        <p:tgtEl>
                                          <p:spTgt spid="21"/>
                                        </p:tgtEl>
                                        <p:attrNameLst>
                                          <p:attrName>style.visibility</p:attrName>
                                        </p:attrNameLst>
                                      </p:cBhvr>
                                      <p:to>
                                        <p:strVal val="hidden"/>
                                      </p:to>
                                    </p:set>
                                  </p:childTnLst>
                                </p:cTn>
                              </p:par>
                              <p:par>
                                <p:cTn id="71" presetID="9" presetClass="entr" presetSubtype="0"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dissolve">
                                      <p:cBhvr>
                                        <p:cTn id="73" dur="500"/>
                                        <p:tgtEl>
                                          <p:spTgt spid="23"/>
                                        </p:tgtEl>
                                      </p:cBhvr>
                                    </p:animEffect>
                                  </p:childTnLst>
                                </p:cTn>
                              </p:par>
                            </p:childTnLst>
                          </p:cTn>
                        </p:par>
                      </p:childTnLst>
                    </p:cTn>
                  </p:par>
                  <p:par>
                    <p:cTn id="74" fill="hold">
                      <p:stCondLst>
                        <p:cond delay="indefinite"/>
                      </p:stCondLst>
                      <p:childTnLst>
                        <p:par>
                          <p:cTn id="75" fill="hold">
                            <p:stCondLst>
                              <p:cond delay="0"/>
                            </p:stCondLst>
                            <p:childTnLst>
                              <p:par>
                                <p:cTn id="76" presetID="9" presetClass="entr" presetSubtype="0" fill="hold" nodeType="click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dissolve">
                                      <p:cBhvr>
                                        <p:cTn id="78" dur="500"/>
                                        <p:tgtEl>
                                          <p:spTgt spid="26"/>
                                        </p:tgtEl>
                                      </p:cBhvr>
                                    </p:animEffect>
                                  </p:childTnLst>
                                </p:cTn>
                              </p:par>
                              <p:par>
                                <p:cTn id="79" presetID="9" presetClass="entr" presetSubtype="0" fill="hold" grpId="0" nodeType="with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dissolv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9" presetClass="exit" presetSubtype="0" fill="hold" grpId="1" nodeType="clickEffect">
                                  <p:stCondLst>
                                    <p:cond delay="0"/>
                                  </p:stCondLst>
                                  <p:childTnLst>
                                    <p:animEffect transition="out" filter="dissolve">
                                      <p:cBhvr>
                                        <p:cTn id="85" dur="500"/>
                                        <p:tgtEl>
                                          <p:spTgt spid="23"/>
                                        </p:tgtEl>
                                      </p:cBhvr>
                                    </p:animEffect>
                                    <p:set>
                                      <p:cBhvr>
                                        <p:cTn id="86" dur="1" fill="hold">
                                          <p:stCondLst>
                                            <p:cond delay="499"/>
                                          </p:stCondLst>
                                        </p:cTn>
                                        <p:tgtEl>
                                          <p:spTgt spid="23"/>
                                        </p:tgtEl>
                                        <p:attrNameLst>
                                          <p:attrName>style.visibility</p:attrName>
                                        </p:attrNameLst>
                                      </p:cBhvr>
                                      <p:to>
                                        <p:strVal val="hidden"/>
                                      </p:to>
                                    </p:set>
                                  </p:childTnLst>
                                </p:cTn>
                              </p:par>
                              <p:par>
                                <p:cTn id="87" presetID="9" presetClass="exit" presetSubtype="0" fill="hold" nodeType="withEffect">
                                  <p:stCondLst>
                                    <p:cond delay="0"/>
                                  </p:stCondLst>
                                  <p:childTnLst>
                                    <p:animEffect transition="out" filter="dissolve">
                                      <p:cBhvr>
                                        <p:cTn id="88" dur="500"/>
                                        <p:tgtEl>
                                          <p:spTgt spid="26"/>
                                        </p:tgtEl>
                                      </p:cBhvr>
                                    </p:animEffect>
                                    <p:set>
                                      <p:cBhvr>
                                        <p:cTn id="89" dur="1" fill="hold">
                                          <p:stCondLst>
                                            <p:cond delay="499"/>
                                          </p:stCondLst>
                                        </p:cTn>
                                        <p:tgtEl>
                                          <p:spTgt spid="26"/>
                                        </p:tgtEl>
                                        <p:attrNameLst>
                                          <p:attrName>style.visibility</p:attrName>
                                        </p:attrNameLst>
                                      </p:cBhvr>
                                      <p:to>
                                        <p:strVal val="hidden"/>
                                      </p:to>
                                    </p:set>
                                  </p:childTnLst>
                                </p:cTn>
                              </p:par>
                              <p:par>
                                <p:cTn id="90" presetID="9" presetClass="exit" presetSubtype="0" fill="hold" grpId="2" nodeType="withEffect">
                                  <p:stCondLst>
                                    <p:cond delay="0"/>
                                  </p:stCondLst>
                                  <p:childTnLst>
                                    <p:animEffect transition="out" filter="dissolve">
                                      <p:cBhvr>
                                        <p:cTn id="91" dur="500"/>
                                        <p:tgtEl>
                                          <p:spTgt spid="24"/>
                                        </p:tgtEl>
                                      </p:cBhvr>
                                    </p:animEffect>
                                    <p:set>
                                      <p:cBhvr>
                                        <p:cTn id="92" dur="1" fill="hold">
                                          <p:stCondLst>
                                            <p:cond delay="499"/>
                                          </p:stCondLst>
                                        </p:cTn>
                                        <p:tgtEl>
                                          <p:spTgt spid="24"/>
                                        </p:tgtEl>
                                        <p:attrNameLst>
                                          <p:attrName>style.visibility</p:attrName>
                                        </p:attrNameLst>
                                      </p:cBhvr>
                                      <p:to>
                                        <p:strVal val="hidden"/>
                                      </p:to>
                                    </p:set>
                                  </p:childTnLst>
                                </p:cTn>
                              </p:par>
                              <p:par>
                                <p:cTn id="93" presetID="9" presetClass="entr" presetSubtype="0" fill="hold" grpId="2" nodeType="with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dissolve">
                                      <p:cBhvr>
                                        <p:cTn id="95" dur="500"/>
                                        <p:tgtEl>
                                          <p:spTgt spid="5"/>
                                        </p:tgtEl>
                                      </p:cBhvr>
                                    </p:animEffect>
                                  </p:childTnLst>
                                </p:cTn>
                              </p:par>
                              <p:par>
                                <p:cTn id="96" presetID="9" presetClass="entr" presetSubtype="0" fill="hold" nodeType="withEffect">
                                  <p:stCondLst>
                                    <p:cond delay="0"/>
                                  </p:stCondLst>
                                  <p:childTnLst>
                                    <p:set>
                                      <p:cBhvr>
                                        <p:cTn id="97" dur="1" fill="hold">
                                          <p:stCondLst>
                                            <p:cond delay="0"/>
                                          </p:stCondLst>
                                        </p:cTn>
                                        <p:tgtEl>
                                          <p:spTgt spid="7"/>
                                        </p:tgtEl>
                                        <p:attrNameLst>
                                          <p:attrName>style.visibility</p:attrName>
                                        </p:attrNameLst>
                                      </p:cBhvr>
                                      <p:to>
                                        <p:strVal val="visible"/>
                                      </p:to>
                                    </p:set>
                                    <p:animEffect transition="in" filter="dissolve">
                                      <p:cBhvr>
                                        <p:cTn id="98" dur="500"/>
                                        <p:tgtEl>
                                          <p:spTgt spid="7"/>
                                        </p:tgtEl>
                                      </p:cBhvr>
                                    </p:animEffect>
                                  </p:childTnLst>
                                </p:cTn>
                              </p:par>
                              <p:par>
                                <p:cTn id="99" presetID="9" presetClass="entr" presetSubtype="0" fill="hold" nodeType="withEffect">
                                  <p:stCondLst>
                                    <p:cond delay="0"/>
                                  </p:stCondLst>
                                  <p:childTnLst>
                                    <p:set>
                                      <p:cBhvr>
                                        <p:cTn id="100" dur="1" fill="hold">
                                          <p:stCondLst>
                                            <p:cond delay="0"/>
                                          </p:stCondLst>
                                        </p:cTn>
                                        <p:tgtEl>
                                          <p:spTgt spid="12"/>
                                        </p:tgtEl>
                                        <p:attrNameLst>
                                          <p:attrName>style.visibility</p:attrName>
                                        </p:attrNameLst>
                                      </p:cBhvr>
                                      <p:to>
                                        <p:strVal val="visible"/>
                                      </p:to>
                                    </p:set>
                                    <p:animEffect transition="in" filter="dissolve">
                                      <p:cBhvr>
                                        <p:cTn id="101" dur="500"/>
                                        <p:tgtEl>
                                          <p:spTgt spid="12"/>
                                        </p:tgtEl>
                                      </p:cBhvr>
                                    </p:animEffect>
                                  </p:childTnLst>
                                </p:cTn>
                              </p:par>
                              <p:par>
                                <p:cTn id="102" presetID="9" presetClass="entr" presetSubtype="0" fill="hold" grpId="2" nodeType="withEffect">
                                  <p:stCondLst>
                                    <p:cond delay="0"/>
                                  </p:stCondLst>
                                  <p:childTnLst>
                                    <p:set>
                                      <p:cBhvr>
                                        <p:cTn id="103" dur="1" fill="hold">
                                          <p:stCondLst>
                                            <p:cond delay="0"/>
                                          </p:stCondLst>
                                        </p:cTn>
                                        <p:tgtEl>
                                          <p:spTgt spid="10"/>
                                        </p:tgtEl>
                                        <p:attrNameLst>
                                          <p:attrName>style.visibility</p:attrName>
                                        </p:attrNameLst>
                                      </p:cBhvr>
                                      <p:to>
                                        <p:strVal val="visible"/>
                                      </p:to>
                                    </p:set>
                                    <p:animEffect transition="in" filter="dissolve">
                                      <p:cBhvr>
                                        <p:cTn id="104" dur="500"/>
                                        <p:tgtEl>
                                          <p:spTgt spid="10"/>
                                        </p:tgtEl>
                                      </p:cBhvr>
                                    </p:animEffect>
                                  </p:childTnLst>
                                </p:cTn>
                              </p:par>
                              <p:par>
                                <p:cTn id="105" presetID="9" presetClass="entr" presetSubtype="0" fill="hold" grpId="2" nodeType="withEffect">
                                  <p:stCondLst>
                                    <p:cond delay="0"/>
                                  </p:stCondLst>
                                  <p:childTnLst>
                                    <p:set>
                                      <p:cBhvr>
                                        <p:cTn id="106" dur="1" fill="hold">
                                          <p:stCondLst>
                                            <p:cond delay="0"/>
                                          </p:stCondLst>
                                        </p:cTn>
                                        <p:tgtEl>
                                          <p:spTgt spid="22"/>
                                        </p:tgtEl>
                                        <p:attrNameLst>
                                          <p:attrName>style.visibility</p:attrName>
                                        </p:attrNameLst>
                                      </p:cBhvr>
                                      <p:to>
                                        <p:strVal val="visible"/>
                                      </p:to>
                                    </p:set>
                                    <p:animEffect transition="in" filter="dissolve">
                                      <p:cBhvr>
                                        <p:cTn id="107" dur="500"/>
                                        <p:tgtEl>
                                          <p:spTgt spid="22"/>
                                        </p:tgtEl>
                                      </p:cBhvr>
                                    </p:animEffect>
                                  </p:childTnLst>
                                </p:cTn>
                              </p:par>
                              <p:par>
                                <p:cTn id="108" presetID="9" presetClass="entr" presetSubtype="0" fill="hold" nodeType="withEffect">
                                  <p:stCondLst>
                                    <p:cond delay="0"/>
                                  </p:stCondLst>
                                  <p:childTnLst>
                                    <p:set>
                                      <p:cBhvr>
                                        <p:cTn id="109" dur="1" fill="hold">
                                          <p:stCondLst>
                                            <p:cond delay="0"/>
                                          </p:stCondLst>
                                        </p:cTn>
                                        <p:tgtEl>
                                          <p:spTgt spid="21"/>
                                        </p:tgtEl>
                                        <p:attrNameLst>
                                          <p:attrName>style.visibility</p:attrName>
                                        </p:attrNameLst>
                                      </p:cBhvr>
                                      <p:to>
                                        <p:strVal val="visible"/>
                                      </p:to>
                                    </p:set>
                                    <p:animEffect transition="in" filter="dissolve">
                                      <p:cBhvr>
                                        <p:cTn id="110" dur="500"/>
                                        <p:tgtEl>
                                          <p:spTgt spid="21"/>
                                        </p:tgtEl>
                                      </p:cBhvr>
                                    </p:animEffect>
                                  </p:childTnLst>
                                </p:cTn>
                              </p:par>
                            </p:childTnLst>
                          </p:cTn>
                        </p:par>
                      </p:childTnLst>
                    </p:cTn>
                  </p:par>
                  <p:par>
                    <p:cTn id="111" fill="hold">
                      <p:stCondLst>
                        <p:cond delay="indefinite"/>
                      </p:stCondLst>
                      <p:childTnLst>
                        <p:par>
                          <p:cTn id="112" fill="hold">
                            <p:stCondLst>
                              <p:cond delay="0"/>
                            </p:stCondLst>
                            <p:childTnLst>
                              <p:par>
                                <p:cTn id="113" presetID="9" presetClass="entr" presetSubtype="0" fill="hold" nodeType="clickEffect">
                                  <p:stCondLst>
                                    <p:cond delay="0"/>
                                  </p:stCondLst>
                                  <p:childTnLst>
                                    <p:set>
                                      <p:cBhvr>
                                        <p:cTn id="114" dur="1" fill="hold">
                                          <p:stCondLst>
                                            <p:cond delay="0"/>
                                          </p:stCondLst>
                                        </p:cTn>
                                        <p:tgtEl>
                                          <p:spTgt spid="26"/>
                                        </p:tgtEl>
                                        <p:attrNameLst>
                                          <p:attrName>style.visibility</p:attrName>
                                        </p:attrNameLst>
                                      </p:cBhvr>
                                      <p:to>
                                        <p:strVal val="visible"/>
                                      </p:to>
                                    </p:set>
                                    <p:animEffect transition="in" filter="dissolve">
                                      <p:cBhvr>
                                        <p:cTn id="115" dur="500"/>
                                        <p:tgtEl>
                                          <p:spTgt spid="26"/>
                                        </p:tgtEl>
                                      </p:cBhvr>
                                    </p:animEffect>
                                  </p:childTnLst>
                                </p:cTn>
                              </p:par>
                              <p:par>
                                <p:cTn id="116" presetID="9" presetClass="entr" presetSubtype="0" fill="hold" grpId="3" nodeType="with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dissolve">
                                      <p:cBhvr>
                                        <p:cTn id="118" dur="500"/>
                                        <p:tgtEl>
                                          <p:spTgt spid="24"/>
                                        </p:tgtEl>
                                      </p:cBhvr>
                                    </p:animEffect>
                                  </p:childTnLst>
                                </p:cTn>
                              </p:par>
                              <p:par>
                                <p:cTn id="119" presetID="9" presetClass="entr" presetSubtype="0" fill="hold" grpId="0" nodeType="withEffect">
                                  <p:stCondLst>
                                    <p:cond delay="0"/>
                                  </p:stCondLst>
                                  <p:childTnLst>
                                    <p:set>
                                      <p:cBhvr>
                                        <p:cTn id="120" dur="1" fill="hold">
                                          <p:stCondLst>
                                            <p:cond delay="0"/>
                                          </p:stCondLst>
                                        </p:cTn>
                                        <p:tgtEl>
                                          <p:spTgt spid="14"/>
                                        </p:tgtEl>
                                        <p:attrNameLst>
                                          <p:attrName>style.visibility</p:attrName>
                                        </p:attrNameLst>
                                      </p:cBhvr>
                                      <p:to>
                                        <p:strVal val="visible"/>
                                      </p:to>
                                    </p:set>
                                    <p:animEffect transition="in" filter="dissolve">
                                      <p:cBhvr>
                                        <p:cTn id="121" dur="500"/>
                                        <p:tgtEl>
                                          <p:spTgt spid="14"/>
                                        </p:tgtEl>
                                      </p:cBhvr>
                                    </p:animEffect>
                                  </p:childTnLst>
                                </p:cTn>
                              </p:par>
                            </p:childTnLst>
                          </p:cTn>
                        </p:par>
                      </p:childTnLst>
                    </p:cTn>
                  </p:par>
                </p:childTnLst>
              </p:cTn>
              <p:nextCondLst>
                <p:cond evt="onClick" delay="0">
                  <p:tgtEl>
                    <p:spTgt spid="4"/>
                  </p:tgtEl>
                </p:cond>
              </p:nextCondLst>
            </p:seq>
          </p:childTnLst>
        </p:cTn>
      </p:par>
    </p:tnLst>
    <p:bldLst>
      <p:bldP spid="5" grpId="0"/>
      <p:bldP spid="5" grpId="1"/>
      <p:bldP spid="5" grpId="2"/>
      <p:bldP spid="8" grpId="0" animBg="1"/>
      <p:bldP spid="8" grpId="1" animBg="1"/>
      <p:bldP spid="10" grpId="0"/>
      <p:bldP spid="10" grpId="1"/>
      <p:bldP spid="10" grpId="2"/>
      <p:bldP spid="17" grpId="0" animBg="1"/>
      <p:bldP spid="17" grpId="1" animBg="1"/>
      <p:bldP spid="19" grpId="0" animBg="1"/>
      <p:bldP spid="19" grpId="1" animBg="1"/>
      <p:bldP spid="22" grpId="0"/>
      <p:bldP spid="22" grpId="1"/>
      <p:bldP spid="22" grpId="2"/>
      <p:bldP spid="23" grpId="0" animBg="1"/>
      <p:bldP spid="23" grpId="1" animBg="1"/>
      <p:bldP spid="24" grpId="0"/>
      <p:bldP spid="24" grpId="2"/>
      <p:bldP spid="24" grpId="3"/>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1335</TotalTime>
  <Words>660</Words>
  <Application>Microsoft Office PowerPoint</Application>
  <PresentationFormat>On-screen Show (4:3)</PresentationFormat>
  <Paragraphs>89</Paragraphs>
  <Slides>15</Slides>
  <Notes>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3" baseType="lpstr">
      <vt:lpstr>Arial</vt:lpstr>
      <vt:lpstr>Calibri</vt:lpstr>
      <vt:lpstr>NikoshBAN</vt:lpstr>
      <vt:lpstr>Times New Roman</vt:lpstr>
      <vt:lpstr>Vrinda</vt:lpstr>
      <vt:lpstr>Wingdings</vt:lpstr>
      <vt:lpstr>Office Theme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Science-6-Cell-3</dc:subject>
  <dc:creator>NARAYAN</dc:creator>
  <cp:lastModifiedBy>ASUS</cp:lastModifiedBy>
  <cp:revision>220</cp:revision>
  <dcterms:created xsi:type="dcterms:W3CDTF">2006-08-16T00:00:00Z</dcterms:created>
  <dcterms:modified xsi:type="dcterms:W3CDTF">2019-09-02T02:16:40Z</dcterms:modified>
</cp:coreProperties>
</file>