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92" r:id="rId2"/>
    <p:sldId id="289" r:id="rId3"/>
    <p:sldId id="260" r:id="rId4"/>
    <p:sldId id="290" r:id="rId5"/>
    <p:sldId id="263" r:id="rId6"/>
    <p:sldId id="272" r:id="rId7"/>
    <p:sldId id="273" r:id="rId8"/>
    <p:sldId id="291" r:id="rId9"/>
    <p:sldId id="274" r:id="rId10"/>
    <p:sldId id="278" r:id="rId11"/>
    <p:sldId id="279" r:id="rId12"/>
    <p:sldId id="265" r:id="rId13"/>
    <p:sldId id="266" r:id="rId14"/>
    <p:sldId id="268" r:id="rId15"/>
    <p:sldId id="269" r:id="rId16"/>
    <p:sldId id="286" r:id="rId17"/>
    <p:sldId id="270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339933"/>
    <a:srgbClr val="663300"/>
    <a:srgbClr val="CCECFF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0284" autoAdjust="0"/>
  </p:normalViewPr>
  <p:slideViewPr>
    <p:cSldViewPr>
      <p:cViewPr varScale="1">
        <p:scale>
          <a:sx n="56" d="100"/>
          <a:sy n="56" d="100"/>
        </p:scale>
        <p:origin x="1722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4" d="100"/>
        <a:sy n="74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B1C054-B12A-4014-BCAC-B7C2FB49EA15}" type="datetimeFigureOut">
              <a:rPr lang="en-US" smtClean="0"/>
              <a:t>9/1/2019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399B4C-F946-49CE-8D8A-069F885979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74721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Wingdings" pitchFamily="2" charset="2"/>
              <a:buChar char="Ø"/>
            </a:pPr>
            <a:r>
              <a:rPr lang="bn-BD" dirty="0" smtClean="0">
                <a:latin typeface="NikoshBAN" pitchFamily="2" charset="0"/>
                <a:cs typeface="NikoshBAN" pitchFamily="2" charset="0"/>
              </a:rPr>
              <a:t>পাঠ</a:t>
            </a:r>
            <a:r>
              <a:rPr lang="bn-BD" baseline="0" dirty="0" smtClean="0">
                <a:latin typeface="NikoshBAN" pitchFamily="2" charset="0"/>
                <a:cs typeface="NikoshBAN" pitchFamily="2" charset="0"/>
              </a:rPr>
              <a:t> শিরোনাম বের করার জন্য স্লাইডটি দেখিয়ে শিক্ষার্থীদের প্রশ্ন করা যায় - ১,ছবিটি কার ছবি?উঃ মানুষের বাহ্যিক  গঠনের .২। এই ছবিটি কিসের ?উঃপেয়াজ ও একজন পাতলা অংশ টেনে তুলছে । পরের ছবিতে অণুবীক্ষণ যন্ত্রে কোষ পর্যবেক্ষণ করছে। তাহলে আজ আমরা পড়ব জীবকোষের গঠন।  শ্রেণীকক্ষে সম্ভব হলে  অণুবীক্ষন যন্ত্রে শিক্ষার্থীদের পেয়াজের কোষ দেখাতে পারেন।প্রয়োজনে  শিক্ষক শিক্ষার্থীদের সহায়তা করবেন । সবশেষে পাঠ ঘোষনা করবেন । এ স্লাইডে সর্বোচ্চ ২-৩ মিনিট নির্ধারণ করূন ।  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399B4C-F946-49CE-8D8A-069F885979C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281735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Wingdings" pitchFamily="2" charset="2"/>
              <a:buChar char="§"/>
            </a:pPr>
            <a:r>
              <a:rPr lang="bn-BD" smtClean="0"/>
              <a:t>আজকের</a:t>
            </a:r>
            <a:r>
              <a:rPr lang="bn-BD" baseline="0" smtClean="0"/>
              <a:t> পাঠটি সম্পর্কে সার্বিকভাবে জানার জন্য মূল্যায়নের ব্যবস্থা করা যেতে পারে ।তবে শিক্ষক অন্য কোন যুক্তিযুক্ত উপায়ে মূল্যায়ন করতে পারেন ।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399B4C-F946-49CE-8D8A-069F885979C0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26887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Wingdings" pitchFamily="2" charset="2"/>
              <a:buChar char="§"/>
            </a:pPr>
            <a:r>
              <a:rPr lang="bn-BD" baseline="0" smtClean="0">
                <a:latin typeface="NikoshBAN" pitchFamily="2" charset="0"/>
                <a:cs typeface="NikoshBAN" pitchFamily="2" charset="0"/>
              </a:rPr>
              <a:t>   </a:t>
            </a:r>
            <a:r>
              <a:rPr lang="bn-BD" smtClean="0">
                <a:latin typeface="NikoshBAN" pitchFamily="2" charset="0"/>
                <a:cs typeface="NikoshBAN" pitchFamily="2" charset="0"/>
              </a:rPr>
              <a:t>বাড়ির</a:t>
            </a:r>
            <a:r>
              <a:rPr lang="bn-BD" baseline="0" smtClean="0">
                <a:latin typeface="NikoshBAN" pitchFamily="2" charset="0"/>
                <a:cs typeface="NikoshBAN" pitchFamily="2" charset="0"/>
              </a:rPr>
              <a:t> কাজের বিষয়টিতে আজকের পাঠের অর্জিত শিখন দ্বারা শিক্ষার্থীরা যেন তাদের নিজ নিজ  সৃজনশীল প্রতিভার বিকাশ ঘটাতে পারে সে উদ্দেশ্যে  কাজ দেওয়া যেতে পারে ।</a:t>
            </a:r>
            <a:r>
              <a:rPr lang="bn-BD" smtClean="0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bn-BD" baseline="0" smtClean="0">
                <a:latin typeface="NikoshBAN" pitchFamily="2" charset="0"/>
                <a:cs typeface="NikoshBAN" pitchFamily="2" charset="0"/>
              </a:rPr>
              <a:t> লক্ষ্য রাখবেন যেন শিক্ষার্থীরা বাড়ির কাজ খাতায় তুলে নেয় । এক্ষেত্রে ছবিটি অবশ্যই প্রিন্ট করে দিতে হবে ।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399B4C-F946-49CE-8D8A-069F885979C0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88769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Wingdings" pitchFamily="2" charset="2"/>
              <a:buChar char="§"/>
            </a:pPr>
            <a:r>
              <a:rPr lang="bn-BD" smtClean="0">
                <a:latin typeface="NikoshBAN" pitchFamily="2" charset="0"/>
                <a:cs typeface="NikoshBAN" pitchFamily="2" charset="0"/>
              </a:rPr>
              <a:t>এই</a:t>
            </a:r>
            <a:r>
              <a:rPr lang="bn-BD" baseline="0" smtClean="0">
                <a:latin typeface="NikoshBAN" pitchFamily="2" charset="0"/>
                <a:cs typeface="NikoshBAN" pitchFamily="2" charset="0"/>
              </a:rPr>
              <a:t>  স্লাইডে আজকের পাঠের গুরুত্বপুর্ণ শব্দসমুহ  শিক্ষার্থীদের পুনরায় মনে করিয়ে দিতে পারেন ।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399B4C-F946-49CE-8D8A-069F885979C0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897287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399B4C-F946-49CE-8D8A-069F885979C0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9988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bn-BD" dirty="0" smtClean="0">
                <a:latin typeface="NikoshBAN" panose="02000000000000000000" pitchFamily="2" charset="0"/>
                <a:cs typeface="NikoshBAN" panose="02000000000000000000" pitchFamily="2" charset="0"/>
              </a:rPr>
              <a:t>শ্রেণীকক্ষে</a:t>
            </a:r>
            <a:r>
              <a:rPr lang="bn-BD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উপস্থাপনের সময় প্রয়োজন না হলে স্লাইডটি হাইড করে রাখা যেতে পারে । </a:t>
            </a:r>
            <a:endParaRPr lang="en-US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399B4C-F946-49CE-8D8A-069F885979C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7832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Wingdings" pitchFamily="2" charset="2"/>
              <a:buChar char="v"/>
            </a:pPr>
            <a:r>
              <a:rPr lang="bn-BD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bn-BD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উপস্থাপনঃ সময়- ১৫মিঃ । </a:t>
            </a:r>
            <a:r>
              <a:rPr lang="bn-BD" dirty="0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bn-BD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অবশ্যই ক্লাসে  উদ্ভিদ ও প্রাণিকোষের মডেল (কর্কসিট দিয়ে তৈরি) ও চার্ট  সঙ্গে করে নিয়ে যাবেন ।প্রশ্ন –বাড়ির চারিদিকে যেমন প্রাচীর আছ তেমনি কোষের চারিদিকে প্রাচীর আছে তার নাম কী ? চিত্রের প্রাচীরে কী ছিদ্র আছে ? এদের কী বলে ?</a:t>
            </a:r>
            <a:r>
              <a:rPr lang="en-US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কোন কোষে এই প্রাচীর নাই ?এই কোষপ্রাচীর কী কাজ করে? শ্রেণীর বিভিন্ন কার্যক্রমে শিক্ষক শিক্ষার্থীদের সহায়তা করবেন । পাশাপাশি শিক্ষক ব্ল্যাকবোর্ড এ কোষ প্রাচীরের চিত্র এঁকে দেখবেন ।    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399B4C-F946-49CE-8D8A-069F885979C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72635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bn-BD" sz="1200" dirty="0" smtClean="0">
                <a:latin typeface="NikoshBAN" pitchFamily="2" charset="0"/>
                <a:cs typeface="NikoshBAN" pitchFamily="2" charset="0"/>
              </a:rPr>
              <a:t>চিত্রের বাড়িতে বেড়া দেয়ার উদ্দেশ্য কী ? উ</a:t>
            </a:r>
            <a:r>
              <a:rPr lang="en-US" sz="1200" dirty="0" smtClean="0">
                <a:latin typeface="NikoshBAN" pitchFamily="2" charset="0"/>
                <a:cs typeface="NikoshBAN" pitchFamily="2" charset="0"/>
              </a:rPr>
              <a:t>:</a:t>
            </a:r>
            <a:r>
              <a:rPr lang="bn-BD" sz="1200" dirty="0" smtClean="0">
                <a:latin typeface="NikoshBAN" pitchFamily="2" charset="0"/>
                <a:cs typeface="NikoshBAN" pitchFamily="2" charset="0"/>
              </a:rPr>
              <a:t> ছাগলের</a:t>
            </a:r>
            <a:r>
              <a:rPr lang="bn-BD" sz="1200" baseline="0" dirty="0" smtClean="0">
                <a:latin typeface="NikoshBAN" pitchFamily="2" charset="0"/>
                <a:cs typeface="NikoshBAN" pitchFamily="2" charset="0"/>
              </a:rPr>
              <a:t> হাত থেকে গাছ-পালা রক্ষা করা ।তাহলে প্রশ্নগুলোর উত্তর দাও১। কোষের ভিতরের অংশ রক্ষা করে কে?.২।কোষের আকার প্রদান করে কে.৩।কোষের ভিতরের ও বাহিরের তরল পদার্থের চলাচল নিয়ন্ত্রণ করে কে? উ</a:t>
            </a:r>
            <a:r>
              <a:rPr lang="en-US" sz="1200" baseline="0" dirty="0" smtClean="0">
                <a:latin typeface="NikoshBAN" pitchFamily="2" charset="0"/>
                <a:cs typeface="NikoshBAN" pitchFamily="2" charset="0"/>
              </a:rPr>
              <a:t>:</a:t>
            </a:r>
            <a:r>
              <a:rPr lang="bn-BD" sz="1200" baseline="0" dirty="0" smtClean="0">
                <a:latin typeface="NikoshBAN" pitchFamily="2" charset="0"/>
                <a:cs typeface="NikoshBAN" pitchFamily="2" charset="0"/>
              </a:rPr>
              <a:t>কোষপ্রাচীর ।  </a:t>
            </a:r>
            <a:endParaRPr lang="en-US" sz="1200" dirty="0" smtClean="0">
              <a:latin typeface="NikoshBAN" pitchFamily="2" charset="0"/>
              <a:cs typeface="NikoshBAN" pitchFamily="2" charset="0"/>
            </a:endParaRPr>
          </a:p>
          <a:p>
            <a:pPr marL="0" indent="0">
              <a:buFont typeface="Wingdings" pitchFamily="2" charset="2"/>
              <a:buNone/>
            </a:pPr>
            <a:r>
              <a:rPr lang="bn-BD" baseline="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399B4C-F946-49CE-8D8A-069F885979C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74984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r>
              <a:rPr lang="bn-BD" dirty="0" smtClean="0"/>
              <a:t> শিক্ষক প্রশ্ন করবেন চিত্রে জেলীর</a:t>
            </a:r>
            <a:r>
              <a:rPr lang="bn-BD" baseline="0" dirty="0" smtClean="0"/>
              <a:t> মত কী দেখছ ? এটি কোষপ্রাচীরের ভিতরে না বাইরে দেখতে পাচ্ছ? প্রোটোপ্লাজমের কয়টি অংশ ?শ্রেণীর বিভিন্ন কার্যক্রমে শিক্ষক শিক্ষার্থীদের সহায়তা করবেন ।   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399B4C-F946-49CE-8D8A-069F885979C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52278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Wingdings" pitchFamily="2" charset="2"/>
              <a:buChar char="§"/>
            </a:pPr>
            <a:r>
              <a:rPr lang="bn-BD" baseline="0" dirty="0" smtClean="0"/>
              <a:t>প্লাস্টিডের উদাহরণ হিসেবে  কিছু বাস্তব উপকরণ ( রঙ্গিন ফুল, পাতা, ফল )  দেখাবেন । অতঃপর প্রশ্ন করবেন ১।সবুজ প্লাস্টিডের কাজ কী ? ২।রঙ্গিন.৩।প্লাস্টিডের কাজ কী ? ৪। প্রাণি  কোষে কী প্লাস্টিড থাকে ? কেন থাকে না ? </a:t>
            </a:r>
            <a:r>
              <a:rPr lang="bn-BD" dirty="0" smtClean="0"/>
              <a:t>শিক্ষক</a:t>
            </a:r>
            <a:r>
              <a:rPr lang="bn-BD" baseline="0" dirty="0" smtClean="0"/>
              <a:t> কোষগহবর এর উদাহরণ দিতে ফেলে দেয়া প্লাস্টিকের পানির বোতল দেখাতে পারেন । পানির বোতল পানি দিয়ে পুর্ণ আর কোষগহবর কোষরস দিয়ে পুর্ণ ।  কোষগহবর বাস্তবে দেখাতে পিঁয়াজের কোষ পরীক্ষা করে কোষ গহবর  দেখাতে পারেন ।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399B4C-F946-49CE-8D8A-069F885979C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70077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r>
              <a:rPr lang="bn-BD" baseline="0" dirty="0" smtClean="0"/>
              <a:t>প্রত্যেক দলে একটি করে কোষের মডেল দেয়া থাকবে , শিক্ষক যখন প্রজেক্টরে চিত্র দেখাবেন তখন শিক্ষার্থীরা চিত্রের সাথে মডেলের তুলনা করবে ।   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399B4C-F946-49CE-8D8A-069F885979C0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98727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Wingdings" pitchFamily="2" charset="2"/>
              <a:buChar char="Ø"/>
            </a:pPr>
            <a:r>
              <a:rPr lang="bn-BD" dirty="0" smtClean="0"/>
              <a:t>শিক্ষক</a:t>
            </a:r>
            <a:r>
              <a:rPr lang="bn-BD" baseline="0" dirty="0" smtClean="0"/>
              <a:t> স্লাইডের মত করে কোষের পার্থ্যকের চার্ট তৈরি করে আনবেন ।টেবিলে থাকবে কোষের বিভিন্ন অঙ্গাণুর কাগজে আঁকা ছবি  শিক্ষার্থীরা বিভিন্ন অংশ নিয়ে চার্টের সঠিক জায়গায় পিন করে দিবে । ব্ল্যাকবোর্ডে ক্লাস মনিটর আলোচ্য বিষয়গুলো (অর্থ্যাৎ কিসের ভিত্তিতে পার্থক্য করা হল)লিখবে ।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399B4C-F946-49CE-8D8A-069F885979C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02025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Wingdings" pitchFamily="2" charset="2"/>
              <a:buChar char="Ø"/>
            </a:pPr>
            <a:r>
              <a:rPr lang="bn-BD" dirty="0" smtClean="0">
                <a:latin typeface="NikoshBAN" pitchFamily="2" charset="0"/>
                <a:cs typeface="NikoshBAN" pitchFamily="2" charset="0"/>
              </a:rPr>
              <a:t>এ ক্ষেত্রে</a:t>
            </a:r>
            <a:r>
              <a:rPr lang="bn-BD" baseline="0" dirty="0" smtClean="0">
                <a:latin typeface="NikoshBAN" pitchFamily="2" charset="0"/>
                <a:cs typeface="NikoshBAN" pitchFamily="2" charset="0"/>
              </a:rPr>
              <a:t> শিক্ষক গমের আটা , হলুদ,সবুজ, লাল গুড়ো রঙ শিক্ষার্থীদের সরবরাহ করবেন । সময়ঃপ্রতিদল উপস্থাপনে সময় পাবে ২ মি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:</a:t>
            </a:r>
            <a:r>
              <a:rPr lang="bn-BD" baseline="0" dirty="0" smtClean="0">
                <a:latin typeface="NikoshBAN" pitchFamily="2" charset="0"/>
                <a:cs typeface="NikoshBAN" pitchFamily="2" charset="0"/>
              </a:rPr>
              <a:t> করে সময় পাবে । শিক্ষক শিক্ষার্থীদের সহায়তা করবেন । 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399B4C-F946-49CE-8D8A-069F885979C0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58289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9/24/2014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r>
              <a:rPr lang="bn-BD" smtClean="0"/>
              <a:t>আফরোজা,রংপুর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47593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9/24/2014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r>
              <a:rPr lang="bn-BD" smtClean="0"/>
              <a:t>আফরোজা,রংপুর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55375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9/24/2014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r>
              <a:rPr lang="bn-BD" smtClean="0"/>
              <a:t>আফরোজা,রংপুর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23468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9/24/2014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r>
              <a:rPr lang="bn-BD" smtClean="0"/>
              <a:t>আফরোজা,রংপুর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88370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9/24/2014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r>
              <a:rPr lang="bn-BD" smtClean="0"/>
              <a:t>আফরোজা,রংপুর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11891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9/24/2014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r>
              <a:rPr lang="bn-BD" smtClean="0"/>
              <a:t>আফরোজা,রংপুর 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95700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9/24/2014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r>
              <a:rPr lang="bn-BD" smtClean="0"/>
              <a:t>আফরোজা,রংপুর 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67327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9/24/2014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r>
              <a:rPr lang="bn-BD" smtClean="0"/>
              <a:t>আফরোজা,রংপুর 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728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313E5C18-C91B-4650-87FA-130ADD7C70F4}" type="datetimeFigureOut">
              <a:rPr lang="en-US" smtClean="0"/>
              <a:t>9/1/2019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15925931-7B48-499F-A477-D051D277AE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1536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9/24/2014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r>
              <a:rPr lang="bn-BD" smtClean="0"/>
              <a:t>আফরোজা,রংপুর 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45146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9/24/2014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r>
              <a:rPr lang="bn-BD" smtClean="0"/>
              <a:t>আফরোজা,রংপুর 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828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52400" y="152400"/>
            <a:ext cx="8839200" cy="6553200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304800" y="6367046"/>
            <a:ext cx="83058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1600" dirty="0" smtClean="0">
                <a:effectLst/>
                <a:ea typeface="Times New Roman" panose="02020603050405020304" pitchFamily="18" charset="0"/>
                <a:cs typeface="NikoshBAN" panose="02000000000000000000" pitchFamily="2" charset="0"/>
              </a:rPr>
              <a:t>নারায়ন চন্দ্র রায়</a:t>
            </a:r>
            <a:r>
              <a:rPr lang="en-US" sz="1600" dirty="0" smtClean="0">
                <a:effectLst/>
                <a:latin typeface="NikoshBAN" panose="02000000000000000000" pitchFamily="2" charset="0"/>
                <a:ea typeface="Times New Roman" panose="02020603050405020304" pitchFamily="18" charset="0"/>
              </a:rPr>
              <a:t>, </a:t>
            </a:r>
            <a:r>
              <a:rPr lang="bn-IN" sz="1600" dirty="0" smtClean="0">
                <a:effectLst/>
                <a:ea typeface="Times New Roman" panose="02020603050405020304" pitchFamily="18" charset="0"/>
                <a:cs typeface="NikoshBAN" panose="02000000000000000000" pitchFamily="2" charset="0"/>
              </a:rPr>
              <a:t>চাপারহাট বালিকা উচ্চ বিদ্যালয়</a:t>
            </a:r>
            <a:r>
              <a:rPr lang="en-US" sz="1600" dirty="0" smtClean="0">
                <a:effectLst/>
                <a:latin typeface="NikoshBAN" panose="02000000000000000000" pitchFamily="2" charset="0"/>
                <a:ea typeface="Times New Roman" panose="02020603050405020304" pitchFamily="18" charset="0"/>
              </a:rPr>
              <a:t>, </a:t>
            </a:r>
            <a:r>
              <a:rPr lang="bn-IN" sz="1600" dirty="0" smtClean="0">
                <a:effectLst/>
                <a:ea typeface="Times New Roman" panose="02020603050405020304" pitchFamily="18" charset="0"/>
                <a:cs typeface="NikoshBAN" panose="02000000000000000000" pitchFamily="2" charset="0"/>
              </a:rPr>
              <a:t>কালীগঞ্জ</a:t>
            </a:r>
            <a:r>
              <a:rPr lang="en-US" sz="1600" dirty="0" smtClean="0">
                <a:effectLst/>
                <a:latin typeface="NikoshBAN" panose="02000000000000000000" pitchFamily="2" charset="0"/>
                <a:ea typeface="Times New Roman" panose="02020603050405020304" pitchFamily="18" charset="0"/>
              </a:rPr>
              <a:t>, </a:t>
            </a:r>
            <a:r>
              <a:rPr lang="bn-IN" sz="1600" dirty="0" smtClean="0">
                <a:effectLst/>
                <a:ea typeface="Times New Roman" panose="02020603050405020304" pitchFamily="18" charset="0"/>
                <a:cs typeface="NikoshBAN" panose="02000000000000000000" pitchFamily="2" charset="0"/>
              </a:rPr>
              <a:t>লালমনিরহাট</a:t>
            </a:r>
            <a:r>
              <a:rPr lang="en-US" sz="1600" dirty="0" smtClean="0">
                <a:effectLst/>
                <a:latin typeface="NikoshBAN" panose="02000000000000000000" pitchFamily="2" charset="0"/>
                <a:ea typeface="Times New Roman" panose="02020603050405020304" pitchFamily="18" charset="0"/>
              </a:rPr>
              <a:t>, </a:t>
            </a:r>
            <a:r>
              <a:rPr lang="en-US" sz="1400" dirty="0" smtClean="0">
                <a:effectLst/>
                <a:latin typeface="NikoshBAN" panose="02000000000000000000" pitchFamily="2" charset="0"/>
                <a:ea typeface="Times New Roman" panose="02020603050405020304" pitchFamily="18" charset="0"/>
              </a:rPr>
              <a:t>E-mail: sreenarayanroy</a:t>
            </a:r>
            <a:r>
              <a:rPr lang="en-US" sz="14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123</a:t>
            </a:r>
            <a:r>
              <a:rPr lang="en-US" sz="1400" dirty="0" smtClean="0">
                <a:effectLst/>
                <a:latin typeface="NikoshBAN" panose="02000000000000000000" pitchFamily="2" charset="0"/>
                <a:ea typeface="Times New Roman" panose="02020603050405020304" pitchFamily="18" charset="0"/>
              </a:rPr>
              <a:t>@gmail.com</a:t>
            </a:r>
            <a:r>
              <a:rPr lang="bn-IN" sz="1600" dirty="0" smtClean="0">
                <a:effectLst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31940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10" Type="http://schemas.openxmlformats.org/officeDocument/2006/relationships/image" Target="../media/image31.jpeg"/><Relationship Id="rId4" Type="http://schemas.openxmlformats.org/officeDocument/2006/relationships/image" Target="../media/image25.jpeg"/><Relationship Id="rId9" Type="http://schemas.openxmlformats.org/officeDocument/2006/relationships/image" Target="../media/image3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7" Type="http://schemas.openxmlformats.org/officeDocument/2006/relationships/image" Target="../media/image3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13" Type="http://schemas.openxmlformats.org/officeDocument/2006/relationships/image" Target="../media/image46.jpeg"/><Relationship Id="rId3" Type="http://schemas.openxmlformats.org/officeDocument/2006/relationships/image" Target="../media/image36.jpeg"/><Relationship Id="rId7" Type="http://schemas.openxmlformats.org/officeDocument/2006/relationships/image" Target="../media/image40.jpeg"/><Relationship Id="rId12" Type="http://schemas.openxmlformats.org/officeDocument/2006/relationships/image" Target="../media/image4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jpeg"/><Relationship Id="rId11" Type="http://schemas.openxmlformats.org/officeDocument/2006/relationships/image" Target="../media/image44.jpeg"/><Relationship Id="rId5" Type="http://schemas.openxmlformats.org/officeDocument/2006/relationships/image" Target="../media/image38.jpeg"/><Relationship Id="rId10" Type="http://schemas.openxmlformats.org/officeDocument/2006/relationships/image" Target="../media/image43.png"/><Relationship Id="rId4" Type="http://schemas.openxmlformats.org/officeDocument/2006/relationships/image" Target="../media/image37.jpeg"/><Relationship Id="rId9" Type="http://schemas.openxmlformats.org/officeDocument/2006/relationships/image" Target="../media/image4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457200"/>
            <a:ext cx="6400800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9500" y="2667000"/>
            <a:ext cx="1905000" cy="3533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689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587" y="1245608"/>
            <a:ext cx="3962400" cy="4229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2095691" y="443345"/>
            <a:ext cx="3380239" cy="574826"/>
          </a:xfrm>
          <a:prstGeom prst="round2Diag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নিচের চিত্রে কী দেখছ ?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075" name="Picture 3" descr="C:\Users\User\Desktop\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3569" y="2095637"/>
            <a:ext cx="1276350" cy="314152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User\Desktop\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9919" y="2695140"/>
            <a:ext cx="1200150" cy="91440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User\Desktop\1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3119" y="3742024"/>
            <a:ext cx="1485900" cy="138112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C:\Users\User\Desktop\3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79" b="17330"/>
          <a:stretch/>
        </p:blipFill>
        <p:spPr bwMode="auto">
          <a:xfrm>
            <a:off x="2531744" y="1949591"/>
            <a:ext cx="1200150" cy="55678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685800" y="5592658"/>
            <a:ext cx="5562600" cy="533400"/>
          </a:xfrm>
          <a:prstGeom prst="round2Diag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সাইটোপ্লাজমে বিভিন্ন অংগাণু ভাসমান অবস্থায় আছে ।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6" name="Picture 4" descr="C:\Users\User\Desktop\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3119" y="2506373"/>
            <a:ext cx="1161868" cy="123565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2828925" y="5613158"/>
            <a:ext cx="1524000" cy="552450"/>
          </a:xfrm>
          <a:prstGeom prst="round2Diag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প্লাস্টিড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29" name="Picture 5" descr="C:\Users\User\Desktop\1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5617" y="1548530"/>
            <a:ext cx="1238250" cy="1057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User\Desktop\2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5617" y="2736991"/>
            <a:ext cx="1238250" cy="1138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User\Desktop\3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9387" y="4117250"/>
            <a:ext cx="1204479" cy="885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85800" y="5575199"/>
            <a:ext cx="5638800" cy="607868"/>
          </a:xfrm>
          <a:prstGeom prst="round2Diag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এ অঙ্গাণুর জন্যই আমরা পাতা ফুল ফল  এর বিচিত্র বর্ণ দেখি ।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1" name="Picture 3" descr="C:\Users\User\Desktop\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5621" y="2506373"/>
            <a:ext cx="1085850" cy="224443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User\Desktop\1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5942" y="2227982"/>
            <a:ext cx="2133600" cy="265517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6" name="TextBox 5"/>
          <p:cNvSpPr txBox="1"/>
          <p:nvPr/>
        </p:nvSpPr>
        <p:spPr>
          <a:xfrm>
            <a:off x="2247900" y="5592658"/>
            <a:ext cx="2362200" cy="572950"/>
          </a:xfrm>
          <a:prstGeom prst="round2Diag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কোষগহবর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875725" y="5498262"/>
            <a:ext cx="2074034" cy="627796"/>
          </a:xfrm>
          <a:prstGeom prst="round2Diag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গর্ত ,ম্যানহোল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205067" y="438100"/>
            <a:ext cx="5129853" cy="638349"/>
          </a:xfrm>
          <a:prstGeom prst="round2Diag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 চিত্রের কোন অঙ্গাণুটি উঠা নামা করছে-এ অংগাণুটির নাম কী? 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207894" y="454126"/>
            <a:ext cx="3124200" cy="58477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প্লাস্টিড কী কাজ করে ?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846069" y="428670"/>
            <a:ext cx="3048000" cy="58477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চিত্র দুটির তুলনা কর ? 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1012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 tmFilter="0,0; .5, 1; 1, 1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0" dur="2000" fill="hold"/>
                                        <p:tgtEl>
                                          <p:spTgt spid="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9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9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7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0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3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9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5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8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1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1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3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2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6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4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9" grpId="0" animBg="1"/>
      <p:bldP spid="9" grpId="1" animBg="1"/>
      <p:bldP spid="11" grpId="0" animBg="1"/>
      <p:bldP spid="11" grpId="1" animBg="1"/>
      <p:bldP spid="5" grpId="0" animBg="1"/>
      <p:bldP spid="5" grpId="1" animBg="1"/>
      <p:bldP spid="6" grpId="0" animBg="1"/>
      <p:bldP spid="22" grpId="0" animBg="1"/>
      <p:bldP spid="23" grpId="1" animBg="1"/>
      <p:bldP spid="23" grpId="2" animBg="1"/>
      <p:bldP spid="7" grpId="0" animBg="1"/>
      <p:bldP spid="7" grpId="1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487239" y="399101"/>
            <a:ext cx="4242329" cy="574826"/>
          </a:xfrm>
          <a:prstGeom prst="round2Diag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নিচের চিত্র দুটি ভালভাবে লক্ষ কর - কী দেখছ ?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" name="Picture 3" descr="C:\Documents and Settings\onu\Desktop\B140 animalCellPlaque.jpg"/>
          <p:cNvPicPr>
            <a:picLocks noChangeAspect="1" noChangeArrowheads="1"/>
          </p:cNvPicPr>
          <p:nvPr/>
        </p:nvPicPr>
        <p:blipFill rotWithShape="1">
          <a:blip r:embed="rId3"/>
          <a:srcRect l="4658" t="3523" r="6086" b="5341"/>
          <a:stretch/>
        </p:blipFill>
        <p:spPr bwMode="auto">
          <a:xfrm>
            <a:off x="4752108" y="1447800"/>
            <a:ext cx="3352800" cy="35814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6" name="TextBox 5"/>
          <p:cNvSpPr txBox="1"/>
          <p:nvPr/>
        </p:nvSpPr>
        <p:spPr>
          <a:xfrm>
            <a:off x="3974835" y="5768230"/>
            <a:ext cx="1219200" cy="480169"/>
          </a:xfrm>
          <a:prstGeom prst="round2Diag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কোষ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71700" y="426391"/>
            <a:ext cx="4572000" cy="574826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চিত্রের কোষ দুটিতে কী কোষপ্রাচীর  ও কোষঝিল্লী  আছে ?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81000" y="5768230"/>
            <a:ext cx="8153400" cy="480168"/>
          </a:xfrm>
          <a:prstGeom prst="round2Diag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বাম দিকের কোষে কোষপ্রাচীর ও কোষঝিল্লী  আছে, ডানদিকের কোষে কোষপ্রাচীর নেই,তবে কোষঝিল্লী আছে ।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27" name="Picture 3" descr="C:\Users\User\Desktop\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5697" y="2500745"/>
            <a:ext cx="701542" cy="182880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Box 25"/>
          <p:cNvSpPr txBox="1"/>
          <p:nvPr/>
        </p:nvSpPr>
        <p:spPr>
          <a:xfrm>
            <a:off x="1975690" y="436417"/>
            <a:ext cx="4876800" cy="473103"/>
          </a:xfrm>
          <a:prstGeom prst="round2Diag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কোষগহবর  ও  নিউক্লিয়াস এর অবস্থান কোথায় ? 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962890" y="5526232"/>
            <a:ext cx="7162800" cy="876206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prstTxWarp prst="textPlain">
              <a:avLst/>
            </a:prstTxWarp>
            <a:spAutoFit/>
          </a:bodyPr>
          <a:lstStyle/>
          <a:p>
            <a:pPr algn="ctr"/>
            <a:r>
              <a:rPr lang="bn-BD" dirty="0" smtClean="0">
                <a:latin typeface="NikoshBAN" pitchFamily="2" charset="0"/>
                <a:cs typeface="NikoshBAN" pitchFamily="2" charset="0"/>
              </a:rPr>
              <a:t>উদ্ভিদকোষে কোষগহবর  বড় সেজন্য নিউক্লিয়াস কোষের একদিকে অবস্থান করে ,প্রানিকোষে কোষগহবর  ছোট/নেই ।তাই কোষের কেন্দ্রে নিউক্লিয়াস অবস্থান করে । 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28" name="Picture 4" descr="C:\Users\User\Desktop\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9436" y="3733800"/>
            <a:ext cx="1008234" cy="97155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3" descr="C:\Users\User\Desktop\2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9436" y="2876983"/>
            <a:ext cx="656078" cy="76286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TextBox 27"/>
          <p:cNvSpPr txBox="1"/>
          <p:nvPr/>
        </p:nvSpPr>
        <p:spPr>
          <a:xfrm>
            <a:off x="2679436" y="406268"/>
            <a:ext cx="3212835" cy="533400"/>
          </a:xfrm>
          <a:prstGeom prst="round2Diag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প্লাস্টিড কী প্রাণিকোষে আছে ?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671090" y="5729036"/>
            <a:ext cx="3424910" cy="470598"/>
          </a:xfrm>
          <a:prstGeom prst="round2Diag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না, প্লাস্টিড উদ্ভিদ কোষের অনন্য বৈশিষ্ট্য। 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1053968" y="1315316"/>
            <a:ext cx="3231885" cy="3886200"/>
            <a:chOff x="914399" y="1219200"/>
            <a:chExt cx="3231885" cy="4078432"/>
          </a:xfrm>
        </p:grpSpPr>
        <p:pic>
          <p:nvPicPr>
            <p:cNvPr id="1026" name="Picture 2" descr="C:\Users\User\Desktop\w.jpg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4399" y="1219200"/>
              <a:ext cx="3231885" cy="40784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5" descr="C:\Users\User\Desktop\2.jpg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107" t="29172" r="23474" b="41657"/>
            <a:stretch/>
          </p:blipFill>
          <p:spPr bwMode="auto">
            <a:xfrm>
              <a:off x="1868943" y="3415145"/>
              <a:ext cx="554182" cy="1361778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305717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 tmFilter="0,0; .5, 1; 1, 1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4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8" dur="2000" fill="hold"/>
                                        <p:tgtEl>
                                          <p:spTgt spid="102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5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1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3" dur="2000" fill="hold"/>
                                        <p:tgtEl>
                                          <p:spTgt spid="102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3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6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2" dur="2000" fill="hold"/>
                                        <p:tgtEl>
                                          <p:spTgt spid="3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6" grpId="0" animBg="1"/>
      <p:bldP spid="6" grpId="1" animBg="1"/>
      <p:bldP spid="7" grpId="0" animBg="1"/>
      <p:bldP spid="7" grpId="1" animBg="1"/>
      <p:bldP spid="23" grpId="0" animBg="1"/>
      <p:bldP spid="23" grpId="1" animBg="1"/>
      <p:bldP spid="26" grpId="0" animBg="1"/>
      <p:bldP spid="26" grpId="1" animBg="1"/>
      <p:bldP spid="27" grpId="0" animBg="1"/>
      <p:bldP spid="27" grpId="1" animBg="1"/>
      <p:bldP spid="28" grpId="0" animBg="1"/>
      <p:bldP spid="2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3111225"/>
              </p:ext>
            </p:extLst>
          </p:nvPr>
        </p:nvGraphicFramePr>
        <p:xfrm>
          <a:off x="1686409" y="1234786"/>
          <a:ext cx="5791200" cy="3528457"/>
        </p:xfrm>
        <a:graphic>
          <a:graphicData uri="http://schemas.openxmlformats.org/drawingml/2006/table">
            <a:tbl>
              <a:tblPr firstRow="1" bandRow="1">
                <a:tableStyleId>{E8034E78-7F5D-4C2E-B375-FC64B27BC917}</a:tableStyleId>
              </a:tblPr>
              <a:tblGrid>
                <a:gridCol w="2895600"/>
                <a:gridCol w="2895600"/>
              </a:tblGrid>
              <a:tr h="106607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</a:tr>
              <a:tr h="639647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0429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9263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30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6" name="Picture 5" descr="13.JPG"/>
          <p:cNvPicPr>
            <a:picLocks noChangeAspect="1"/>
          </p:cNvPicPr>
          <p:nvPr/>
        </p:nvPicPr>
        <p:blipFill>
          <a:blip r:embed="rId3">
            <a:lum contrast="30000"/>
          </a:blip>
          <a:srcRect l="73684"/>
          <a:stretch>
            <a:fillRect/>
          </a:stretch>
        </p:blipFill>
        <p:spPr>
          <a:xfrm flipH="1">
            <a:off x="7010400" y="5139828"/>
            <a:ext cx="838200" cy="533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 descr="14.JPG"/>
          <p:cNvPicPr>
            <a:picLocks noChangeAspect="1"/>
          </p:cNvPicPr>
          <p:nvPr/>
        </p:nvPicPr>
        <p:blipFill>
          <a:blip r:embed="rId4">
            <a:lum contrast="30000"/>
          </a:blip>
          <a:srcRect l="73684"/>
          <a:stretch>
            <a:fillRect/>
          </a:stretch>
        </p:blipFill>
        <p:spPr>
          <a:xfrm flipH="1">
            <a:off x="7949122" y="5051635"/>
            <a:ext cx="813878" cy="5959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7" descr="15.JPG"/>
          <p:cNvPicPr>
            <a:picLocks noChangeAspect="1"/>
          </p:cNvPicPr>
          <p:nvPr/>
        </p:nvPicPr>
        <p:blipFill>
          <a:blip r:embed="rId5">
            <a:lum contrast="30000"/>
          </a:blip>
          <a:srcRect l="78947" r="10234" b="16667"/>
          <a:stretch>
            <a:fillRect/>
          </a:stretch>
        </p:blipFill>
        <p:spPr>
          <a:xfrm flipH="1">
            <a:off x="3321244" y="5201715"/>
            <a:ext cx="805770" cy="5061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8" descr="5.JPG"/>
          <p:cNvPicPr>
            <a:picLocks noChangeAspect="1"/>
          </p:cNvPicPr>
          <p:nvPr/>
        </p:nvPicPr>
        <p:blipFill>
          <a:blip r:embed="rId6">
            <a:lum contrast="30000"/>
          </a:blip>
          <a:srcRect l="75926"/>
          <a:stretch>
            <a:fillRect/>
          </a:stretch>
        </p:blipFill>
        <p:spPr>
          <a:xfrm flipH="1">
            <a:off x="1330621" y="5166014"/>
            <a:ext cx="685801" cy="6125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9" descr="6.JPG"/>
          <p:cNvPicPr>
            <a:picLocks noChangeAspect="1"/>
          </p:cNvPicPr>
          <p:nvPr/>
        </p:nvPicPr>
        <p:blipFill>
          <a:blip r:embed="rId7">
            <a:lum contrast="30000"/>
          </a:blip>
          <a:srcRect l="74074"/>
          <a:stretch>
            <a:fillRect/>
          </a:stretch>
        </p:blipFill>
        <p:spPr>
          <a:xfrm flipH="1">
            <a:off x="367145" y="5194663"/>
            <a:ext cx="762000" cy="5239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Content Placeholder 40" descr="Prani2.JPG"/>
          <p:cNvPicPr>
            <a:picLocks noChangeAspect="1"/>
          </p:cNvPicPr>
          <p:nvPr/>
        </p:nvPicPr>
        <p:blipFill>
          <a:blip r:embed="rId8" cstate="print">
            <a:lum contrast="30000"/>
          </a:blip>
          <a:stretch>
            <a:fillRect/>
          </a:stretch>
        </p:blipFill>
        <p:spPr>
          <a:xfrm>
            <a:off x="5725009" y="1435677"/>
            <a:ext cx="990600" cy="7239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Picture 217" descr="C:\Documents and Settings\IT Services\Desktop\Cell\cellwall.jpedffg.jpg"/>
          <p:cNvPicPr>
            <a:picLocks noChangeAspect="1" noChangeArrowheads="1"/>
          </p:cNvPicPr>
          <p:nvPr/>
        </p:nvPicPr>
        <p:blipFill>
          <a:blip r:embed="rId9" cstate="print">
            <a:lum contrast="30000"/>
          </a:blip>
          <a:srcRect/>
          <a:stretch>
            <a:fillRect/>
          </a:stretch>
        </p:blipFill>
        <p:spPr bwMode="auto">
          <a:xfrm>
            <a:off x="4305300" y="5201715"/>
            <a:ext cx="838200" cy="5022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Picture 2" descr="C:\Documents and Settings\Mark\My Documents\My Pictures\c.bmp"/>
          <p:cNvPicPr>
            <a:picLocks noChangeAspect="1" noChangeArrowheads="1"/>
          </p:cNvPicPr>
          <p:nvPr/>
        </p:nvPicPr>
        <p:blipFill>
          <a:blip r:embed="rId10" cstate="print"/>
          <a:srcRect t="327" r="74524" b="50000"/>
          <a:stretch>
            <a:fillRect/>
          </a:stretch>
        </p:blipFill>
        <p:spPr bwMode="auto">
          <a:xfrm>
            <a:off x="2312593" y="5229876"/>
            <a:ext cx="747240" cy="5315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0" name="TextBox 19"/>
          <p:cNvSpPr txBox="1"/>
          <p:nvPr/>
        </p:nvSpPr>
        <p:spPr>
          <a:xfrm>
            <a:off x="1739331" y="2302618"/>
            <a:ext cx="6328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১। 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711622" y="2938376"/>
            <a:ext cx="60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২।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724509" y="3603638"/>
            <a:ext cx="60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৩। 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711622" y="4179290"/>
            <a:ext cx="60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৪। 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26" name="Picture 2" descr="C:\Users\User\Desktop\1.jp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8387" y="5101750"/>
            <a:ext cx="809625" cy="7097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Content Placeholder 59" descr="Udvid.JP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844511" y="1402772"/>
            <a:ext cx="953467" cy="7897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TextBox 13"/>
          <p:cNvSpPr txBox="1"/>
          <p:nvPr/>
        </p:nvSpPr>
        <p:spPr>
          <a:xfrm>
            <a:off x="1596736" y="381000"/>
            <a:ext cx="5867400" cy="630198"/>
          </a:xfrm>
          <a:prstGeom prst="round2Diag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উদ্ভিদ ও প্রাণিকোষের  পার্থক্য কর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  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9" name="Picture 2" descr="C:\Users\User\Desktop\Cell\1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3034" y="5139828"/>
            <a:ext cx="723900" cy="7026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4601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966328" y="669288"/>
            <a:ext cx="17373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সময়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: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 ৮মি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. 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3015951" y="280871"/>
            <a:ext cx="3303465" cy="776835"/>
          </a:xfrm>
          <a:prstGeom prst="rect">
            <a:avLst/>
          </a:prstGeom>
        </p:spPr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দলগত</a:t>
            </a:r>
            <a:r>
              <a:rPr lang="en-US" sz="6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en-US" sz="6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6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622" y="1462517"/>
            <a:ext cx="4114578" cy="3085934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0" name="Rectangle 9"/>
          <p:cNvSpPr/>
          <p:nvPr/>
        </p:nvSpPr>
        <p:spPr>
          <a:xfrm>
            <a:off x="523775" y="4894796"/>
            <a:ext cx="828781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BD" sz="3200" dirty="0">
                <a:latin typeface="NikoshBAN" pitchFamily="2" charset="0"/>
                <a:cs typeface="NikoshBAN" pitchFamily="2" charset="0"/>
              </a:rPr>
              <a:t>শিক্ষার্থীরা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গমের </a:t>
            </a:r>
            <a:r>
              <a:rPr lang="bn-BD" sz="3200" dirty="0">
                <a:latin typeface="NikoshBAN" pitchFamily="2" charset="0"/>
                <a:cs typeface="NikoshBAN" pitchFamily="2" charset="0"/>
              </a:rPr>
              <a:t>আটা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দিয়ে </a:t>
            </a:r>
            <a:r>
              <a:rPr lang="bn-BD" sz="3200" dirty="0">
                <a:latin typeface="NikoshBAN" pitchFamily="2" charset="0"/>
                <a:cs typeface="NikoshBAN" pitchFamily="2" charset="0"/>
              </a:rPr>
              <a:t>কোষের মডেল তৈরী করবে যাতে কোষঝিল্লী, কোষগহবর ,নিঊক্লিয়াস থাকবে । অঙ্গাণুগুলোর নাম  কাঠির উপরে কাগজ লাগিয়ে চিহ্নিত করবে ।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7967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675000" y="332013"/>
            <a:ext cx="1295400" cy="6096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মূল্যায়ন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879188" y="4876800"/>
            <a:ext cx="5181600" cy="528659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১। চিত্রের কোষটি উদ্ভিদ না প্রাণিকোষ?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27629" y="4942240"/>
            <a:ext cx="5884718" cy="533400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২। প্রাণিকোষ –তুমি কিভাবে সনাক্ত করলে –উত্তরের স্ব-পক্ষে যুক্তি দাও ?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434952" y="4980340"/>
            <a:ext cx="6189518" cy="457200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৩।চিত্র দুটির মধ্যে পার্থক্যকারী প্রধান বৈশিষ্ট্যগুলো  ব্যাখ্যা কর?  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2" name="Picture 2" descr="C:\Users\User\Desktop\Cell\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1265463"/>
            <a:ext cx="3640282" cy="3443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:\Users\User\Desktop\Cell\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4556" y="1808018"/>
            <a:ext cx="2788144" cy="27514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4" name="Picture 2" descr="C:\Users\User\Desktop\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9711" y="1808017"/>
            <a:ext cx="2675378" cy="2813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0612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9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1"/>
      <p:bldP spid="6" grpId="2"/>
      <p:bldP spid="7" grpId="0"/>
      <p:bldP spid="7" grpId="2"/>
      <p:bldP spid="8" grpId="1"/>
      <p:bldP spid="8" grpId="2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Cell\young-plan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1102" y="2057400"/>
            <a:ext cx="3105150" cy="26036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895600" y="4890652"/>
            <a:ext cx="3429000" cy="671947"/>
          </a:xfrm>
          <a:prstGeom prst="round2Diag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চিত্রের কোষের ভূমিকা  ব্যাখ্যা কর ?</a:t>
            </a:r>
            <a:r>
              <a:rPr lang="bn-IN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533400" y="381000"/>
            <a:ext cx="3482801" cy="1984481"/>
            <a:chOff x="2209800" y="1447800"/>
            <a:chExt cx="4357687" cy="1713610"/>
          </a:xfrm>
        </p:grpSpPr>
        <p:grpSp>
          <p:nvGrpSpPr>
            <p:cNvPr id="10" name="Group 9"/>
            <p:cNvGrpSpPr/>
            <p:nvPr/>
          </p:nvGrpSpPr>
          <p:grpSpPr>
            <a:xfrm>
              <a:off x="2209800" y="1447800"/>
              <a:ext cx="2640451" cy="1713610"/>
              <a:chOff x="2078931" y="1149332"/>
              <a:chExt cx="4289212" cy="2753197"/>
            </a:xfrm>
          </p:grpSpPr>
          <p:sp>
            <p:nvSpPr>
              <p:cNvPr id="12" name="Isosceles Triangle 11"/>
              <p:cNvSpPr/>
              <p:nvPr/>
            </p:nvSpPr>
            <p:spPr>
              <a:xfrm>
                <a:off x="2078931" y="1149332"/>
                <a:ext cx="4289212" cy="1303087"/>
              </a:xfrm>
              <a:prstGeom prst="triangle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2547323" y="2452419"/>
                <a:ext cx="3345661" cy="145011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Rectangle 13"/>
              <p:cNvSpPr/>
              <p:nvPr/>
            </p:nvSpPr>
            <p:spPr>
              <a:xfrm>
                <a:off x="2676969" y="2696081"/>
                <a:ext cx="539760" cy="725054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Rectangle 14"/>
              <p:cNvSpPr/>
              <p:nvPr/>
            </p:nvSpPr>
            <p:spPr>
              <a:xfrm>
                <a:off x="5227759" y="2696081"/>
                <a:ext cx="530847" cy="725054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Rectangle 15"/>
              <p:cNvSpPr/>
              <p:nvPr/>
            </p:nvSpPr>
            <p:spPr>
              <a:xfrm>
                <a:off x="3801809" y="2542074"/>
                <a:ext cx="725004" cy="1206446"/>
              </a:xfrm>
              <a:prstGeom prst="rect">
                <a:avLst/>
              </a:prstGeom>
              <a:solidFill>
                <a:srgbClr val="00B0F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1" name="Title 1"/>
            <p:cNvSpPr txBox="1">
              <a:spLocks/>
            </p:cNvSpPr>
            <p:nvPr/>
          </p:nvSpPr>
          <p:spPr>
            <a:xfrm>
              <a:off x="4572028" y="2388635"/>
              <a:ext cx="1995459" cy="602936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>
              <a:normAutofit fontScale="77500" lnSpcReduction="20000"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n-US" sz="4000" dirty="0" err="1" smtClean="0">
                  <a:latin typeface="NikoshBAN" pitchFamily="2" charset="0"/>
                  <a:cs typeface="NikoshBAN" pitchFamily="2" charset="0"/>
                </a:rPr>
                <a:t>বাড়ির</a:t>
              </a:r>
              <a:r>
                <a:rPr lang="en-US" sz="4000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4000" dirty="0" err="1" smtClean="0">
                  <a:latin typeface="NikoshBAN" pitchFamily="2" charset="0"/>
                  <a:cs typeface="NikoshBAN" pitchFamily="2" charset="0"/>
                </a:rPr>
                <a:t>কাজ</a:t>
              </a:r>
              <a:endParaRPr lang="en-US" sz="4000" dirty="0">
                <a:latin typeface="NikoshBAN" pitchFamily="2" charset="0"/>
                <a:cs typeface="NikoshBAN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12109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209800" y="1295400"/>
            <a:ext cx="4114800" cy="4267200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bn-BD" dirty="0" smtClean="0">
                <a:solidFill>
                  <a:srgbClr val="663300"/>
                </a:solidFill>
                <a:latin typeface="NikoshBAN" pitchFamily="2" charset="0"/>
                <a:cs typeface="NikoshBAN" pitchFamily="2" charset="0"/>
              </a:rPr>
              <a:t>এই পাঠে গুরুত্বপূর্ণ  শব্দসমূহ</a:t>
            </a:r>
            <a:r>
              <a:rPr lang="bn-BD" sz="1200" dirty="0" smtClean="0">
                <a:solidFill>
                  <a:srgbClr val="66330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bn-BD" sz="1200" dirty="0" smtClean="0">
              <a:latin typeface="NikoshBAN" pitchFamily="2" charset="0"/>
              <a:cs typeface="NikoshBAN" pitchFamily="2" charset="0"/>
            </a:endParaRPr>
          </a:p>
          <a:p>
            <a:pPr marL="171450" indent="-171450">
              <a:buFont typeface="Wingdings" pitchFamily="2" charset="2"/>
              <a:buChar char="§"/>
            </a:pPr>
            <a:r>
              <a:rPr lang="bn-BD" sz="1200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কোষপ্রাচীর </a:t>
            </a:r>
            <a:endParaRPr lang="bn-BD" sz="1200" dirty="0">
              <a:solidFill>
                <a:srgbClr val="0000FF"/>
              </a:solidFill>
              <a:latin typeface="NikoshBAN" pitchFamily="2" charset="0"/>
              <a:cs typeface="NikoshBAN" pitchFamily="2" charset="0"/>
            </a:endParaRPr>
          </a:p>
          <a:p>
            <a:pPr marL="171450" indent="-171450">
              <a:buFont typeface="Wingdings" pitchFamily="2" charset="2"/>
              <a:buChar char="§"/>
            </a:pPr>
            <a:r>
              <a:rPr lang="bn-BD" sz="1200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কোষঝিল্লী</a:t>
            </a:r>
          </a:p>
          <a:p>
            <a:pPr marL="171450" indent="-171450">
              <a:buFont typeface="Wingdings" pitchFamily="2" charset="2"/>
              <a:buChar char="§"/>
            </a:pPr>
            <a:r>
              <a:rPr lang="bn-BD" sz="1200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প্রোটোপ্লাজম </a:t>
            </a:r>
          </a:p>
          <a:p>
            <a:pPr marL="171450" indent="-171450">
              <a:buFont typeface="Wingdings" pitchFamily="2" charset="2"/>
              <a:buChar char="§"/>
            </a:pPr>
            <a:r>
              <a:rPr lang="bn-BD" sz="1200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সাইটোপ্লাজম</a:t>
            </a:r>
          </a:p>
          <a:p>
            <a:pPr marL="171450" indent="-171450">
              <a:buFont typeface="Wingdings" pitchFamily="2" charset="2"/>
              <a:buChar char="§"/>
            </a:pPr>
            <a:r>
              <a:rPr lang="bn-BD" sz="1200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প্লাস্টিড</a:t>
            </a:r>
          </a:p>
          <a:p>
            <a:pPr marL="171450" indent="-171450">
              <a:buFont typeface="Wingdings" pitchFamily="2" charset="2"/>
              <a:buChar char="§"/>
            </a:pPr>
            <a:r>
              <a:rPr lang="bn-BD" sz="1200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কোষগহবর </a:t>
            </a:r>
            <a:endParaRPr lang="en-US" dirty="0">
              <a:solidFill>
                <a:srgbClr val="0000FF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6171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04800"/>
            <a:ext cx="1238250" cy="1057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User\Desktop\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5257800"/>
            <a:ext cx="1238250" cy="1057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543050" y="2362200"/>
            <a:ext cx="5924550" cy="2057400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prstTxWarp prst="textWave1">
              <a:avLst/>
            </a:prstTxWarp>
            <a:spAutoFit/>
          </a:bodyPr>
          <a:lstStyle/>
          <a:p>
            <a:r>
              <a:rPr lang="bn-BD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NikoshBAN" pitchFamily="2" charset="0"/>
                <a:cs typeface="NikoshBAN" pitchFamily="2" charset="0"/>
              </a:rPr>
              <a:t>ধন্যবাদ</a:t>
            </a:r>
            <a:r>
              <a:rPr lang="bn-BD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blipFill>
                  <a:blip r:embed="rId4"/>
                  <a:tile tx="0" ty="0" sx="100000" sy="100000" flip="none" algn="tl"/>
                </a:blip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blipFill>
                <a:blip r:embed="rId4"/>
                <a:tile tx="0" ty="0" sx="100000" sy="100000" flip="none" algn="tl"/>
              </a:blip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1260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10"/>
          <p:cNvSpPr txBox="1">
            <a:spLocks/>
          </p:cNvSpPr>
          <p:nvPr/>
        </p:nvSpPr>
        <p:spPr>
          <a:xfrm>
            <a:off x="838200" y="1028076"/>
            <a:ext cx="3505200" cy="4495800"/>
          </a:xfrm>
          <a:prstGeom prst="rect">
            <a:avLst/>
          </a:prstGeom>
          <a:ln w="66675">
            <a:solidFill>
              <a:schemeClr val="tx1"/>
            </a:solidFill>
          </a:ln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None/>
            </a:pPr>
            <a:r>
              <a:rPr lang="bn-BD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36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buFont typeface="Arial" pitchFamily="34" charset="0"/>
              <a:buNone/>
            </a:pPr>
            <a:r>
              <a:rPr lang="bn-BD" sz="3600" u="sng" dirty="0" smtClean="0">
                <a:solidFill>
                  <a:srgbClr val="0052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3600" u="sng" dirty="0">
              <a:solidFill>
                <a:srgbClr val="0052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Content Placeholder 12"/>
          <p:cNvSpPr txBox="1">
            <a:spLocks/>
          </p:cNvSpPr>
          <p:nvPr/>
        </p:nvSpPr>
        <p:spPr>
          <a:xfrm>
            <a:off x="4544288" y="1028076"/>
            <a:ext cx="3526866" cy="4476259"/>
          </a:xfrm>
          <a:prstGeom prst="rect">
            <a:avLst/>
          </a:prstGeom>
          <a:ln w="66675">
            <a:solidFill>
              <a:schemeClr val="tx1"/>
            </a:solidFill>
          </a:ln>
        </p:spPr>
        <p:txBody>
          <a:bodyPr/>
          <a:lstStyle/>
          <a:p>
            <a:pPr marL="342900" lvl="0" indent="-342900" algn="ctr">
              <a:spcBef>
                <a:spcPct val="20000"/>
              </a:spcBef>
              <a:defRPr/>
            </a:pPr>
            <a:r>
              <a:rPr kumimoji="0" lang="bn-BD" sz="3600" b="1" i="0" strike="noStrike" kern="1200" normalizeH="0" baseline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4">
                    <a:lumMod val="10000"/>
                  </a:schemeClr>
                </a:solidFill>
                <a:uLnTx/>
                <a:uFillTx/>
                <a:latin typeface="NikoshBAN" pitchFamily="2" charset="0"/>
                <a:cs typeface="NikoshBAN" pitchFamily="2" charset="0"/>
              </a:rPr>
              <a:t>পাঠ </a:t>
            </a:r>
            <a:r>
              <a:rPr lang="bn-BD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4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পরিচিতি</a:t>
            </a:r>
            <a:endParaRPr kumimoji="0" lang="bn-BD" sz="3600" b="1" i="0" strike="noStrike" kern="1200" normalizeH="0" baseline="0" noProof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4">
                  <a:lumMod val="10000"/>
                </a:schemeClr>
              </a:solidFill>
              <a:uLnTx/>
              <a:uFillTx/>
              <a:latin typeface="NikoshBAN" pitchFamily="2" charset="0"/>
              <a:cs typeface="NikoshBAN" pitchFamily="2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 smtClean="0">
              <a:ln/>
              <a:effectLst/>
              <a:uLnTx/>
              <a:uFillTx/>
              <a:latin typeface="NikoshBAN" pitchFamily="2" charset="0"/>
              <a:cs typeface="NikoshBAN" pitchFamily="2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 smtClean="0">
              <a:ln/>
              <a:effectLst/>
              <a:uLnTx/>
              <a:uFillTx/>
              <a:latin typeface="NikoshBAN" pitchFamily="2" charset="0"/>
              <a:cs typeface="NikoshBAN" pitchFamily="2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en-US" sz="2400" b="1" dirty="0">
              <a:ln/>
              <a:latin typeface="NikoshBAN" pitchFamily="2" charset="0"/>
              <a:cs typeface="NikoshBAN" pitchFamily="2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 smtClean="0">
              <a:ln/>
              <a:effectLst/>
              <a:uLnTx/>
              <a:uFillTx/>
              <a:latin typeface="NikoshBAN" pitchFamily="2" charset="0"/>
              <a:cs typeface="NikoshBAN" pitchFamily="2" charset="0"/>
            </a:endParaRPr>
          </a:p>
          <a:p>
            <a:pPr marL="342900" indent="-342900" algn="ctr">
              <a:spcBef>
                <a:spcPct val="20000"/>
              </a:spcBef>
              <a:defRPr/>
            </a:pPr>
            <a:endParaRPr lang="en-US" sz="1600" b="1" dirty="0" smtClean="0">
              <a:ln/>
              <a:latin typeface="NikoshBAN" pitchFamily="2" charset="0"/>
              <a:cs typeface="NikoshBAN" pitchFamily="2" charset="0"/>
            </a:endParaRPr>
          </a:p>
          <a:p>
            <a:pPr marL="342900" indent="-342900" algn="ctr">
              <a:spcBef>
                <a:spcPct val="20000"/>
              </a:spcBef>
              <a:defRPr/>
            </a:pPr>
            <a:r>
              <a:rPr lang="bn-BD" sz="2800" b="1" dirty="0" smtClean="0">
                <a:ln/>
                <a:latin typeface="NikoshBAN" pitchFamily="2" charset="0"/>
                <a:cs typeface="NikoshBAN" pitchFamily="2" charset="0"/>
              </a:rPr>
              <a:t>শ্রে</a:t>
            </a:r>
            <a:r>
              <a:rPr lang="en-US" sz="2800" b="1" dirty="0" err="1">
                <a:ln/>
                <a:latin typeface="NikoshBAN" pitchFamily="2" charset="0"/>
                <a:cs typeface="NikoshBAN" pitchFamily="2" charset="0"/>
              </a:rPr>
              <a:t>ণি</a:t>
            </a:r>
            <a:r>
              <a:rPr lang="en-US" sz="2800" b="1" dirty="0" smtClean="0">
                <a:ln/>
                <a:latin typeface="NikoshBAN" pitchFamily="2" charset="0"/>
                <a:cs typeface="NikoshBAN" pitchFamily="2" charset="0"/>
              </a:rPr>
              <a:t>: </a:t>
            </a:r>
            <a:r>
              <a:rPr lang="bn-IN" sz="2800" b="1" dirty="0" smtClean="0">
                <a:ln/>
                <a:latin typeface="NikoshBAN" pitchFamily="2" charset="0"/>
                <a:cs typeface="NikoshBAN" pitchFamily="2" charset="0"/>
              </a:rPr>
              <a:t>৬ষ্ঠ</a:t>
            </a:r>
            <a:endParaRPr kumimoji="0" lang="en-US" sz="2800" b="1" i="0" u="none" strike="noStrike" kern="1200" cap="none" spc="0" normalizeH="0" baseline="0" noProof="0" dirty="0" smtClean="0">
              <a:ln/>
              <a:effectLst/>
              <a:uLnTx/>
              <a:uFillTx/>
              <a:latin typeface="NikoshBAN" pitchFamily="2" charset="0"/>
              <a:cs typeface="NikoshBAN" pitchFamily="2" charset="0"/>
            </a:endParaRPr>
          </a:p>
          <a:p>
            <a:pPr marL="342900" lvl="0" indent="-342900">
              <a:spcBef>
                <a:spcPct val="20000"/>
              </a:spcBef>
              <a:defRPr/>
            </a:pPr>
            <a:r>
              <a:rPr kumimoji="0" lang="bn-BD" sz="2400" b="1" i="0" u="none" strike="noStrike" kern="1200" cap="none" spc="0" normalizeH="0" baseline="0" noProof="0" dirty="0" smtClean="0">
                <a:ln/>
                <a:effectLst/>
                <a:uLnTx/>
                <a:uFillTx/>
                <a:latin typeface="NikoshBAN" pitchFamily="2" charset="0"/>
                <a:cs typeface="NikoshBAN" pitchFamily="2" charset="0"/>
              </a:rPr>
              <a:t>বিষয়</a:t>
            </a:r>
            <a:r>
              <a:rPr kumimoji="0" lang="en-US" sz="2400" b="1" i="0" u="none" strike="noStrike" kern="1200" cap="none" spc="0" normalizeH="0" baseline="0" noProof="0" dirty="0" smtClean="0">
                <a:ln/>
                <a:effectLst/>
                <a:uLnTx/>
                <a:uFillTx/>
                <a:latin typeface="NikoshBAN" pitchFamily="2" charset="0"/>
                <a:cs typeface="NikoshBAN" pitchFamily="2" charset="0"/>
              </a:rPr>
              <a:t>:</a:t>
            </a:r>
            <a:r>
              <a:rPr kumimoji="0" lang="bn-BD" sz="2400" b="1" i="0" u="none" strike="noStrike" kern="1200" cap="none" spc="0" normalizeH="0" baseline="0" noProof="0" dirty="0" smtClean="0">
                <a:ln/>
                <a:effectLst/>
                <a:uLnTx/>
                <a:uFillTx/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noProof="0" dirty="0" err="1" smtClean="0">
                <a:ln/>
                <a:latin typeface="NikoshBAN" pitchFamily="2" charset="0"/>
                <a:cs typeface="NikoshBAN" pitchFamily="2" charset="0"/>
              </a:rPr>
              <a:t>বি</a:t>
            </a:r>
            <a:r>
              <a:rPr lang="bn-IN" sz="2400" b="1" noProof="0" dirty="0" smtClean="0">
                <a:ln/>
                <a:latin typeface="NikoshBAN" pitchFamily="2" charset="0"/>
                <a:cs typeface="NikoshBAN" pitchFamily="2" charset="0"/>
              </a:rPr>
              <a:t>জ্ঞান</a:t>
            </a:r>
            <a:endParaRPr lang="bn-IN" sz="2400" b="1" dirty="0" smtClean="0">
              <a:ln/>
              <a:latin typeface="NikoshBAN" pitchFamily="2" charset="0"/>
              <a:cs typeface="NikoshBAN" pitchFamily="2" charset="0"/>
            </a:endParaRPr>
          </a:p>
          <a:p>
            <a:pPr marL="342900" lvl="0" indent="-342900">
              <a:spcBef>
                <a:spcPct val="20000"/>
              </a:spcBef>
              <a:defRPr/>
            </a:pPr>
            <a:r>
              <a:rPr kumimoji="0" lang="en-US" sz="2000" b="1" i="0" u="none" strike="noStrike" kern="1200" cap="none" spc="0" normalizeH="0" baseline="0" noProof="0" dirty="0" err="1" smtClean="0">
                <a:ln/>
                <a:effectLst/>
                <a:uLnTx/>
                <a:uFillTx/>
                <a:latin typeface="NikoshBAN" pitchFamily="2" charset="0"/>
                <a:cs typeface="NikoshBAN" pitchFamily="2" charset="0"/>
              </a:rPr>
              <a:t>অধ্যায়</a:t>
            </a:r>
            <a:r>
              <a:rPr kumimoji="0" lang="en-US" sz="2000" b="1" i="0" u="none" strike="noStrike" kern="1200" cap="none" spc="0" normalizeH="0" baseline="0" noProof="0" dirty="0" smtClean="0">
                <a:ln/>
                <a:effectLst/>
                <a:uLnTx/>
                <a:uFillTx/>
                <a:latin typeface="NikoshBAN" pitchFamily="2" charset="0"/>
                <a:cs typeface="NikoshBAN" pitchFamily="2" charset="0"/>
              </a:rPr>
              <a:t>:</a:t>
            </a:r>
            <a:r>
              <a:rPr kumimoji="0" lang="en-US" sz="2000" b="1" i="0" u="none" strike="noStrike" kern="1200" cap="none" spc="0" normalizeH="0" noProof="0" dirty="0" smtClean="0">
                <a:ln/>
                <a:effectLst/>
                <a:uLnTx/>
                <a:uFillTx/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ln/>
                <a:latin typeface="NikoshBAN" pitchFamily="2" charset="0"/>
                <a:cs typeface="NikoshBAN" pitchFamily="2" charset="0"/>
              </a:rPr>
              <a:t>তৃ</a:t>
            </a:r>
            <a:r>
              <a:rPr kumimoji="0" lang="en-US" sz="2000" b="1" i="0" u="none" strike="noStrike" kern="1200" cap="none" spc="0" normalizeH="0" noProof="0" dirty="0" err="1" smtClean="0">
                <a:ln/>
                <a:effectLst/>
                <a:uLnTx/>
                <a:uFillTx/>
                <a:latin typeface="NikoshBAN" pitchFamily="2" charset="0"/>
                <a:cs typeface="NikoshBAN" pitchFamily="2" charset="0"/>
              </a:rPr>
              <a:t>তীয়</a:t>
            </a:r>
            <a:r>
              <a:rPr kumimoji="0" lang="en-US" sz="2000" b="1" i="0" u="none" strike="noStrike" kern="1200" cap="none" spc="0" normalizeH="0" noProof="0" dirty="0" smtClean="0">
                <a:ln/>
                <a:effectLst/>
                <a:uLnTx/>
                <a:uFillTx/>
                <a:latin typeface="NikoshBAN" pitchFamily="2" charset="0"/>
                <a:cs typeface="NikoshBAN" pitchFamily="2" charset="0"/>
              </a:rPr>
              <a:t>  </a:t>
            </a:r>
            <a:r>
              <a:rPr lang="en-US" sz="2000" b="1" dirty="0" err="1" smtClean="0">
                <a:ln/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2000" b="1" dirty="0" smtClean="0">
                <a:ln/>
                <a:latin typeface="NikoshBAN" pitchFamily="2" charset="0"/>
                <a:cs typeface="NikoshBAN" pitchFamily="2" charset="0"/>
              </a:rPr>
              <a:t>: </a:t>
            </a:r>
            <a:r>
              <a:rPr lang="bn-IN" sz="2000" b="1" dirty="0" smtClean="0">
                <a:ln/>
                <a:latin typeface="NikoshBAN" pitchFamily="2" charset="0"/>
                <a:cs typeface="NikoshBAN" pitchFamily="2" charset="0"/>
              </a:rPr>
              <a:t>3-6</a:t>
            </a:r>
            <a:endParaRPr lang="en-US" sz="2000" b="1" dirty="0" smtClean="0">
              <a:ln/>
              <a:latin typeface="NikoshBAN" pitchFamily="2" charset="0"/>
              <a:cs typeface="NikoshBAN" pitchFamily="2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2000" b="1" dirty="0" err="1" smtClean="0">
                <a:ln/>
                <a:latin typeface="NikoshBAN" pitchFamily="2" charset="0"/>
                <a:cs typeface="NikoshBAN" pitchFamily="2" charset="0"/>
              </a:rPr>
              <a:t>সময়</a:t>
            </a:r>
            <a:r>
              <a:rPr lang="en-US" sz="2000" b="1" dirty="0" smtClean="0">
                <a:ln/>
                <a:latin typeface="NikoshBAN" pitchFamily="2" charset="0"/>
                <a:cs typeface="NikoshBAN" pitchFamily="2" charset="0"/>
              </a:rPr>
              <a:t>: </a:t>
            </a:r>
            <a:r>
              <a:rPr lang="bn-IN" sz="2000" b="1" dirty="0" smtClean="0">
                <a:ln/>
                <a:latin typeface="NikoshBAN" pitchFamily="2" charset="0"/>
                <a:cs typeface="NikoshBAN" pitchFamily="2" charset="0"/>
              </a:rPr>
              <a:t>৪৫</a:t>
            </a:r>
            <a:r>
              <a:rPr lang="en-US" sz="2000" b="1" dirty="0" smtClean="0">
                <a:ln/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ln/>
                <a:latin typeface="NikoshBAN" pitchFamily="2" charset="0"/>
                <a:cs typeface="NikoshBAN" pitchFamily="2" charset="0"/>
              </a:rPr>
              <a:t>মিনিট</a:t>
            </a:r>
            <a:r>
              <a:rPr lang="en-US" sz="2000" b="1" dirty="0">
                <a:ln/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smtClean="0">
                <a:ln/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ln/>
                <a:latin typeface="NikoshBAN" pitchFamily="2" charset="0"/>
                <a:cs typeface="NikoshBAN" pitchFamily="2" charset="0"/>
              </a:rPr>
              <a:t>তারিখ</a:t>
            </a:r>
            <a:r>
              <a:rPr lang="en-US" sz="2000" b="1" dirty="0" smtClean="0">
                <a:ln/>
                <a:latin typeface="NikoshBAN" pitchFamily="2" charset="0"/>
                <a:cs typeface="NikoshBAN" pitchFamily="2" charset="0"/>
              </a:rPr>
              <a:t>: </a:t>
            </a:r>
            <a:r>
              <a:rPr lang="bn-IN" sz="2000" b="1" dirty="0" smtClean="0">
                <a:ln/>
                <a:latin typeface="NikoshBAN" pitchFamily="2" charset="0"/>
                <a:cs typeface="NikoshBAN" pitchFamily="2" charset="0"/>
              </a:rPr>
              <a:t> </a:t>
            </a:r>
            <a:endParaRPr kumimoji="0" lang="bn-BD" sz="2000" b="1" i="0" u="none" strike="noStrike" kern="1200" cap="none" spc="0" normalizeH="0" baseline="0" noProof="0" dirty="0" smtClean="0">
              <a:ln/>
              <a:effectLst/>
              <a:uLnTx/>
              <a:uFillTx/>
              <a:latin typeface="NikoshBAN" pitchFamily="2" charset="0"/>
              <a:cs typeface="NikoshBAN" pitchFamily="2" charset="0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en-US" sz="1100" b="1" u="sng" dirty="0" smtClean="0">
              <a:ln/>
              <a:solidFill>
                <a:srgbClr val="4F032E"/>
              </a:solidFill>
              <a:latin typeface="NikoshBAN" pitchFamily="2" charset="0"/>
              <a:cs typeface="NikoshBAN" pitchFamily="2" charset="0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en-US" sz="2800" b="1" u="sng" dirty="0" smtClean="0">
              <a:ln/>
              <a:solidFill>
                <a:srgbClr val="4F032E"/>
              </a:solidFill>
              <a:latin typeface="NikoshBAN" pitchFamily="2" charset="0"/>
              <a:cs typeface="NikoshBAN" pitchFamily="2" charset="0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en-US" sz="2800" b="1" u="sng" dirty="0" smtClean="0">
              <a:ln/>
              <a:solidFill>
                <a:srgbClr val="4F032E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62000" y="3542676"/>
            <a:ext cx="393468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2800" b="1" dirty="0" err="1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নারায়ন</a:t>
            </a:r>
            <a:r>
              <a:rPr lang="en-US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চন্দ্র</a:t>
            </a:r>
            <a:r>
              <a:rPr lang="en-US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রায়</a:t>
            </a:r>
            <a:endParaRPr lang="en-US" sz="2800" b="1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  <a:p>
            <a:pPr algn="ctr">
              <a:defRPr/>
            </a:pPr>
            <a:r>
              <a:rPr lang="en-US" sz="2000" b="1" dirty="0" err="1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চাপারহাট</a:t>
            </a:r>
            <a:r>
              <a:rPr lang="en-US" sz="20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বালিকা</a:t>
            </a:r>
            <a:r>
              <a:rPr lang="en-US" sz="20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উচ্চ</a:t>
            </a:r>
            <a:r>
              <a:rPr lang="en-US" sz="20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বিদ্যালয়</a:t>
            </a:r>
            <a:r>
              <a:rPr lang="en-US" sz="20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</a:p>
          <a:p>
            <a:pPr algn="ctr">
              <a:defRPr/>
            </a:pPr>
            <a:r>
              <a:rPr lang="en-US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sreenarayanroy123@gmai.com</a:t>
            </a:r>
          </a:p>
          <a:p>
            <a:pPr algn="ctr">
              <a:defRPr/>
            </a:pPr>
            <a:r>
              <a:rPr lang="en-US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Mob: 01717677211</a:t>
            </a:r>
            <a:endParaRPr lang="en-US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89264" y="1790076"/>
            <a:ext cx="1280160" cy="16002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91558" y="1703766"/>
            <a:ext cx="1418842" cy="178774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1158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C:\Users\User\Desktop\Cell\50x-1000x-Education-Microscope-BM-XSP03-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4241" y="1447853"/>
            <a:ext cx="3048000" cy="4270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User\Desktop\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4636" y="839443"/>
            <a:ext cx="666750" cy="733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 rot="375741">
            <a:off x="5239879" y="3679682"/>
            <a:ext cx="1013409" cy="4572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scene3d>
            <a:camera prst="isometricOffAxis2Top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3" name="Picture 9" descr="C:\Users\User\Desktop\onion_skin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3024699"/>
            <a:ext cx="2281238" cy="207108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Straight Connector 9"/>
          <p:cNvCxnSpPr/>
          <p:nvPr/>
        </p:nvCxnSpPr>
        <p:spPr>
          <a:xfrm flipH="1">
            <a:off x="2819401" y="3945944"/>
            <a:ext cx="2927182" cy="75981"/>
          </a:xfrm>
          <a:prstGeom prst="line">
            <a:avLst/>
          </a:prstGeom>
          <a:ln w="28575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val 12"/>
          <p:cNvSpPr/>
          <p:nvPr/>
        </p:nvSpPr>
        <p:spPr>
          <a:xfrm>
            <a:off x="6351628" y="1241983"/>
            <a:ext cx="114300" cy="89188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5687702" y="3831644"/>
            <a:ext cx="228600" cy="228600"/>
          </a:xfrm>
          <a:prstGeom prst="ellipse">
            <a:avLst/>
          </a:prstGeom>
          <a:scene3d>
            <a:camera prst="isometricOffAxis2Top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6" name="Picture 12" descr="C:\Users\User\Desktop\1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6532" y="1973710"/>
            <a:ext cx="3182959" cy="321894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Picture 13" descr="C:\Users\User\Desktop\1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836" y="1960718"/>
            <a:ext cx="3682462" cy="321894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User\Desktop\15.jp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07" t="3404" r="4452"/>
          <a:stretch/>
        </p:blipFill>
        <p:spPr bwMode="auto">
          <a:xfrm>
            <a:off x="891237" y="2057401"/>
            <a:ext cx="2784764" cy="303838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C:\Users\User\Desktop\label-the-body-parts-7.png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06" t="9057" r="24714" b="9435"/>
          <a:stretch/>
        </p:blipFill>
        <p:spPr bwMode="auto">
          <a:xfrm>
            <a:off x="2895600" y="1143000"/>
            <a:ext cx="2576945" cy="4461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8" name="Straight Arrow Connector 27"/>
          <p:cNvCxnSpPr>
            <a:stCxn id="33" idx="1"/>
          </p:cNvCxnSpPr>
          <p:nvPr/>
        </p:nvCxnSpPr>
        <p:spPr>
          <a:xfrm flipH="1">
            <a:off x="4648200" y="1804021"/>
            <a:ext cx="13716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flipH="1">
            <a:off x="4437041" y="2307771"/>
            <a:ext cx="183816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flipH="1">
            <a:off x="4229100" y="2624554"/>
            <a:ext cx="17907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flipH="1">
            <a:off x="4953000" y="3505200"/>
            <a:ext cx="1214004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 flipH="1">
            <a:off x="4677837" y="4724400"/>
            <a:ext cx="1341963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6019800" y="1542411"/>
            <a:ext cx="76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মাথা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009408" y="2101334"/>
            <a:ext cx="7723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চোখ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003389" y="2388674"/>
            <a:ext cx="761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মুখ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943600" y="3243590"/>
            <a:ext cx="7620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হাত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943600" y="4495800"/>
            <a:ext cx="4468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পা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3352800" y="5583383"/>
            <a:ext cx="2400300" cy="510778"/>
          </a:xfrm>
          <a:prstGeom prst="round2Diag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মানুষের বাহ্যিক গঠন 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8905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1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5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8" dur="500"/>
                                        <p:tgtEl>
                                          <p:spTgt spid="10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6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3" grpId="0" animBg="1"/>
      <p:bldP spid="13" grpId="1" animBg="1"/>
      <p:bldP spid="14" grpId="0" animBg="1"/>
      <p:bldP spid="33" grpId="0"/>
      <p:bldP spid="33" grpId="1"/>
      <p:bldP spid="34" grpId="0"/>
      <p:bldP spid="34" grpId="1"/>
      <p:bldP spid="35" grpId="0"/>
      <p:bldP spid="35" grpId="1"/>
      <p:bldP spid="36" grpId="0"/>
      <p:bldP spid="36" grpId="1"/>
      <p:bldP spid="37" grpId="0"/>
      <p:bldP spid="37" grpId="1"/>
      <p:bldP spid="38" grpId="0" animBg="1"/>
      <p:bldP spid="38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:\Users\User\Desktop\15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896140">
            <a:off x="2366074" y="1161181"/>
            <a:ext cx="4000386" cy="5156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584640" y="1219200"/>
            <a:ext cx="5742279" cy="990601"/>
          </a:xfrm>
          <a:prstGeom prst="rect">
            <a:avLst/>
          </a:prstGeom>
          <a:noFill/>
        </p:spPr>
        <p:txBody>
          <a:bodyPr wrap="square" rtlCol="0">
            <a:prstTxWarp prst="textWave1">
              <a:avLst/>
            </a:prstTxWarp>
            <a:spAutoFit/>
          </a:bodyPr>
          <a:lstStyle/>
          <a:p>
            <a:r>
              <a:rPr lang="bn-BD" sz="900" dirty="0" smtClean="0">
                <a:latin typeface="NikoshBAN" pitchFamily="2" charset="0"/>
                <a:cs typeface="NikoshBAN" pitchFamily="2" charset="0"/>
              </a:rPr>
              <a:t>জীবকোষের গঠন </a:t>
            </a:r>
            <a:endParaRPr lang="en-US" sz="9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099982" y="5386744"/>
            <a:ext cx="373921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2000" dirty="0">
                <a:latin typeface="NikoshBAN" pitchFamily="2" charset="0"/>
                <a:cs typeface="NikoshBAN" pitchFamily="2" charset="0"/>
              </a:rPr>
              <a:t>৩য় অধ্যায়</a:t>
            </a:r>
            <a:r>
              <a:rPr lang="en-US" sz="2000" dirty="0">
                <a:latin typeface="NikoshBAN" pitchFamily="2" charset="0"/>
                <a:cs typeface="NikoshBAN" pitchFamily="2" charset="0"/>
              </a:rPr>
              <a:t>:</a:t>
            </a:r>
            <a:r>
              <a:rPr lang="bn-BD" sz="2000" dirty="0">
                <a:latin typeface="NikoshBAN" pitchFamily="2" charset="0"/>
                <a:cs typeface="NikoshBAN" pitchFamily="2" charset="0"/>
              </a:rPr>
              <a:t>উদ্ভিদ ও প্রাণীর কোষীয় সংগঠন</a:t>
            </a:r>
          </a:p>
          <a:p>
            <a:r>
              <a:rPr lang="bn-BD" sz="2000" dirty="0">
                <a:latin typeface="NikoshBAN" pitchFamily="2" charset="0"/>
                <a:cs typeface="NikoshBAN" pitchFamily="2" charset="0"/>
              </a:rPr>
              <a:t>                     পৃষ্ঠা</a:t>
            </a:r>
            <a:r>
              <a:rPr lang="en-US" sz="2000" dirty="0">
                <a:latin typeface="NikoshBAN" pitchFamily="2" charset="0"/>
                <a:cs typeface="NikoshBAN" pitchFamily="2" charset="0"/>
              </a:rPr>
              <a:t>:</a:t>
            </a:r>
            <a:r>
              <a:rPr lang="bn-BD" sz="2000" dirty="0" smtClean="0">
                <a:latin typeface="NikoshBAN" pitchFamily="2" charset="0"/>
                <a:cs typeface="NikoshBAN" pitchFamily="2" charset="0"/>
              </a:rPr>
              <a:t>২</a:t>
            </a:r>
            <a:r>
              <a:rPr lang="en-US" sz="2000" dirty="0" smtClean="0">
                <a:latin typeface="NikoshBAN" pitchFamily="2" charset="0"/>
                <a:cs typeface="NikoshBAN" pitchFamily="2" charset="0"/>
              </a:rPr>
              <a:t>2-23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76600" y="213427"/>
            <a:ext cx="3119203" cy="92333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5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আজকের পাঠ</a:t>
            </a:r>
            <a:endParaRPr lang="en-US" sz="5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924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09600" y="685800"/>
            <a:ext cx="25908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3092161" y="368468"/>
            <a:ext cx="3124200" cy="1015663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  <a:tint val="66000"/>
                  <a:satMod val="160000"/>
                </a:schemeClr>
              </a:gs>
              <a:gs pos="50000">
                <a:schemeClr val="tx2">
                  <a:lumMod val="40000"/>
                  <a:lumOff val="60000"/>
                  <a:tint val="44500"/>
                  <a:satMod val="160000"/>
                </a:schemeClr>
              </a:gs>
              <a:gs pos="100000">
                <a:schemeClr val="tx2">
                  <a:lumMod val="40000"/>
                  <a:lumOff val="60000"/>
                  <a:tint val="23500"/>
                  <a:satMod val="160000"/>
                </a:schemeClr>
              </a:gs>
            </a:gsLst>
            <a:lin ang="5400000" scaled="1"/>
            <a:tileRect/>
          </a:gradFill>
          <a:ln w="7620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bn-BD" sz="6000" b="1" dirty="0" smtClean="0">
                <a:ln w="11430"/>
                <a:solidFill>
                  <a:srgbClr val="660066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শিখনফল</a:t>
            </a:r>
            <a:endParaRPr lang="en-US" sz="6000" b="1" dirty="0">
              <a:ln w="11430"/>
              <a:solidFill>
                <a:srgbClr val="660066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1"/>
          <p:cNvSpPr txBox="1">
            <a:spLocks noChangeArrowheads="1"/>
          </p:cNvSpPr>
          <p:nvPr/>
        </p:nvSpPr>
        <p:spPr bwMode="auto">
          <a:xfrm>
            <a:off x="457200" y="3124200"/>
            <a:ext cx="8382000" cy="954107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bn-BD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১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.</a:t>
            </a:r>
            <a:r>
              <a:rPr lang="bn-BD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জীবকোষের গঠন ব্যাখ্যা করতে পারবে</a:t>
            </a:r>
            <a:endParaRPr lang="en-US" sz="28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>
              <a:defRPr/>
            </a:pPr>
            <a:r>
              <a:rPr lang="bn-BD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২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.</a:t>
            </a:r>
            <a:r>
              <a:rPr lang="bn-BD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উদ্ভিদ ও প্রাণিকোষের পার্থক্যকারী প্রধান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বৈশিষ্ট্য ব্যাখ্যা করতে পারবে।    </a:t>
            </a:r>
            <a:r>
              <a:rPr lang="bn-BD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   </a:t>
            </a:r>
            <a:endParaRPr lang="en-US" sz="28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83721" y="2058888"/>
            <a:ext cx="4589718" cy="707886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bn-BD" sz="4000" dirty="0">
                <a:latin typeface="NikoshBAN" pitchFamily="2" charset="0"/>
                <a:cs typeface="NikoshBAN" pitchFamily="2" charset="0"/>
              </a:rPr>
              <a:t>এই পাঠ শেষে শিক্ষার্থীরা-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--</a:t>
            </a:r>
            <a:endParaRPr lang="bn-BD" sz="40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3789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C:\Users\User\Desktop\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981200"/>
            <a:ext cx="3657600" cy="3304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300942" y="755324"/>
            <a:ext cx="6954982" cy="517267"/>
          </a:xfrm>
          <a:prstGeom prst="round2Diag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bn-BD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নিচের চিত্রে কী দেখছ  ? তোমার পাশের জনের  সাথে আলোচনা করে বল ? </a:t>
            </a:r>
            <a:endParaRPr lang="en-US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7200" y="5542865"/>
            <a:ext cx="2971800" cy="457200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 algn="ctr"/>
            <a:r>
              <a:rPr lang="bn-BD" dirty="0" smtClean="0">
                <a:latin typeface="NikoshBAN" pitchFamily="2" charset="0"/>
                <a:cs typeface="NikoshBAN" pitchFamily="2" charset="0"/>
              </a:rPr>
              <a:t> প্রাচীর /বেড়ায় ঘেরা বাড়ি।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894854" y="5638799"/>
            <a:ext cx="3302924" cy="361265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 algn="ctr"/>
            <a:r>
              <a:rPr lang="bn-BD" dirty="0" smtClean="0">
                <a:latin typeface="NikoshBAN" pitchFamily="2" charset="0"/>
                <a:cs typeface="NikoshBAN" pitchFamily="2" charset="0"/>
              </a:rPr>
              <a:t> প্রাচীর ঘেরা উদ্ভিদ কোষ ।  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457825" y="755323"/>
            <a:ext cx="2362200" cy="625733"/>
          </a:xfrm>
          <a:prstGeom prst="round2Diag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কোষপ্রাচীর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076" name="Picture 4" descr="C:\Users\User\Desktop\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1828801"/>
            <a:ext cx="3186632" cy="34572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5" name="Picture 3" descr="C:\Users\User\Desktop\Cell\dd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1866" y="4615472"/>
            <a:ext cx="487766" cy="67056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Group 15"/>
          <p:cNvGrpSpPr/>
          <p:nvPr/>
        </p:nvGrpSpPr>
        <p:grpSpPr>
          <a:xfrm>
            <a:off x="1066800" y="1272591"/>
            <a:ext cx="6753225" cy="4546840"/>
            <a:chOff x="1066800" y="990600"/>
            <a:chExt cx="6753225" cy="4996755"/>
          </a:xfrm>
        </p:grpSpPr>
        <p:pic>
          <p:nvPicPr>
            <p:cNvPr id="17" name="Picture 3" descr="C:\Users\User\Desktop\1.jp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6800" y="990600"/>
              <a:ext cx="6753225" cy="43624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" name="TextBox 17"/>
            <p:cNvSpPr txBox="1"/>
            <p:nvPr/>
          </p:nvSpPr>
          <p:spPr>
            <a:xfrm>
              <a:off x="2057400" y="5402580"/>
              <a:ext cx="16764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3200" b="1" dirty="0" smtClean="0">
                  <a:latin typeface="NikoshBAN" pitchFamily="2" charset="0"/>
                  <a:cs typeface="NikoshBAN" pitchFamily="2" charset="0"/>
                </a:rPr>
                <a:t>উদ্ভিদকোষ </a:t>
              </a:r>
              <a:endParaRPr lang="en-US" sz="3200" b="1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5524500" y="5356860"/>
              <a:ext cx="14859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3200" b="1" dirty="0" smtClean="0">
                  <a:latin typeface="NikoshBAN" pitchFamily="2" charset="0"/>
                  <a:cs typeface="NikoshBAN" pitchFamily="2" charset="0"/>
                </a:rPr>
                <a:t>প্রাণিকোষ </a:t>
              </a:r>
              <a:endParaRPr lang="en-US" sz="3200" b="1" dirty="0">
                <a:latin typeface="NikoshBAN" pitchFamily="2" charset="0"/>
                <a:cs typeface="NikoshBAN" pitchFamily="2" charset="0"/>
              </a:endParaRP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1738312" y="659251"/>
            <a:ext cx="5410200" cy="58477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দুটি চিত্রে কী কোষপ্রাচীর দেখতে পাচ্ছ ?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7193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3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6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5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5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1" animBg="1"/>
      <p:bldP spid="7" grpId="2" animBg="1"/>
      <p:bldP spid="5" grpId="0"/>
      <p:bldP spid="5" grpId="1"/>
      <p:bldP spid="6" grpId="0"/>
      <p:bldP spid="6" grpId="1"/>
      <p:bldP spid="10" grpId="0" animBg="1"/>
      <p:bldP spid="10" grpId="1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 descr="C:\Users\User\Desktop\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682459"/>
            <a:ext cx="3657600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User\Desktop\21124612-little-goat-on-a-white-background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81400" y="3605865"/>
            <a:ext cx="1181100" cy="103909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User\Desktop\21124612-little-goat-on-a-white-background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38200" y="4184511"/>
            <a:ext cx="1485900" cy="92088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Freeform 6"/>
          <p:cNvSpPr/>
          <p:nvPr/>
        </p:nvSpPr>
        <p:spPr>
          <a:xfrm>
            <a:off x="1066800" y="3311236"/>
            <a:ext cx="402540" cy="387928"/>
          </a:xfrm>
          <a:custGeom>
            <a:avLst/>
            <a:gdLst>
              <a:gd name="connsiteX0" fmla="*/ 318655 w 402540"/>
              <a:gd name="connsiteY0" fmla="*/ 332509 h 387928"/>
              <a:gd name="connsiteX1" fmla="*/ 235527 w 402540"/>
              <a:gd name="connsiteY1" fmla="*/ 277091 h 387928"/>
              <a:gd name="connsiteX2" fmla="*/ 207818 w 402540"/>
              <a:gd name="connsiteY2" fmla="*/ 235528 h 387928"/>
              <a:gd name="connsiteX3" fmla="*/ 69273 w 402540"/>
              <a:gd name="connsiteY3" fmla="*/ 180109 h 387928"/>
              <a:gd name="connsiteX4" fmla="*/ 27709 w 402540"/>
              <a:gd name="connsiteY4" fmla="*/ 152400 h 387928"/>
              <a:gd name="connsiteX5" fmla="*/ 13855 w 402540"/>
              <a:gd name="connsiteY5" fmla="*/ 110837 h 387928"/>
              <a:gd name="connsiteX6" fmla="*/ 193964 w 402540"/>
              <a:gd name="connsiteY6" fmla="*/ 27709 h 387928"/>
              <a:gd name="connsiteX7" fmla="*/ 221673 w 402540"/>
              <a:gd name="connsiteY7" fmla="*/ 110837 h 387928"/>
              <a:gd name="connsiteX8" fmla="*/ 235527 w 402540"/>
              <a:gd name="connsiteY8" fmla="*/ 152400 h 387928"/>
              <a:gd name="connsiteX9" fmla="*/ 249382 w 402540"/>
              <a:gd name="connsiteY9" fmla="*/ 304800 h 387928"/>
              <a:gd name="connsiteX10" fmla="*/ 235527 w 402540"/>
              <a:gd name="connsiteY10" fmla="*/ 263237 h 387928"/>
              <a:gd name="connsiteX11" fmla="*/ 221673 w 402540"/>
              <a:gd name="connsiteY11" fmla="*/ 221673 h 387928"/>
              <a:gd name="connsiteX12" fmla="*/ 318655 w 402540"/>
              <a:gd name="connsiteY12" fmla="*/ 13855 h 387928"/>
              <a:gd name="connsiteX13" fmla="*/ 360218 w 402540"/>
              <a:gd name="connsiteY13" fmla="*/ 0 h 387928"/>
              <a:gd name="connsiteX14" fmla="*/ 374073 w 402540"/>
              <a:gd name="connsiteY14" fmla="*/ 41564 h 387928"/>
              <a:gd name="connsiteX15" fmla="*/ 401782 w 402540"/>
              <a:gd name="connsiteY15" fmla="*/ 83128 h 387928"/>
              <a:gd name="connsiteX16" fmla="*/ 387927 w 402540"/>
              <a:gd name="connsiteY16" fmla="*/ 207819 h 387928"/>
              <a:gd name="connsiteX17" fmla="*/ 360218 w 402540"/>
              <a:gd name="connsiteY17" fmla="*/ 290946 h 387928"/>
              <a:gd name="connsiteX18" fmla="*/ 346364 w 402540"/>
              <a:gd name="connsiteY18" fmla="*/ 332509 h 387928"/>
              <a:gd name="connsiteX19" fmla="*/ 318655 w 402540"/>
              <a:gd name="connsiteY19" fmla="*/ 360219 h 387928"/>
              <a:gd name="connsiteX20" fmla="*/ 249382 w 402540"/>
              <a:gd name="connsiteY20" fmla="*/ 290946 h 387928"/>
              <a:gd name="connsiteX21" fmla="*/ 193964 w 402540"/>
              <a:gd name="connsiteY21" fmla="*/ 249382 h 387928"/>
              <a:gd name="connsiteX22" fmla="*/ 138545 w 402540"/>
              <a:gd name="connsiteY22" fmla="*/ 235528 h 387928"/>
              <a:gd name="connsiteX23" fmla="*/ 13855 w 402540"/>
              <a:gd name="connsiteY23" fmla="*/ 249382 h 387928"/>
              <a:gd name="connsiteX24" fmla="*/ 0 w 402540"/>
              <a:gd name="connsiteY24" fmla="*/ 290946 h 387928"/>
              <a:gd name="connsiteX25" fmla="*/ 69273 w 402540"/>
              <a:gd name="connsiteY25" fmla="*/ 387928 h 387928"/>
              <a:gd name="connsiteX26" fmla="*/ 263236 w 402540"/>
              <a:gd name="connsiteY26" fmla="*/ 374073 h 387928"/>
              <a:gd name="connsiteX27" fmla="*/ 318655 w 402540"/>
              <a:gd name="connsiteY27" fmla="*/ 332509 h 387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402540" h="387928">
                <a:moveTo>
                  <a:pt x="318655" y="332509"/>
                </a:moveTo>
                <a:cubicBezTo>
                  <a:pt x="314037" y="316345"/>
                  <a:pt x="260590" y="299021"/>
                  <a:pt x="235527" y="277091"/>
                </a:cubicBezTo>
                <a:cubicBezTo>
                  <a:pt x="222996" y="266126"/>
                  <a:pt x="220610" y="246188"/>
                  <a:pt x="207818" y="235528"/>
                </a:cubicBezTo>
                <a:cubicBezTo>
                  <a:pt x="175418" y="208528"/>
                  <a:pt x="102495" y="194875"/>
                  <a:pt x="69273" y="180109"/>
                </a:cubicBezTo>
                <a:cubicBezTo>
                  <a:pt x="54057" y="173346"/>
                  <a:pt x="41564" y="161636"/>
                  <a:pt x="27709" y="152400"/>
                </a:cubicBezTo>
                <a:cubicBezTo>
                  <a:pt x="23091" y="138546"/>
                  <a:pt x="13855" y="125441"/>
                  <a:pt x="13855" y="110837"/>
                </a:cubicBezTo>
                <a:cubicBezTo>
                  <a:pt x="13855" y="-43006"/>
                  <a:pt x="32151" y="14225"/>
                  <a:pt x="193964" y="27709"/>
                </a:cubicBezTo>
                <a:lnTo>
                  <a:pt x="221673" y="110837"/>
                </a:lnTo>
                <a:lnTo>
                  <a:pt x="235527" y="152400"/>
                </a:lnTo>
                <a:cubicBezTo>
                  <a:pt x="240145" y="203200"/>
                  <a:pt x="265513" y="353192"/>
                  <a:pt x="249382" y="304800"/>
                </a:cubicBezTo>
                <a:lnTo>
                  <a:pt x="235527" y="263237"/>
                </a:lnTo>
                <a:lnTo>
                  <a:pt x="221673" y="221673"/>
                </a:lnTo>
                <a:cubicBezTo>
                  <a:pt x="238897" y="-19470"/>
                  <a:pt x="170996" y="46668"/>
                  <a:pt x="318655" y="13855"/>
                </a:cubicBezTo>
                <a:cubicBezTo>
                  <a:pt x="332911" y="10687"/>
                  <a:pt x="346364" y="4618"/>
                  <a:pt x="360218" y="0"/>
                </a:cubicBezTo>
                <a:cubicBezTo>
                  <a:pt x="364836" y="13855"/>
                  <a:pt x="367542" y="28502"/>
                  <a:pt x="374073" y="41564"/>
                </a:cubicBezTo>
                <a:cubicBezTo>
                  <a:pt x="381520" y="56457"/>
                  <a:pt x="400399" y="66534"/>
                  <a:pt x="401782" y="83128"/>
                </a:cubicBezTo>
                <a:cubicBezTo>
                  <a:pt x="405255" y="124803"/>
                  <a:pt x="396129" y="166812"/>
                  <a:pt x="387927" y="207819"/>
                </a:cubicBezTo>
                <a:cubicBezTo>
                  <a:pt x="382199" y="236460"/>
                  <a:pt x="369454" y="263237"/>
                  <a:pt x="360218" y="290946"/>
                </a:cubicBezTo>
                <a:cubicBezTo>
                  <a:pt x="355600" y="304800"/>
                  <a:pt x="356690" y="322182"/>
                  <a:pt x="346364" y="332509"/>
                </a:cubicBezTo>
                <a:lnTo>
                  <a:pt x="318655" y="360219"/>
                </a:lnTo>
                <a:cubicBezTo>
                  <a:pt x="278350" y="299762"/>
                  <a:pt x="308159" y="332930"/>
                  <a:pt x="249382" y="290946"/>
                </a:cubicBezTo>
                <a:cubicBezTo>
                  <a:pt x="230592" y="277525"/>
                  <a:pt x="214617" y="259709"/>
                  <a:pt x="193964" y="249382"/>
                </a:cubicBezTo>
                <a:cubicBezTo>
                  <a:pt x="176933" y="240866"/>
                  <a:pt x="157018" y="240146"/>
                  <a:pt x="138545" y="235528"/>
                </a:cubicBezTo>
                <a:cubicBezTo>
                  <a:pt x="96982" y="240146"/>
                  <a:pt x="52683" y="233851"/>
                  <a:pt x="13855" y="249382"/>
                </a:cubicBezTo>
                <a:cubicBezTo>
                  <a:pt x="295" y="254806"/>
                  <a:pt x="0" y="276342"/>
                  <a:pt x="0" y="290946"/>
                </a:cubicBezTo>
                <a:cubicBezTo>
                  <a:pt x="0" y="371518"/>
                  <a:pt x="8497" y="357540"/>
                  <a:pt x="69273" y="387928"/>
                </a:cubicBezTo>
                <a:cubicBezTo>
                  <a:pt x="133927" y="383310"/>
                  <a:pt x="199299" y="384729"/>
                  <a:pt x="263236" y="374073"/>
                </a:cubicBezTo>
                <a:cubicBezTo>
                  <a:pt x="263241" y="374072"/>
                  <a:pt x="323273" y="348673"/>
                  <a:pt x="318655" y="332509"/>
                </a:cubicBezTo>
                <a:close/>
              </a:path>
            </a:pathLst>
          </a:cu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5348286" y="5334252"/>
            <a:ext cx="2500314" cy="507832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 algn="ctr"/>
            <a:r>
              <a:rPr lang="bn-BD" dirty="0" smtClean="0">
                <a:latin typeface="NikoshBAN" pitchFamily="2" charset="0"/>
                <a:cs typeface="NikoshBAN" pitchFamily="2" charset="0"/>
              </a:rPr>
              <a:t> কোষপ্রাচীর 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30" name="Picture 6" descr="C:\Users\User\Desktop\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2999" y="1682459"/>
            <a:ext cx="3533775" cy="31943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3048000" y="348734"/>
            <a:ext cx="2133600" cy="5217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কোষপ্রাচীরের কাজ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611630" y="576292"/>
            <a:ext cx="5451816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চিত্রের বাড়িতে বেড়া দেয়ার উদ্দেশ্য কী ?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446042" y="578078"/>
            <a:ext cx="5486400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কোষের ভিতরের অংশকে রক্ষা করে কে ?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017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2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 tmFilter="0,0; .5, 1; 1, 1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/>
      <p:bldP spid="14" grpId="0" animBg="1"/>
      <p:bldP spid="5" grpId="0" animBg="1"/>
      <p:bldP spid="5" grpId="1" animBg="1"/>
      <p:bldP spid="8" grpId="0" animBg="1"/>
      <p:bldP spid="8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286000" y="4953000"/>
            <a:ext cx="48768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3200" dirty="0">
                <a:latin typeface="NikoshBAN" pitchFamily="2" charset="0"/>
                <a:cs typeface="NikoshBAN" pitchFamily="2" charset="0"/>
              </a:rPr>
              <a:t>উদ্ভিদ ও প্রাণিকোষের  পার্থক্য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লিখ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। 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  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45070" y="253130"/>
            <a:ext cx="3123490" cy="92333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dirty="0" err="1">
                <a:latin typeface="NikoshBAN" panose="02000000000000000000" pitchFamily="2" charset="0"/>
                <a:cs typeface="NikoshBAN" panose="02000000000000000000" pitchFamily="2" charset="0"/>
              </a:rPr>
              <a:t>জোড়ায়</a:t>
            </a:r>
            <a:r>
              <a:rPr lang="en-US" sz="5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en-US" sz="5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54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1447800"/>
            <a:ext cx="4192534" cy="3018625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2825652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User\Desktop\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4710" y="1052807"/>
            <a:ext cx="3429000" cy="476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User\Desktop\Cell\b.jpg"/>
          <p:cNvPicPr>
            <a:picLocks noChangeAspect="1" noChangeArrowheads="1"/>
          </p:cNvPicPr>
          <p:nvPr/>
        </p:nvPicPr>
        <p:blipFill rotWithShape="1">
          <a:blip r:embed="rId4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94" r="14985" b="12273"/>
          <a:stretch/>
        </p:blipFill>
        <p:spPr bwMode="auto">
          <a:xfrm>
            <a:off x="3428999" y="1600200"/>
            <a:ext cx="2903376" cy="2971800"/>
          </a:xfrm>
          <a:prstGeom prst="ellipse">
            <a:avLst/>
          </a:prstGeom>
          <a:ln>
            <a:noFill/>
          </a:ln>
          <a:effectLst>
            <a:innerShdw blurRad="63500" dist="50800" dir="2700000">
              <a:prstClr val="black">
                <a:alpha val="50000"/>
              </a:prstClr>
            </a:innerShdw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277118" y="473063"/>
            <a:ext cx="4404792" cy="574826"/>
          </a:xfrm>
          <a:prstGeom prst="round2Diag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 চিত্রে থকথকে জেলীর মত কী দেখছ  ?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428999" y="5818770"/>
            <a:ext cx="2460216" cy="461364"/>
          </a:xfrm>
          <a:prstGeom prst="round2Diag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prstTxWarp prst="textPlain">
              <a:avLst/>
            </a:prstTxWarp>
            <a:spAutoFit/>
          </a:bodyPr>
          <a:lstStyle/>
          <a:p>
            <a:pPr algn="ctr"/>
            <a:r>
              <a:rPr lang="bn-BD" dirty="0" smtClean="0">
                <a:latin typeface="NikoshBAN" pitchFamily="2" charset="0"/>
                <a:cs typeface="NikoshBAN" pitchFamily="2" charset="0"/>
              </a:rPr>
              <a:t> প্রোটোপ্লাজম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744707" y="5818771"/>
            <a:ext cx="1828800" cy="503326"/>
          </a:xfrm>
          <a:prstGeom prst="round2Diag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 কোষ ঝিল্লী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672233" y="5776807"/>
            <a:ext cx="5973747" cy="503327"/>
          </a:xfrm>
          <a:prstGeom prst="round2Diag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প্রোটোপ্লাজম থেকে  </a:t>
            </a:r>
            <a:r>
              <a:rPr lang="bn-BD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নিউক্লিয়াস বাদ 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দিলে যে অংশটি থাকে তাই সাইটোপ্লাজম ।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212114" y="533400"/>
            <a:ext cx="2438400" cy="519406"/>
          </a:xfrm>
          <a:prstGeom prst="round2Diag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প্রোটোপ্লাজম এর কয়টি অংশ ? 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6" name="Picture 3" descr="C:\Users\User\Desktop\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6810" y="1206958"/>
            <a:ext cx="3565410" cy="4313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8" name="Straight Arrow Connector 17"/>
          <p:cNvCxnSpPr/>
          <p:nvPr/>
        </p:nvCxnSpPr>
        <p:spPr>
          <a:xfrm flipH="1">
            <a:off x="3581400" y="1206958"/>
            <a:ext cx="2472354" cy="1138973"/>
          </a:xfrm>
          <a:prstGeom prst="straightConnector1">
            <a:avLst/>
          </a:prstGeom>
          <a:ln w="28575">
            <a:solidFill>
              <a:srgbClr val="00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1459610" y="473063"/>
            <a:ext cx="6398991" cy="619483"/>
          </a:xfrm>
          <a:prstGeom prst="round2Diag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সম্পুর্ণ প্রোটোপ্লাজমকে ঘিরে যে পর্দা দেখা যাচ্ছে তার নাম তোমরা জান ? ।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0" name="Oval 19"/>
          <p:cNvSpPr/>
          <p:nvPr/>
        </p:nvSpPr>
        <p:spPr>
          <a:xfrm>
            <a:off x="4479515" y="3810000"/>
            <a:ext cx="1409699" cy="1295400"/>
          </a:xfrm>
          <a:prstGeom prst="ellipse">
            <a:avLst/>
          </a:prstGeom>
          <a:solidFill>
            <a:srgbClr val="3399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6" name="Picture 3" descr="C:\Users\User\Desktop\1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13" t="44098" r="53390" b="33642"/>
          <a:stretch/>
        </p:blipFill>
        <p:spPr bwMode="auto">
          <a:xfrm>
            <a:off x="3581400" y="3741420"/>
            <a:ext cx="685800" cy="11125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TextBox 27"/>
          <p:cNvSpPr txBox="1"/>
          <p:nvPr/>
        </p:nvSpPr>
        <p:spPr>
          <a:xfrm>
            <a:off x="2624084" y="581395"/>
            <a:ext cx="4000501" cy="503327"/>
          </a:xfrm>
          <a:prstGeom prst="round2Diag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চিত্রে কোন অংশটি নেই ?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0858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2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 tmFilter="0,0; .5, 1; 1, 1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7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 tmFilter="0,0; .5, 1; 1, 1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9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6" grpId="1" animBg="1"/>
      <p:bldP spid="14" grpId="0" animBg="1"/>
      <p:bldP spid="14" grpId="1" animBg="1"/>
      <p:bldP spid="12" grpId="0" animBg="1"/>
      <p:bldP spid="12" grpId="1" animBg="1"/>
      <p:bldP spid="15" grpId="0" animBg="1"/>
      <p:bldP spid="21" grpId="0" animBg="1"/>
      <p:bldP spid="21" grpId="1" animBg="1"/>
      <p:bldP spid="20" grpId="0" animBg="1"/>
      <p:bldP spid="28" grpId="0" animBg="1"/>
      <p:bldP spid="28" grpId="1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1310</TotalTime>
  <Words>942</Words>
  <Application>Microsoft Office PowerPoint</Application>
  <PresentationFormat>On-screen Show (4:3)</PresentationFormat>
  <Paragraphs>116</Paragraphs>
  <Slides>17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5" baseType="lpstr">
      <vt:lpstr>Arial</vt:lpstr>
      <vt:lpstr>Calibri</vt:lpstr>
      <vt:lpstr>Calibri Light</vt:lpstr>
      <vt:lpstr>NikoshBAN</vt:lpstr>
      <vt:lpstr>Times New Roman</vt:lpstr>
      <vt:lpstr>Vrinda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>Science-6 (Cell)</dc:subject>
  <dc:creator>NARAYAN</dc:creator>
  <cp:lastModifiedBy>ASUS</cp:lastModifiedBy>
  <cp:revision>138</cp:revision>
  <dcterms:created xsi:type="dcterms:W3CDTF">2006-08-16T00:00:00Z</dcterms:created>
  <dcterms:modified xsi:type="dcterms:W3CDTF">2019-09-01T16:38:26Z</dcterms:modified>
  <cp:category>A</cp:category>
</cp:coreProperties>
</file>