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1" r:id="rId3"/>
    <p:sldId id="257" r:id="rId4"/>
    <p:sldId id="258" r:id="rId5"/>
    <p:sldId id="259" r:id="rId6"/>
    <p:sldId id="260" r:id="rId7"/>
    <p:sldId id="262" r:id="rId8"/>
    <p:sldId id="274" r:id="rId9"/>
    <p:sldId id="263" r:id="rId10"/>
    <p:sldId id="264" r:id="rId11"/>
    <p:sldId id="265" r:id="rId12"/>
    <p:sldId id="266" r:id="rId13"/>
    <p:sldId id="278" r:id="rId14"/>
    <p:sldId id="279" r:id="rId15"/>
    <p:sldId id="280" r:id="rId16"/>
    <p:sldId id="281" r:id="rId17"/>
    <p:sldId id="283" r:id="rId18"/>
    <p:sldId id="282" r:id="rId19"/>
    <p:sldId id="269" r:id="rId20"/>
    <p:sldId id="270" r:id="rId21"/>
    <p:sldId id="272"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4" autoAdjust="0"/>
    <p:restoredTop sz="87424" autoAdjust="0"/>
  </p:normalViewPr>
  <p:slideViewPr>
    <p:cSldViewPr>
      <p:cViewPr varScale="1">
        <p:scale>
          <a:sx n="59" d="100"/>
          <a:sy n="59" d="100"/>
        </p:scale>
        <p:origin x="-14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4BD6-65F5-4D17-B9A9-12153E749437}" type="datetimeFigureOut">
              <a:rPr lang="en-US" smtClean="0"/>
              <a:pPr/>
              <a:t>9/10/2019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79820-7F32-488A-8569-1E1BE28CC38D}" type="slidenum">
              <a:rPr lang="en-US" smtClean="0"/>
              <a:pPr/>
              <a:t>‹#›</a:t>
            </a:fld>
            <a:endParaRPr lang="en-US"/>
          </a:p>
        </p:txBody>
      </p:sp>
    </p:spTree>
    <p:extLst>
      <p:ext uri="{BB962C8B-B14F-4D97-AF65-F5344CB8AC3E}">
        <p14:creationId xmlns:p14="http://schemas.microsoft.com/office/powerpoint/2010/main" val="314759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a:t>
            </a:r>
            <a:r>
              <a:rPr lang="en-US" baseline="0" dirty="0" smtClean="0"/>
              <a:t> show the slide for eliciting lesson declaration.</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slide for eliciting lesson declaration.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5</a:t>
            </a:fld>
            <a:endParaRPr lang="en-US"/>
          </a:p>
        </p:txBody>
      </p:sp>
    </p:spTree>
    <p:extLst>
      <p:ext uri="{BB962C8B-B14F-4D97-AF65-F5344CB8AC3E}">
        <p14:creationId xmlns:p14="http://schemas.microsoft.com/office/powerpoint/2010/main" val="232351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reading</a:t>
            </a:r>
            <a:r>
              <a:rPr lang="en-US" baseline="0" dirty="0" smtClean="0"/>
              <a:t> teacher can discuss the topics.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7</a:t>
            </a:fld>
            <a:endParaRPr lang="en-US"/>
          </a:p>
        </p:txBody>
      </p:sp>
    </p:spTree>
    <p:extLst>
      <p:ext uri="{BB962C8B-B14F-4D97-AF65-F5344CB8AC3E}">
        <p14:creationId xmlns:p14="http://schemas.microsoft.com/office/powerpoint/2010/main" val="116480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Slide 12,13,14,15 and 16.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reading the conversation teacher</a:t>
            </a:r>
            <a:r>
              <a:rPr lang="en-US" baseline="0" dirty="0" smtClean="0"/>
              <a:t> will call 6/8 groups for </a:t>
            </a:r>
            <a:r>
              <a:rPr lang="en-US" baseline="0" dirty="0" err="1" smtClean="0"/>
              <a:t>practise</a:t>
            </a:r>
            <a:r>
              <a:rPr lang="en-US" baseline="0" dirty="0" smtClean="0"/>
              <a:t>, then ask to play the conversation in the whole class.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can give this task for individual or pair works.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9/10/2019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9/10/2019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9/10/2019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9/10/2019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9/10/2019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9/10/2019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9/10/2019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WordArt 1"/>
          <p:cNvSpPr>
            <a:spLocks noChangeArrowheads="1" noChangeShapeType="1" noTextEdit="1"/>
          </p:cNvSpPr>
          <p:nvPr/>
        </p:nvSpPr>
        <p:spPr bwMode="auto">
          <a:xfrm>
            <a:off x="1981200" y="4419600"/>
            <a:ext cx="5257800"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14400"/>
            <a:ext cx="8305800" cy="3124200"/>
          </a:xfrm>
          <a:prstGeom prst="rect">
            <a:avLst/>
          </a:prstGeom>
        </p:spPr>
      </p:pic>
    </p:spTree>
    <p:extLst>
      <p:ext uri="{BB962C8B-B14F-4D97-AF65-F5344CB8AC3E}">
        <p14:creationId xmlns:p14="http://schemas.microsoft.com/office/powerpoint/2010/main" val="792058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1" y="961935"/>
            <a:ext cx="3911022" cy="1200329"/>
          </a:xfrm>
          <a:prstGeom prst="rect">
            <a:avLst/>
          </a:prstGeom>
          <a:noFill/>
        </p:spPr>
        <p:txBody>
          <a:bodyPr wrap="square" rtlCol="0">
            <a:spAutoFit/>
          </a:bodyPr>
          <a:lstStyle/>
          <a:p>
            <a:r>
              <a:rPr lang="en-US" b="1" dirty="0"/>
              <a:t>C</a:t>
            </a:r>
            <a:r>
              <a:rPr lang="en-US" b="1" dirty="0" smtClean="0"/>
              <a:t>. Cleaning household :</a:t>
            </a:r>
          </a:p>
          <a:p>
            <a:endParaRPr lang="en-US" b="1" dirty="0"/>
          </a:p>
          <a:p>
            <a:r>
              <a:rPr lang="en-US" b="1" dirty="0" smtClean="0">
                <a:solidFill>
                  <a:srgbClr val="0070C0"/>
                </a:solidFill>
              </a:rPr>
              <a:t>We should keep our household and environment clean.</a:t>
            </a:r>
            <a:endParaRPr lang="en-US" b="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08" y="838200"/>
            <a:ext cx="1104900" cy="1524000"/>
          </a:xfrm>
          <a:prstGeom prst="rect">
            <a:avLst/>
          </a:prstGeom>
        </p:spPr>
      </p:pic>
      <p:sp>
        <p:nvSpPr>
          <p:cNvPr id="4" name="TextBox 3"/>
          <p:cNvSpPr txBox="1"/>
          <p:nvPr/>
        </p:nvSpPr>
        <p:spPr>
          <a:xfrm>
            <a:off x="609600" y="3124200"/>
            <a:ext cx="5029200" cy="1200329"/>
          </a:xfrm>
          <a:prstGeom prst="rect">
            <a:avLst/>
          </a:prstGeom>
          <a:noFill/>
        </p:spPr>
        <p:txBody>
          <a:bodyPr wrap="square" rtlCol="0">
            <a:spAutoFit/>
          </a:bodyPr>
          <a:lstStyle/>
          <a:p>
            <a:r>
              <a:rPr lang="en-US" b="1" dirty="0" smtClean="0"/>
              <a:t>d. Taking clean food and water :</a:t>
            </a:r>
          </a:p>
          <a:p>
            <a:endParaRPr lang="en-US" b="1" dirty="0"/>
          </a:p>
          <a:p>
            <a:r>
              <a:rPr lang="en-US" b="1" dirty="0" smtClean="0">
                <a:solidFill>
                  <a:srgbClr val="0070C0"/>
                </a:solidFill>
              </a:rPr>
              <a:t>Our food should be fresh, clean and properly cooked and water should be pure.</a:t>
            </a:r>
            <a:endParaRPr lang="en-US"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504" y="2590800"/>
            <a:ext cx="1658112" cy="19618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872" y="4768820"/>
            <a:ext cx="2619375" cy="167306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428" y="4768820"/>
            <a:ext cx="2651990" cy="167306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768820"/>
            <a:ext cx="2590800" cy="160305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0222" y="838200"/>
            <a:ext cx="2854977" cy="1524000"/>
          </a:xfrm>
          <a:prstGeom prst="rect">
            <a:avLst/>
          </a:prstGeom>
        </p:spPr>
      </p:pic>
    </p:spTree>
    <p:extLst>
      <p:ext uri="{BB962C8B-B14F-4D97-AF65-F5344CB8AC3E}">
        <p14:creationId xmlns:p14="http://schemas.microsoft.com/office/powerpoint/2010/main" val="1842400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381000"/>
            <a:ext cx="7772400" cy="1323439"/>
          </a:xfrm>
          <a:prstGeom prst="rect">
            <a:avLst/>
          </a:prstGeom>
          <a:noFill/>
        </p:spPr>
        <p:txBody>
          <a:bodyPr wrap="square" rtlCol="0">
            <a:spAutoFit/>
          </a:bodyPr>
          <a:lstStyle/>
          <a:p>
            <a:r>
              <a:rPr lang="en-US" sz="2000" b="1" dirty="0" smtClean="0"/>
              <a:t>e. Taking regular exercise :</a:t>
            </a:r>
          </a:p>
          <a:p>
            <a:endParaRPr lang="en-US" sz="2000" b="1" dirty="0"/>
          </a:p>
          <a:p>
            <a:r>
              <a:rPr lang="en-US" sz="2000" b="1" dirty="0" smtClean="0">
                <a:solidFill>
                  <a:srgbClr val="0070C0"/>
                </a:solidFill>
              </a:rPr>
              <a:t>We should take part n games and sports and take physical exercise regularly.</a:t>
            </a:r>
            <a:endParaRPr lang="en-US" sz="2000" b="1"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856509"/>
            <a:ext cx="2048189" cy="14477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36" y="3962400"/>
            <a:ext cx="4614864" cy="21521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828798"/>
            <a:ext cx="2133600" cy="1447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1828798"/>
            <a:ext cx="2381250" cy="1447801"/>
          </a:xfrm>
          <a:prstGeom prst="rect">
            <a:avLst/>
          </a:prstGeom>
        </p:spPr>
      </p:pic>
      <p:sp>
        <p:nvSpPr>
          <p:cNvPr id="8" name="TextBox 7"/>
          <p:cNvSpPr txBox="1"/>
          <p:nvPr/>
        </p:nvSpPr>
        <p:spPr>
          <a:xfrm>
            <a:off x="533400" y="3429000"/>
            <a:ext cx="5248589" cy="1323439"/>
          </a:xfrm>
          <a:prstGeom prst="rect">
            <a:avLst/>
          </a:prstGeom>
          <a:noFill/>
        </p:spPr>
        <p:txBody>
          <a:bodyPr wrap="square" rtlCol="0">
            <a:spAutoFit/>
          </a:bodyPr>
          <a:lstStyle/>
          <a:p>
            <a:r>
              <a:rPr lang="en-US" sz="2000" b="1" dirty="0" smtClean="0"/>
              <a:t>f. Taking regular sleep and rest :</a:t>
            </a:r>
          </a:p>
          <a:p>
            <a:endParaRPr lang="en-US" sz="2000" b="1" dirty="0"/>
          </a:p>
          <a:p>
            <a:r>
              <a:rPr lang="en-US" sz="2000" b="1" dirty="0" smtClean="0">
                <a:solidFill>
                  <a:srgbClr val="0070C0"/>
                </a:solidFill>
              </a:rPr>
              <a:t>We should sleep properly and take proper rest.</a:t>
            </a:r>
            <a:endParaRPr lang="en-US" sz="2000" b="1" dirty="0">
              <a:solidFill>
                <a:srgbClr val="0070C0"/>
              </a:solidFill>
            </a:endParaRPr>
          </a:p>
        </p:txBody>
      </p:sp>
    </p:spTree>
    <p:extLst>
      <p:ext uri="{BB962C8B-B14F-4D97-AF65-F5344CB8AC3E}">
        <p14:creationId xmlns:p14="http://schemas.microsoft.com/office/powerpoint/2010/main" val="2270544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 Diagonal Corner Rectangle 2"/>
          <p:cNvSpPr/>
          <p:nvPr/>
        </p:nvSpPr>
        <p:spPr>
          <a:xfrm>
            <a:off x="2667000" y="228600"/>
            <a:ext cx="3962400" cy="6096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Calibri" pitchFamily="34" charset="0"/>
                <a:cs typeface="Calibri" pitchFamily="34" charset="0"/>
              </a:rPr>
              <a:t>Key Word</a:t>
            </a:r>
            <a:endParaRPr lang="en-US" sz="3600" b="1" dirty="0">
              <a:solidFill>
                <a:srgbClr val="002060"/>
              </a:solidFill>
              <a:latin typeface="Calibri" pitchFamily="34" charset="0"/>
              <a:cs typeface="Calibri" pitchFamily="34" charset="0"/>
            </a:endParaRPr>
          </a:p>
        </p:txBody>
      </p:sp>
      <p:sp>
        <p:nvSpPr>
          <p:cNvPr id="15" name="TextBox 14"/>
          <p:cNvSpPr txBox="1"/>
          <p:nvPr/>
        </p:nvSpPr>
        <p:spPr>
          <a:xfrm>
            <a:off x="609600" y="990600"/>
            <a:ext cx="8229600" cy="830997"/>
          </a:xfrm>
          <a:prstGeom prst="rect">
            <a:avLst/>
          </a:prstGeom>
          <a:noFill/>
        </p:spPr>
        <p:txBody>
          <a:bodyPr wrap="square" rtlCol="0">
            <a:spAutoFit/>
          </a:bodyPr>
          <a:lstStyle/>
          <a:p>
            <a:pPr algn="ctr"/>
            <a:r>
              <a:rPr lang="en-US" sz="2400" b="1" dirty="0" smtClean="0"/>
              <a:t>Try to say the meaning of this word and make a sentence.</a:t>
            </a:r>
            <a:endParaRPr lang="en-US" sz="2400" b="1" dirty="0"/>
          </a:p>
        </p:txBody>
      </p:sp>
      <p:pic>
        <p:nvPicPr>
          <p:cNvPr id="16" name="Picture 15" descr="boy.jpg"/>
          <p:cNvPicPr>
            <a:picLocks noChangeAspect="1"/>
          </p:cNvPicPr>
          <p:nvPr/>
        </p:nvPicPr>
        <p:blipFill>
          <a:blip r:embed="rId3"/>
          <a:stretch>
            <a:fillRect/>
          </a:stretch>
        </p:blipFill>
        <p:spPr>
          <a:xfrm>
            <a:off x="3200400" y="2667000"/>
            <a:ext cx="2971800" cy="2895600"/>
          </a:xfrm>
          <a:prstGeom prst="rect">
            <a:avLst/>
          </a:prstGeom>
        </p:spPr>
      </p:pic>
      <p:sp>
        <p:nvSpPr>
          <p:cNvPr id="20" name="Rounded Rectangular Callout 19"/>
          <p:cNvSpPr/>
          <p:nvPr/>
        </p:nvSpPr>
        <p:spPr>
          <a:xfrm>
            <a:off x="381000" y="1905000"/>
            <a:ext cx="2438400" cy="914400"/>
          </a:xfrm>
          <a:prstGeom prst="wedgeRoundRectCallout">
            <a:avLst>
              <a:gd name="adj1" fmla="val 79092"/>
              <a:gd name="adj2" fmla="val 53729"/>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Healthy</a:t>
            </a:r>
            <a:endParaRPr lang="en-US" sz="2800" b="1" dirty="0">
              <a:solidFill>
                <a:srgbClr val="002060"/>
              </a:solidFill>
            </a:endParaRPr>
          </a:p>
        </p:txBody>
      </p:sp>
      <p:sp>
        <p:nvSpPr>
          <p:cNvPr id="22" name="TextBox 21"/>
          <p:cNvSpPr txBox="1"/>
          <p:nvPr/>
        </p:nvSpPr>
        <p:spPr>
          <a:xfrm>
            <a:off x="3200400" y="1981200"/>
            <a:ext cx="51816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In good physical shape</a:t>
            </a:r>
            <a:endParaRPr lang="en-US" sz="2800" b="1" dirty="0">
              <a:latin typeface="+mj-lt"/>
              <a:cs typeface="Calibri" pitchFamily="34" charset="0"/>
            </a:endParaRPr>
          </a:p>
        </p:txBody>
      </p:sp>
      <p:sp>
        <p:nvSpPr>
          <p:cNvPr id="23" name="TextBox 22"/>
          <p:cNvSpPr txBox="1"/>
          <p:nvPr/>
        </p:nvSpPr>
        <p:spPr>
          <a:xfrm>
            <a:off x="1066800" y="5791200"/>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err="1" smtClean="0"/>
              <a:t>Sagor</a:t>
            </a:r>
            <a:r>
              <a:rPr lang="en-US" sz="2800" b="1" dirty="0" smtClean="0"/>
              <a:t> is a healthy boy.</a:t>
            </a:r>
            <a:endParaRPr lang="en-US" sz="2800" b="1" dirty="0"/>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667000" y="228600"/>
            <a:ext cx="3962400" cy="6096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Calibri" pitchFamily="34" charset="0"/>
                <a:cs typeface="Calibri" pitchFamily="34" charset="0"/>
              </a:rPr>
              <a:t>Key Word</a:t>
            </a:r>
            <a:endParaRPr lang="en-US" sz="3600" b="1" dirty="0">
              <a:solidFill>
                <a:srgbClr val="002060"/>
              </a:solidFill>
              <a:latin typeface="Calibri" pitchFamily="34" charset="0"/>
              <a:cs typeface="Calibri" pitchFamily="34" charset="0"/>
            </a:endParaRPr>
          </a:p>
        </p:txBody>
      </p:sp>
      <p:sp>
        <p:nvSpPr>
          <p:cNvPr id="15" name="TextBox 14"/>
          <p:cNvSpPr txBox="1"/>
          <p:nvPr/>
        </p:nvSpPr>
        <p:spPr>
          <a:xfrm>
            <a:off x="609600" y="990600"/>
            <a:ext cx="8229600" cy="830997"/>
          </a:xfrm>
          <a:prstGeom prst="rect">
            <a:avLst/>
          </a:prstGeom>
          <a:noFill/>
        </p:spPr>
        <p:txBody>
          <a:bodyPr wrap="square" rtlCol="0">
            <a:spAutoFit/>
          </a:bodyPr>
          <a:lstStyle/>
          <a:p>
            <a:pPr algn="ctr"/>
            <a:r>
              <a:rPr lang="en-US" sz="2400" b="1" dirty="0" smtClean="0"/>
              <a:t>Try to say the meaning of this word and make a sentence.</a:t>
            </a:r>
            <a:endParaRPr lang="en-US" sz="2400" b="1" dirty="0"/>
          </a:p>
        </p:txBody>
      </p:sp>
      <p:sp>
        <p:nvSpPr>
          <p:cNvPr id="20" name="Rounded Rectangular Callout 19"/>
          <p:cNvSpPr/>
          <p:nvPr/>
        </p:nvSpPr>
        <p:spPr>
          <a:xfrm>
            <a:off x="381000" y="1752600"/>
            <a:ext cx="2438400" cy="914400"/>
          </a:xfrm>
          <a:prstGeom prst="wedgeRoundRectCallout">
            <a:avLst>
              <a:gd name="adj1" fmla="val 79092"/>
              <a:gd name="adj2" fmla="val 53729"/>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Cheerful</a:t>
            </a:r>
            <a:endParaRPr lang="en-US" sz="2800" b="1" dirty="0">
              <a:solidFill>
                <a:srgbClr val="002060"/>
              </a:solidFill>
            </a:endParaRPr>
          </a:p>
        </p:txBody>
      </p:sp>
      <p:sp>
        <p:nvSpPr>
          <p:cNvPr id="22" name="TextBox 21"/>
          <p:cNvSpPr txBox="1"/>
          <p:nvPr/>
        </p:nvSpPr>
        <p:spPr>
          <a:xfrm>
            <a:off x="3200400" y="1905000"/>
            <a:ext cx="54864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Jolly/ happy/ joyful condition.</a:t>
            </a:r>
            <a:endParaRPr lang="en-US" sz="2800" b="1" dirty="0">
              <a:latin typeface="+mj-lt"/>
              <a:cs typeface="Calibri" pitchFamily="34" charset="0"/>
            </a:endParaRPr>
          </a:p>
        </p:txBody>
      </p:sp>
      <p:sp>
        <p:nvSpPr>
          <p:cNvPr id="23" name="TextBox 22"/>
          <p:cNvSpPr txBox="1"/>
          <p:nvPr/>
        </p:nvSpPr>
        <p:spPr>
          <a:xfrm>
            <a:off x="1066800" y="5791200"/>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err="1" smtClean="0"/>
              <a:t>Minu</a:t>
            </a:r>
            <a:r>
              <a:rPr lang="en-US" sz="2800" b="1" dirty="0" smtClean="0"/>
              <a:t> is very cheerful today.</a:t>
            </a:r>
            <a:endParaRPr lang="en-US" sz="28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743200"/>
            <a:ext cx="2971800" cy="2819400"/>
          </a:xfrm>
          <a:prstGeom prst="rect">
            <a:avLst/>
          </a:prstGeom>
        </p:spPr>
      </p:pic>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667000" y="228600"/>
            <a:ext cx="3962400" cy="6096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Calibri" pitchFamily="34" charset="0"/>
                <a:cs typeface="Calibri" pitchFamily="34" charset="0"/>
              </a:rPr>
              <a:t>Key Word</a:t>
            </a:r>
            <a:endParaRPr lang="en-US" sz="3600" b="1" dirty="0">
              <a:solidFill>
                <a:srgbClr val="002060"/>
              </a:solidFill>
              <a:latin typeface="Calibri" pitchFamily="34" charset="0"/>
              <a:cs typeface="Calibri" pitchFamily="34" charset="0"/>
            </a:endParaRPr>
          </a:p>
        </p:txBody>
      </p:sp>
      <p:sp>
        <p:nvSpPr>
          <p:cNvPr id="15" name="TextBox 14"/>
          <p:cNvSpPr txBox="1"/>
          <p:nvPr/>
        </p:nvSpPr>
        <p:spPr>
          <a:xfrm>
            <a:off x="609600" y="990600"/>
            <a:ext cx="8229600" cy="830997"/>
          </a:xfrm>
          <a:prstGeom prst="rect">
            <a:avLst/>
          </a:prstGeom>
          <a:noFill/>
        </p:spPr>
        <p:txBody>
          <a:bodyPr wrap="square" rtlCol="0">
            <a:spAutoFit/>
          </a:bodyPr>
          <a:lstStyle/>
          <a:p>
            <a:pPr algn="ctr"/>
            <a:r>
              <a:rPr lang="en-US" sz="2400" b="1" dirty="0" smtClean="0"/>
              <a:t>Try to say the meaning of this word and make a sentence.</a:t>
            </a:r>
            <a:endParaRPr lang="en-US" sz="2400" b="1" dirty="0"/>
          </a:p>
        </p:txBody>
      </p:sp>
      <p:sp>
        <p:nvSpPr>
          <p:cNvPr id="20" name="Rounded Rectangular Callout 19"/>
          <p:cNvSpPr/>
          <p:nvPr/>
        </p:nvSpPr>
        <p:spPr>
          <a:xfrm>
            <a:off x="381000" y="1905000"/>
            <a:ext cx="2438400" cy="914400"/>
          </a:xfrm>
          <a:prstGeom prst="wedgeRoundRectCallout">
            <a:avLst>
              <a:gd name="adj1" fmla="val 79092"/>
              <a:gd name="adj2" fmla="val 53729"/>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Wealth</a:t>
            </a:r>
            <a:endParaRPr lang="en-US" sz="2800" b="1" dirty="0">
              <a:solidFill>
                <a:srgbClr val="002060"/>
              </a:solidFill>
            </a:endParaRPr>
          </a:p>
        </p:txBody>
      </p:sp>
      <p:sp>
        <p:nvSpPr>
          <p:cNvPr id="22" name="TextBox 21"/>
          <p:cNvSpPr txBox="1"/>
          <p:nvPr/>
        </p:nvSpPr>
        <p:spPr>
          <a:xfrm>
            <a:off x="3200400" y="1981200"/>
            <a:ext cx="51816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In good physical shape</a:t>
            </a:r>
            <a:endParaRPr lang="en-US" sz="2800" b="1" dirty="0">
              <a:latin typeface="+mj-lt"/>
              <a:cs typeface="Calibri" pitchFamily="34" charset="0"/>
            </a:endParaRPr>
          </a:p>
        </p:txBody>
      </p:sp>
      <p:sp>
        <p:nvSpPr>
          <p:cNvPr id="23" name="TextBox 22"/>
          <p:cNvSpPr txBox="1"/>
          <p:nvPr/>
        </p:nvSpPr>
        <p:spPr>
          <a:xfrm>
            <a:off x="1066800" y="5791200"/>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Money, car, house are our wealth.</a:t>
            </a:r>
            <a:endParaRPr lang="en-US" sz="2800" b="1" dirty="0"/>
          </a:p>
        </p:txBody>
      </p:sp>
      <p:pic>
        <p:nvPicPr>
          <p:cNvPr id="8" name="Picture 7" descr="ddll.jpg"/>
          <p:cNvPicPr>
            <a:picLocks noChangeAspect="1"/>
          </p:cNvPicPr>
          <p:nvPr/>
        </p:nvPicPr>
        <p:blipFill>
          <a:blip r:embed="rId2"/>
          <a:stretch>
            <a:fillRect/>
          </a:stretch>
        </p:blipFill>
        <p:spPr>
          <a:xfrm>
            <a:off x="381000" y="3124200"/>
            <a:ext cx="2362200" cy="2286000"/>
          </a:xfrm>
          <a:prstGeom prst="rect">
            <a:avLst/>
          </a:prstGeom>
          <a:ln w="3175">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124200"/>
            <a:ext cx="3352800" cy="2286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3124200"/>
            <a:ext cx="2619375" cy="2209800"/>
          </a:xfrm>
          <a:prstGeom prst="rect">
            <a:avLst/>
          </a:prstGeom>
        </p:spPr>
      </p:pic>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667000" y="228600"/>
            <a:ext cx="3962400" cy="6096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Calibri" pitchFamily="34" charset="0"/>
                <a:cs typeface="Calibri" pitchFamily="34" charset="0"/>
              </a:rPr>
              <a:t>Key Word</a:t>
            </a:r>
            <a:endParaRPr lang="en-US" sz="3600" b="1" dirty="0">
              <a:solidFill>
                <a:srgbClr val="002060"/>
              </a:solidFill>
              <a:latin typeface="Calibri" pitchFamily="34" charset="0"/>
              <a:cs typeface="Calibri" pitchFamily="34" charset="0"/>
            </a:endParaRPr>
          </a:p>
        </p:txBody>
      </p:sp>
      <p:sp>
        <p:nvSpPr>
          <p:cNvPr id="15" name="TextBox 14"/>
          <p:cNvSpPr txBox="1"/>
          <p:nvPr/>
        </p:nvSpPr>
        <p:spPr>
          <a:xfrm>
            <a:off x="609600" y="990600"/>
            <a:ext cx="8229600" cy="830997"/>
          </a:xfrm>
          <a:prstGeom prst="rect">
            <a:avLst/>
          </a:prstGeom>
          <a:noFill/>
        </p:spPr>
        <p:txBody>
          <a:bodyPr wrap="square" rtlCol="0">
            <a:spAutoFit/>
          </a:bodyPr>
          <a:lstStyle/>
          <a:p>
            <a:pPr algn="ctr"/>
            <a:r>
              <a:rPr lang="en-US" sz="2400" b="1" dirty="0" smtClean="0"/>
              <a:t>Try to say the meaning of this word and make a sentence.</a:t>
            </a:r>
            <a:endParaRPr lang="en-US" sz="2400" b="1" dirty="0"/>
          </a:p>
        </p:txBody>
      </p:sp>
      <p:sp>
        <p:nvSpPr>
          <p:cNvPr id="20" name="Rounded Rectangular Callout 19"/>
          <p:cNvSpPr/>
          <p:nvPr/>
        </p:nvSpPr>
        <p:spPr>
          <a:xfrm>
            <a:off x="381000" y="1905000"/>
            <a:ext cx="2438400" cy="914400"/>
          </a:xfrm>
          <a:prstGeom prst="wedgeRoundRectCallout">
            <a:avLst>
              <a:gd name="adj1" fmla="val 79092"/>
              <a:gd name="adj2" fmla="val 53729"/>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Fresh</a:t>
            </a:r>
            <a:endParaRPr lang="en-US" sz="2800" b="1" dirty="0">
              <a:solidFill>
                <a:srgbClr val="002060"/>
              </a:solidFill>
            </a:endParaRPr>
          </a:p>
        </p:txBody>
      </p:sp>
      <p:sp>
        <p:nvSpPr>
          <p:cNvPr id="22" name="TextBox 21"/>
          <p:cNvSpPr txBox="1"/>
          <p:nvPr/>
        </p:nvSpPr>
        <p:spPr>
          <a:xfrm>
            <a:off x="3200400" y="1981200"/>
            <a:ext cx="51816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Clean / new / unsullied</a:t>
            </a:r>
            <a:endParaRPr lang="en-US" sz="2800" b="1" dirty="0">
              <a:latin typeface="+mj-lt"/>
              <a:cs typeface="Calibri" pitchFamily="34" charset="0"/>
            </a:endParaRPr>
          </a:p>
        </p:txBody>
      </p:sp>
      <p:sp>
        <p:nvSpPr>
          <p:cNvPr id="23" name="TextBox 22"/>
          <p:cNvSpPr txBox="1"/>
          <p:nvPr/>
        </p:nvSpPr>
        <p:spPr>
          <a:xfrm>
            <a:off x="1066800" y="5791200"/>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We should eat fresh vegetables</a:t>
            </a:r>
            <a:endParaRPr lang="en-US" sz="2800" b="1"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971800"/>
            <a:ext cx="4191000" cy="2590800"/>
          </a:xfrm>
          <a:prstGeom prst="rect">
            <a:avLst/>
          </a:prstGeom>
          <a:ln>
            <a:solidFill>
              <a:schemeClr val="tx1"/>
            </a:solidFill>
            <a:prstDash val="sysDash"/>
          </a:ln>
        </p:spPr>
      </p:pic>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2667000" y="228600"/>
            <a:ext cx="3962400" cy="6096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Calibri" pitchFamily="34" charset="0"/>
                <a:cs typeface="Calibri" pitchFamily="34" charset="0"/>
              </a:rPr>
              <a:t>Key Word</a:t>
            </a:r>
            <a:endParaRPr lang="en-US" sz="3600" b="1" dirty="0">
              <a:solidFill>
                <a:srgbClr val="002060"/>
              </a:solidFill>
              <a:latin typeface="Calibri" pitchFamily="34" charset="0"/>
              <a:cs typeface="Calibri" pitchFamily="34" charset="0"/>
            </a:endParaRPr>
          </a:p>
        </p:txBody>
      </p:sp>
      <p:sp>
        <p:nvSpPr>
          <p:cNvPr id="15" name="TextBox 14"/>
          <p:cNvSpPr txBox="1"/>
          <p:nvPr/>
        </p:nvSpPr>
        <p:spPr>
          <a:xfrm>
            <a:off x="609600" y="990600"/>
            <a:ext cx="8229600" cy="830997"/>
          </a:xfrm>
          <a:prstGeom prst="rect">
            <a:avLst/>
          </a:prstGeom>
          <a:noFill/>
        </p:spPr>
        <p:txBody>
          <a:bodyPr wrap="square" rtlCol="0">
            <a:spAutoFit/>
          </a:bodyPr>
          <a:lstStyle/>
          <a:p>
            <a:pPr algn="ctr"/>
            <a:r>
              <a:rPr lang="en-US" sz="2400" b="1" dirty="0" smtClean="0"/>
              <a:t>Try to say the meaning of this word and make a sentence.</a:t>
            </a:r>
            <a:endParaRPr lang="en-US" sz="2400" b="1" dirty="0"/>
          </a:p>
        </p:txBody>
      </p:sp>
      <p:sp>
        <p:nvSpPr>
          <p:cNvPr id="20" name="Rounded Rectangular Callout 19"/>
          <p:cNvSpPr/>
          <p:nvPr/>
        </p:nvSpPr>
        <p:spPr>
          <a:xfrm>
            <a:off x="381000" y="1905000"/>
            <a:ext cx="2438400" cy="914400"/>
          </a:xfrm>
          <a:prstGeom prst="wedgeRoundRectCallout">
            <a:avLst>
              <a:gd name="adj1" fmla="val 78434"/>
              <a:gd name="adj2" fmla="val 73027"/>
              <a:gd name="adj3" fmla="val 16667"/>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Hygiene</a:t>
            </a:r>
            <a:endParaRPr lang="en-US" sz="2800" b="1" dirty="0">
              <a:solidFill>
                <a:srgbClr val="002060"/>
              </a:solidFill>
            </a:endParaRPr>
          </a:p>
        </p:txBody>
      </p:sp>
      <p:sp>
        <p:nvSpPr>
          <p:cNvPr id="22" name="TextBox 21"/>
          <p:cNvSpPr txBox="1"/>
          <p:nvPr/>
        </p:nvSpPr>
        <p:spPr>
          <a:xfrm>
            <a:off x="3733800" y="1981200"/>
            <a:ext cx="5029200" cy="954107"/>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Practices of keeping      good health.</a:t>
            </a:r>
            <a:endParaRPr lang="en-US" sz="2800" b="1" dirty="0">
              <a:latin typeface="+mj-lt"/>
              <a:cs typeface="Calibri" pitchFamily="34" charset="0"/>
            </a:endParaRPr>
          </a:p>
        </p:txBody>
      </p:sp>
      <p:sp>
        <p:nvSpPr>
          <p:cNvPr id="23" name="TextBox 22"/>
          <p:cNvSpPr txBox="1"/>
          <p:nvPr/>
        </p:nvSpPr>
        <p:spPr>
          <a:xfrm>
            <a:off x="1066800" y="5334000"/>
            <a:ext cx="7086600" cy="954107"/>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The rules and practices of keeping are called hygiene.</a:t>
            </a:r>
            <a:endParaRPr lang="en-US" sz="28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505200"/>
            <a:ext cx="1600200" cy="16002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505200"/>
            <a:ext cx="1752600" cy="16002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505200"/>
            <a:ext cx="1806502" cy="1524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3505200"/>
            <a:ext cx="1752600" cy="152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533400"/>
            <a:ext cx="7543800" cy="830997"/>
          </a:xfrm>
          <a:prstGeom prst="rect">
            <a:avLst/>
          </a:prstGeom>
          <a:solidFill>
            <a:schemeClr val="accent2">
              <a:lumMod val="20000"/>
              <a:lumOff val="80000"/>
            </a:schemeClr>
          </a:solidFill>
        </p:spPr>
        <p:txBody>
          <a:bodyPr wrap="square" rtlCol="0">
            <a:spAutoFit/>
          </a:bodyPr>
          <a:lstStyle/>
          <a:p>
            <a:pPr algn="ctr"/>
            <a:r>
              <a:rPr lang="en-US" sz="2400" b="1" dirty="0" smtClean="0"/>
              <a:t>Go to section –F,  listen to the conversation and  </a:t>
            </a:r>
            <a:r>
              <a:rPr lang="en-US" sz="2400" b="1" dirty="0" err="1" smtClean="0"/>
              <a:t>practise</a:t>
            </a:r>
            <a:r>
              <a:rPr lang="en-US" sz="2400" b="1" dirty="0" smtClean="0"/>
              <a:t> saying it in groups.</a:t>
            </a:r>
            <a:endParaRPr lang="en-US" sz="2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163" y="1905000"/>
            <a:ext cx="4433637" cy="3429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00"/>
            <a:ext cx="4572000" cy="3429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4267200" cy="707886"/>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4000" b="1" dirty="0" smtClean="0"/>
              <a:t>Silent reading</a:t>
            </a:r>
            <a:endParaRPr lang="en-US" sz="4000" b="1" dirty="0"/>
          </a:p>
        </p:txBody>
      </p:sp>
      <p:sp>
        <p:nvSpPr>
          <p:cNvPr id="4" name="TextBox 3"/>
          <p:cNvSpPr txBox="1"/>
          <p:nvPr/>
        </p:nvSpPr>
        <p:spPr>
          <a:xfrm>
            <a:off x="838200" y="4800600"/>
            <a:ext cx="7696200" cy="1569660"/>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smtClean="0"/>
              <a:t>Go to section –F2 and read what </a:t>
            </a:r>
            <a:r>
              <a:rPr lang="en-US" sz="2400" b="1" dirty="0" err="1" smtClean="0"/>
              <a:t>Sumon</a:t>
            </a:r>
            <a:r>
              <a:rPr lang="en-US" sz="2400" b="1" dirty="0" smtClean="0"/>
              <a:t> says about his physical exercise program e.</a:t>
            </a:r>
          </a:p>
          <a:p>
            <a:pPr algn="ctr"/>
            <a:r>
              <a:rPr lang="en-US" sz="2400" b="1" dirty="0" smtClean="0">
                <a:solidFill>
                  <a:srgbClr val="0070C0"/>
                </a:solidFill>
              </a:rPr>
              <a:t>Now write about what you usually do or would you like to do to keep yourself fit.</a:t>
            </a:r>
            <a:endParaRPr lang="en-US" sz="2400" b="1" dirty="0">
              <a:solidFill>
                <a:srgbClr val="0070C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088886"/>
            <a:ext cx="7696200" cy="371171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rved Up Ribbon 1"/>
          <p:cNvSpPr/>
          <p:nvPr/>
        </p:nvSpPr>
        <p:spPr>
          <a:xfrm>
            <a:off x="2514600" y="304800"/>
            <a:ext cx="4114800" cy="762000"/>
          </a:xfrm>
          <a:prstGeom prst="ellipseRibbon2">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Pair Works</a:t>
            </a:r>
            <a:endParaRPr lang="en-US" sz="2400" b="1" dirty="0">
              <a:solidFill>
                <a:srgbClr val="002060"/>
              </a:solidFill>
            </a:endParaRPr>
          </a:p>
        </p:txBody>
      </p:sp>
      <p:sp>
        <p:nvSpPr>
          <p:cNvPr id="3" name="TextBox 2"/>
          <p:cNvSpPr txBox="1"/>
          <p:nvPr/>
        </p:nvSpPr>
        <p:spPr>
          <a:xfrm>
            <a:off x="685800" y="1143000"/>
            <a:ext cx="7772400" cy="5355312"/>
          </a:xfrm>
          <a:prstGeom prst="rect">
            <a:avLst/>
          </a:prstGeom>
          <a:noFill/>
        </p:spPr>
        <p:txBody>
          <a:bodyPr wrap="square" rtlCol="0">
            <a:spAutoFit/>
          </a:bodyPr>
          <a:lstStyle/>
          <a:p>
            <a:r>
              <a:rPr lang="en-US" b="1" dirty="0" smtClean="0"/>
              <a:t>Choose the best answer :</a:t>
            </a:r>
          </a:p>
          <a:p>
            <a:pPr marL="342900" indent="-342900">
              <a:buAutoNum type="alphaLcPeriod"/>
            </a:pPr>
            <a:r>
              <a:rPr lang="en-US" b="1" dirty="0" smtClean="0">
                <a:solidFill>
                  <a:srgbClr val="0070C0"/>
                </a:solidFill>
              </a:rPr>
              <a:t>“Health is wealth’’. Who many noun are there ?</a:t>
            </a:r>
          </a:p>
          <a:p>
            <a:r>
              <a:rPr lang="en-US" b="1" dirty="0" smtClean="0">
                <a:solidFill>
                  <a:srgbClr val="0070C0"/>
                </a:solidFill>
              </a:rPr>
              <a:t>      i. one	ii. Two	      iii. Three	     iv. No noun is there.</a:t>
            </a:r>
          </a:p>
          <a:p>
            <a:endParaRPr lang="en-US" b="1" dirty="0" smtClean="0">
              <a:solidFill>
                <a:srgbClr val="0070C0"/>
              </a:solidFill>
            </a:endParaRPr>
          </a:p>
          <a:p>
            <a:r>
              <a:rPr lang="en-US" b="1" dirty="0" smtClean="0"/>
              <a:t>b. An unhealthy person is full of ----</a:t>
            </a:r>
          </a:p>
          <a:p>
            <a:pPr marL="400050" indent="-400050">
              <a:buAutoNum type="romanLcPeriod"/>
            </a:pPr>
            <a:r>
              <a:rPr lang="en-US" b="1" dirty="0" smtClean="0"/>
              <a:t>Dream     ii. Happiness       iii. Disease and anxiety    iv. Tension</a:t>
            </a:r>
          </a:p>
          <a:p>
            <a:pPr marL="400050" indent="-400050">
              <a:buAutoNum type="romanLcPeriod"/>
            </a:pPr>
            <a:endParaRPr lang="en-US" b="1" dirty="0" smtClean="0"/>
          </a:p>
          <a:p>
            <a:r>
              <a:rPr lang="en-US" b="1" dirty="0" smtClean="0">
                <a:solidFill>
                  <a:srgbClr val="0070C0"/>
                </a:solidFill>
              </a:rPr>
              <a:t>c. Body organs are ------ related to good health ?</a:t>
            </a:r>
          </a:p>
          <a:p>
            <a:r>
              <a:rPr lang="en-US" b="1" dirty="0">
                <a:solidFill>
                  <a:srgbClr val="0070C0"/>
                </a:solidFill>
              </a:rPr>
              <a:t> </a:t>
            </a:r>
            <a:r>
              <a:rPr lang="en-US" b="1" dirty="0" smtClean="0">
                <a:solidFill>
                  <a:srgbClr val="0070C0"/>
                </a:solidFill>
              </a:rPr>
              <a:t>   i. Not  </a:t>
            </a:r>
            <a:r>
              <a:rPr lang="en-US" b="1" dirty="0">
                <a:solidFill>
                  <a:srgbClr val="0070C0"/>
                </a:solidFill>
              </a:rPr>
              <a:t> </a:t>
            </a:r>
            <a:r>
              <a:rPr lang="en-US" b="1" dirty="0" smtClean="0">
                <a:solidFill>
                  <a:srgbClr val="0070C0"/>
                </a:solidFill>
              </a:rPr>
              <a:t>      ii. Much	     iii. Directly       iv. Nicely</a:t>
            </a:r>
          </a:p>
          <a:p>
            <a:endParaRPr lang="en-US" b="1" dirty="0">
              <a:solidFill>
                <a:srgbClr val="0070C0"/>
              </a:solidFill>
            </a:endParaRPr>
          </a:p>
          <a:p>
            <a:r>
              <a:rPr lang="en-US" b="1" dirty="0" smtClean="0"/>
              <a:t>d. Who are inactive, cheerless and unhappy ?</a:t>
            </a:r>
          </a:p>
          <a:p>
            <a:r>
              <a:rPr lang="en-US" b="1" dirty="0" smtClean="0"/>
              <a:t>    i. healthy people   ii.   Unhealthy people  </a:t>
            </a:r>
          </a:p>
          <a:p>
            <a:r>
              <a:rPr lang="en-US" b="1" dirty="0"/>
              <a:t> </a:t>
            </a:r>
            <a:r>
              <a:rPr lang="en-US" b="1" dirty="0" smtClean="0"/>
              <a:t>  iii. Hygienic people     iv. Bad people.</a:t>
            </a:r>
          </a:p>
          <a:p>
            <a:endParaRPr lang="en-US" b="1" dirty="0"/>
          </a:p>
          <a:p>
            <a:r>
              <a:rPr lang="en-US" b="1" dirty="0" smtClean="0">
                <a:solidFill>
                  <a:srgbClr val="0070C0"/>
                </a:solidFill>
              </a:rPr>
              <a:t>e. Personal  hygiene  means ----- </a:t>
            </a:r>
          </a:p>
          <a:p>
            <a:r>
              <a:rPr lang="en-US" b="1" dirty="0">
                <a:solidFill>
                  <a:srgbClr val="0070C0"/>
                </a:solidFill>
              </a:rPr>
              <a:t> </a:t>
            </a:r>
            <a:r>
              <a:rPr lang="en-US" b="1" dirty="0" smtClean="0">
                <a:solidFill>
                  <a:srgbClr val="0070C0"/>
                </a:solidFill>
              </a:rPr>
              <a:t>  A. keeping oneself neat and clean     B. Keeping household clean</a:t>
            </a:r>
          </a:p>
          <a:p>
            <a:r>
              <a:rPr lang="en-US" b="1" dirty="0">
                <a:solidFill>
                  <a:srgbClr val="0070C0"/>
                </a:solidFill>
              </a:rPr>
              <a:t> </a:t>
            </a:r>
            <a:r>
              <a:rPr lang="en-US" b="1" dirty="0" smtClean="0">
                <a:solidFill>
                  <a:srgbClr val="0070C0"/>
                </a:solidFill>
              </a:rPr>
              <a:t> C. having physical exercise</a:t>
            </a:r>
          </a:p>
          <a:p>
            <a:r>
              <a:rPr lang="en-US" b="1" dirty="0" smtClean="0"/>
              <a:t>                         Which of the above answers is/are correct ?</a:t>
            </a:r>
          </a:p>
          <a:p>
            <a:r>
              <a:rPr lang="en-US" b="1" dirty="0" smtClean="0"/>
              <a:t>                         i. A and B    ii. B and C   iii. A, B and C     iv. A. </a:t>
            </a:r>
            <a:endParaRPr lang="en-US" b="1" dirty="0"/>
          </a:p>
        </p:txBody>
      </p:sp>
      <p:sp>
        <p:nvSpPr>
          <p:cNvPr id="4" name="Oval 3"/>
          <p:cNvSpPr/>
          <p:nvPr/>
        </p:nvSpPr>
        <p:spPr>
          <a:xfrm>
            <a:off x="2438400" y="1704109"/>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14600"/>
            <a:ext cx="457200" cy="318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10000" y="3352800"/>
            <a:ext cx="381000" cy="467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72245" y="419792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64282" y="6123709"/>
            <a:ext cx="381000" cy="326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187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a:xfrm>
            <a:off x="244178" y="1478797"/>
            <a:ext cx="4792688" cy="5379203"/>
          </a:xfrm>
          <a:prstGeom prst="round2DiagRect">
            <a:avLst/>
          </a:prstGeom>
          <a:solidFill>
            <a:schemeClr val="accent6">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r>
              <a:rPr lang="en-US" b="1" dirty="0" smtClean="0">
                <a:solidFill>
                  <a:srgbClr val="002060"/>
                </a:solidFill>
              </a:rPr>
              <a:t>Sultan Ahmed </a:t>
            </a:r>
            <a:r>
              <a:rPr lang="en-US" b="1" dirty="0" err="1" smtClean="0">
                <a:solidFill>
                  <a:srgbClr val="002060"/>
                </a:solidFill>
              </a:rPr>
              <a:t>miazi</a:t>
            </a:r>
            <a:r>
              <a:rPr lang="en-US" b="1" dirty="0">
                <a:solidFill>
                  <a:srgbClr val="002060"/>
                </a:solidFill>
              </a:rPr>
              <a:t> </a:t>
            </a:r>
            <a:r>
              <a:rPr lang="en-US" b="1" dirty="0" smtClean="0">
                <a:solidFill>
                  <a:srgbClr val="002060"/>
                </a:solidFill>
              </a:rPr>
              <a:t>(</a:t>
            </a:r>
            <a:r>
              <a:rPr lang="en-US" sz="1600" b="1" dirty="0" err="1" smtClean="0">
                <a:solidFill>
                  <a:srgbClr val="002060"/>
                </a:solidFill>
              </a:rPr>
              <a:t>MA.Bed</a:t>
            </a:r>
            <a:r>
              <a:rPr lang="en-US" sz="1600" b="1" dirty="0" smtClean="0">
                <a:solidFill>
                  <a:srgbClr val="002060"/>
                </a:solidFill>
              </a:rPr>
              <a:t>)</a:t>
            </a:r>
          </a:p>
          <a:p>
            <a:pPr algn="ctr"/>
            <a:r>
              <a:rPr lang="en-US" b="1" dirty="0" err="1" smtClean="0">
                <a:solidFill>
                  <a:srgbClr val="002060"/>
                </a:solidFill>
              </a:rPr>
              <a:t>Balia</a:t>
            </a:r>
            <a:r>
              <a:rPr lang="en-US" b="1" dirty="0" smtClean="0">
                <a:solidFill>
                  <a:srgbClr val="002060"/>
                </a:solidFill>
              </a:rPr>
              <a:t> </a:t>
            </a:r>
            <a:r>
              <a:rPr lang="en-US" b="1" dirty="0" err="1" smtClean="0">
                <a:solidFill>
                  <a:srgbClr val="002060"/>
                </a:solidFill>
              </a:rPr>
              <a:t>Kajir</a:t>
            </a:r>
            <a:r>
              <a:rPr lang="en-US" b="1" dirty="0" smtClean="0">
                <a:solidFill>
                  <a:srgbClr val="002060"/>
                </a:solidFill>
              </a:rPr>
              <a:t> Bazar D.N. </a:t>
            </a:r>
            <a:r>
              <a:rPr lang="en-US" b="1" dirty="0" err="1" smtClean="0">
                <a:solidFill>
                  <a:srgbClr val="002060"/>
                </a:solidFill>
              </a:rPr>
              <a:t>Dakhil</a:t>
            </a:r>
            <a:r>
              <a:rPr lang="en-US" b="1" dirty="0" smtClean="0">
                <a:solidFill>
                  <a:srgbClr val="002060"/>
                </a:solidFill>
              </a:rPr>
              <a:t> Madrasah, </a:t>
            </a:r>
            <a:r>
              <a:rPr lang="en-US" b="1" dirty="0" err="1" smtClean="0">
                <a:solidFill>
                  <a:srgbClr val="002060"/>
                </a:solidFill>
              </a:rPr>
              <a:t>Chandpur</a:t>
            </a:r>
            <a:r>
              <a:rPr lang="en-US" b="1" dirty="0" smtClean="0">
                <a:solidFill>
                  <a:srgbClr val="002060"/>
                </a:solidFill>
              </a:rPr>
              <a:t> </a:t>
            </a:r>
            <a:r>
              <a:rPr lang="en-US" b="1" dirty="0" err="1" smtClean="0">
                <a:solidFill>
                  <a:srgbClr val="002060"/>
                </a:solidFill>
              </a:rPr>
              <a:t>Sadar,Chandpur</a:t>
            </a:r>
            <a:r>
              <a:rPr lang="en-US" b="1" dirty="0" smtClean="0">
                <a:solidFill>
                  <a:srgbClr val="002060"/>
                </a:solidFill>
              </a:rPr>
              <a:t>.</a:t>
            </a:r>
          </a:p>
          <a:p>
            <a:pPr algn="ctr"/>
            <a:r>
              <a:rPr lang="en-US" b="1" dirty="0" smtClean="0">
                <a:solidFill>
                  <a:srgbClr val="002060"/>
                </a:solidFill>
              </a:rPr>
              <a:t>Mobile</a:t>
            </a:r>
            <a:r>
              <a:rPr lang="en-US" b="1" smtClean="0">
                <a:solidFill>
                  <a:srgbClr val="002060"/>
                </a:solidFill>
              </a:rPr>
              <a:t>: 01817106106.                  </a:t>
            </a:r>
            <a:r>
              <a:rPr lang="en-US" b="1" dirty="0" smtClean="0">
                <a:solidFill>
                  <a:srgbClr val="002060"/>
                </a:solidFill>
              </a:rPr>
              <a:t>Email: sultanshapdi@gmail.com</a:t>
            </a:r>
          </a:p>
          <a:p>
            <a:pPr algn="ctr"/>
            <a:endParaRPr lang="en-US" b="1" dirty="0">
              <a:solidFill>
                <a:srgbClr val="002060"/>
              </a:solidFill>
            </a:endParaRPr>
          </a:p>
        </p:txBody>
      </p:sp>
      <p:sp>
        <p:nvSpPr>
          <p:cNvPr id="5" name="Round Diagonal Corner Rectangle 4"/>
          <p:cNvSpPr/>
          <p:nvPr/>
        </p:nvSpPr>
        <p:spPr>
          <a:xfrm>
            <a:off x="4724399" y="1447800"/>
            <a:ext cx="3771900" cy="5410200"/>
          </a:xfrm>
          <a:prstGeom prst="round2DiagRect">
            <a:avLst/>
          </a:prstGeom>
          <a:solidFill>
            <a:schemeClr val="accent1">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r>
              <a:rPr lang="en-US" sz="2000" b="1" dirty="0" smtClean="0">
                <a:solidFill>
                  <a:srgbClr val="002060"/>
                </a:solidFill>
              </a:rPr>
              <a:t>Class : Six</a:t>
            </a:r>
          </a:p>
          <a:p>
            <a:pPr algn="ctr"/>
            <a:r>
              <a:rPr lang="en-US" sz="2000" b="1" dirty="0" smtClean="0">
                <a:solidFill>
                  <a:srgbClr val="002060"/>
                </a:solidFill>
              </a:rPr>
              <a:t>English For Today</a:t>
            </a:r>
          </a:p>
          <a:p>
            <a:pPr algn="ctr"/>
            <a:r>
              <a:rPr lang="en-US" sz="2000" b="1" smtClean="0">
                <a:solidFill>
                  <a:srgbClr val="002060"/>
                </a:solidFill>
              </a:rPr>
              <a:t>Unit/Lesson </a:t>
            </a:r>
            <a:r>
              <a:rPr lang="en-US" sz="2000" b="1" dirty="0" smtClean="0">
                <a:solidFill>
                  <a:srgbClr val="002060"/>
                </a:solidFill>
              </a:rPr>
              <a:t>: 9</a:t>
            </a:r>
            <a:endParaRPr lang="en-US" sz="2000" b="1" dirty="0">
              <a:solidFill>
                <a:srgbClr val="002060"/>
              </a:solidFill>
            </a:endParaRPr>
          </a:p>
        </p:txBody>
      </p:sp>
      <p:sp>
        <p:nvSpPr>
          <p:cNvPr id="7" name="Round Diagonal Corner Rectangle 6"/>
          <p:cNvSpPr/>
          <p:nvPr/>
        </p:nvSpPr>
        <p:spPr>
          <a:xfrm>
            <a:off x="420067" y="0"/>
            <a:ext cx="8076232" cy="1447800"/>
          </a:xfrm>
          <a:prstGeom prst="round2DiagRect">
            <a:avLst/>
          </a:prstGeom>
          <a:solidFill>
            <a:schemeClr val="accent2">
              <a:lumMod val="20000"/>
              <a:lumOff val="8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The Identity of Teacher and Class</a:t>
            </a:r>
            <a:endParaRPr lang="en-US" sz="3600" b="1" dirty="0">
              <a:solidFill>
                <a:srgbClr val="002060"/>
              </a:solidFill>
            </a:endParaRPr>
          </a:p>
        </p:txBody>
      </p:sp>
      <p:pic>
        <p:nvPicPr>
          <p:cNvPr id="8" name="Picture 7" descr="Six.jpg"/>
          <p:cNvPicPr>
            <a:picLocks noChangeAspect="1"/>
          </p:cNvPicPr>
          <p:nvPr/>
        </p:nvPicPr>
        <p:blipFill>
          <a:blip r:embed="rId2"/>
          <a:stretch>
            <a:fillRect/>
          </a:stretch>
        </p:blipFill>
        <p:spPr>
          <a:xfrm>
            <a:off x="6324600" y="2286000"/>
            <a:ext cx="1213148" cy="1575816"/>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064" t="30959" r="2779" b="31526"/>
          <a:stretch/>
        </p:blipFill>
        <p:spPr>
          <a:xfrm>
            <a:off x="867904" y="1478797"/>
            <a:ext cx="3545237" cy="2383019"/>
          </a:xfrm>
          <a:prstGeom prst="rect">
            <a:avLst/>
          </a:prstGeom>
        </p:spPr>
      </p:pic>
    </p:spTree>
    <p:extLst>
      <p:ext uri="{BB962C8B-B14F-4D97-AF65-F5344CB8AC3E}">
        <p14:creationId xmlns:p14="http://schemas.microsoft.com/office/powerpoint/2010/main" val="1044441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99000"/>
          </a:schemeClr>
        </a:solidFill>
        <a:effectLst/>
      </p:bgPr>
    </p:bg>
    <p:spTree>
      <p:nvGrpSpPr>
        <p:cNvPr id="1" name=""/>
        <p:cNvGrpSpPr/>
        <p:nvPr/>
      </p:nvGrpSpPr>
      <p:grpSpPr>
        <a:xfrm>
          <a:off x="0" y="0"/>
          <a:ext cx="0" cy="0"/>
          <a:chOff x="0" y="0"/>
          <a:chExt cx="0" cy="0"/>
        </a:xfrm>
      </p:grpSpPr>
      <p:sp>
        <p:nvSpPr>
          <p:cNvPr id="2" name="Curved Up Ribbon 1"/>
          <p:cNvSpPr/>
          <p:nvPr/>
        </p:nvSpPr>
        <p:spPr>
          <a:xfrm>
            <a:off x="2133600" y="304800"/>
            <a:ext cx="5410200" cy="762000"/>
          </a:xfrm>
          <a:prstGeom prst="ellipseRibbon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Individual Work</a:t>
            </a:r>
            <a:endParaRPr lang="en-US" sz="2400" b="1"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97378800"/>
              </p:ext>
            </p:extLst>
          </p:nvPr>
        </p:nvGraphicFramePr>
        <p:xfrm>
          <a:off x="533400" y="1828800"/>
          <a:ext cx="7848600" cy="2292278"/>
        </p:xfrm>
        <a:graphic>
          <a:graphicData uri="http://schemas.openxmlformats.org/drawingml/2006/table">
            <a:tbl>
              <a:tblPr firstRow="1" bandRow="1">
                <a:tableStyleId>{5C22544A-7EE6-4342-B048-85BDC9FD1C3A}</a:tableStyleId>
              </a:tblPr>
              <a:tblGrid>
                <a:gridCol w="2057401"/>
                <a:gridCol w="1447800"/>
                <a:gridCol w="4343399"/>
              </a:tblGrid>
              <a:tr h="419339">
                <a:tc>
                  <a:txBody>
                    <a:bodyPr/>
                    <a:lstStyle/>
                    <a:p>
                      <a:r>
                        <a:rPr lang="en-US" dirty="0" smtClean="0">
                          <a:solidFill>
                            <a:srgbClr val="002060"/>
                          </a:solidFill>
                        </a:rPr>
                        <a:t>A healthy</a:t>
                      </a:r>
                      <a:r>
                        <a:rPr lang="en-US" baseline="0" dirty="0" smtClean="0">
                          <a:solidFill>
                            <a:srgbClr val="002060"/>
                          </a:solidFill>
                        </a:rPr>
                        <a:t> man</a:t>
                      </a:r>
                      <a:endParaRPr lang="en-US" dirty="0">
                        <a:solidFill>
                          <a:srgbClr val="002060"/>
                        </a:solidFill>
                      </a:endParaRPr>
                    </a:p>
                  </a:txBody>
                  <a:tcPr>
                    <a:solidFill>
                      <a:schemeClr val="accent1">
                        <a:lumMod val="20000"/>
                        <a:lumOff val="80000"/>
                      </a:schemeClr>
                    </a:solidFill>
                  </a:tcPr>
                </a:tc>
                <a:tc>
                  <a:txBody>
                    <a:bodyPr/>
                    <a:lstStyle/>
                    <a:p>
                      <a:r>
                        <a:rPr lang="en-US" dirty="0" smtClean="0">
                          <a:solidFill>
                            <a:srgbClr val="002060"/>
                          </a:solidFill>
                        </a:rPr>
                        <a:t>Can</a:t>
                      </a:r>
                      <a:endParaRPr lang="en-US" dirty="0">
                        <a:solidFill>
                          <a:srgbClr val="002060"/>
                        </a:solidFill>
                      </a:endParaRPr>
                    </a:p>
                  </a:txBody>
                  <a:tcPr>
                    <a:solidFill>
                      <a:schemeClr val="accent1">
                        <a:lumMod val="20000"/>
                        <a:lumOff val="80000"/>
                      </a:schemeClr>
                    </a:solidFill>
                  </a:tcPr>
                </a:tc>
                <a:tc>
                  <a:txBody>
                    <a:bodyPr/>
                    <a:lstStyle/>
                    <a:p>
                      <a:r>
                        <a:rPr lang="en-US" dirty="0" smtClean="0">
                          <a:solidFill>
                            <a:srgbClr val="002060"/>
                          </a:solidFill>
                        </a:rPr>
                        <a:t>An indispensible part of good health.</a:t>
                      </a:r>
                      <a:endParaRPr lang="en-US" dirty="0">
                        <a:solidFill>
                          <a:srgbClr val="002060"/>
                        </a:solidFill>
                      </a:endParaRPr>
                    </a:p>
                  </a:txBody>
                  <a:tcPr>
                    <a:solidFill>
                      <a:schemeClr val="accent1">
                        <a:lumMod val="20000"/>
                        <a:lumOff val="80000"/>
                      </a:schemeClr>
                    </a:solidFill>
                  </a:tcPr>
                </a:tc>
              </a:tr>
              <a:tr h="410953">
                <a:tc>
                  <a:txBody>
                    <a:bodyPr/>
                    <a:lstStyle/>
                    <a:p>
                      <a:r>
                        <a:rPr lang="en-US" b="1" dirty="0" smtClean="0"/>
                        <a:t>He</a:t>
                      </a:r>
                      <a:endParaRPr lang="en-US" b="1" dirty="0"/>
                    </a:p>
                  </a:txBody>
                  <a:tcPr/>
                </a:tc>
                <a:tc>
                  <a:txBody>
                    <a:bodyPr/>
                    <a:lstStyle/>
                    <a:p>
                      <a:r>
                        <a:rPr lang="en-US" b="1" dirty="0" smtClean="0"/>
                        <a:t>Implies</a:t>
                      </a:r>
                      <a:endParaRPr lang="en-US" b="1" dirty="0"/>
                    </a:p>
                  </a:txBody>
                  <a:tcPr/>
                </a:tc>
                <a:tc>
                  <a:txBody>
                    <a:bodyPr/>
                    <a:lstStyle/>
                    <a:p>
                      <a:r>
                        <a:rPr lang="en-US" b="1" dirty="0" smtClean="0"/>
                        <a:t>Be practiced strictly.</a:t>
                      </a:r>
                      <a:endParaRPr lang="en-US" b="1" dirty="0"/>
                    </a:p>
                  </a:txBody>
                  <a:tcPr/>
                </a:tc>
              </a:tr>
              <a:tr h="410953">
                <a:tc>
                  <a:txBody>
                    <a:bodyPr/>
                    <a:lstStyle/>
                    <a:p>
                      <a:r>
                        <a:rPr lang="en-US" b="1" dirty="0" smtClean="0"/>
                        <a:t>Hygiene</a:t>
                      </a:r>
                      <a:endParaRPr lang="en-US" b="1" dirty="0"/>
                    </a:p>
                  </a:txBody>
                  <a:tcPr/>
                </a:tc>
                <a:tc>
                  <a:txBody>
                    <a:bodyPr/>
                    <a:lstStyle/>
                    <a:p>
                      <a:r>
                        <a:rPr lang="en-US" b="1" dirty="0" smtClean="0"/>
                        <a:t>Should</a:t>
                      </a:r>
                      <a:endParaRPr lang="en-US" b="1" dirty="0"/>
                    </a:p>
                  </a:txBody>
                  <a:tcPr/>
                </a:tc>
                <a:tc>
                  <a:txBody>
                    <a:bodyPr/>
                    <a:lstStyle/>
                    <a:p>
                      <a:r>
                        <a:rPr lang="en-US" b="1" dirty="0" smtClean="0"/>
                        <a:t>Free from disease</a:t>
                      </a:r>
                      <a:r>
                        <a:rPr lang="en-US" b="1" baseline="0" dirty="0" smtClean="0"/>
                        <a:t> and anxiety.</a:t>
                      </a:r>
                      <a:endParaRPr lang="en-US" b="1" dirty="0"/>
                    </a:p>
                  </a:txBody>
                  <a:tcPr/>
                </a:tc>
              </a:tr>
              <a:tr h="410953">
                <a:tc>
                  <a:txBody>
                    <a:bodyPr/>
                    <a:lstStyle/>
                    <a:p>
                      <a:r>
                        <a:rPr lang="en-US" b="1" dirty="0" smtClean="0"/>
                        <a:t>It</a:t>
                      </a:r>
                      <a:endParaRPr lang="en-US" b="1" dirty="0"/>
                    </a:p>
                  </a:txBody>
                  <a:tcPr/>
                </a:tc>
                <a:tc>
                  <a:txBody>
                    <a:bodyPr/>
                    <a:lstStyle/>
                    <a:p>
                      <a:r>
                        <a:rPr lang="en-US" b="1" dirty="0" smtClean="0"/>
                        <a:t>Is</a:t>
                      </a:r>
                      <a:endParaRPr lang="en-US" b="1" dirty="0"/>
                    </a:p>
                  </a:txBody>
                  <a:tcPr/>
                </a:tc>
                <a:tc>
                  <a:txBody>
                    <a:bodyPr/>
                    <a:lstStyle/>
                    <a:p>
                      <a:r>
                        <a:rPr lang="en-US" b="1" dirty="0" smtClean="0"/>
                        <a:t>Also be helpful for society.</a:t>
                      </a:r>
                      <a:endParaRPr lang="en-US" b="1" dirty="0"/>
                    </a:p>
                  </a:txBody>
                  <a:tcPr/>
                </a:tc>
              </a:tr>
              <a:tr h="481402">
                <a:tc>
                  <a:txBody>
                    <a:bodyPr/>
                    <a:lstStyle/>
                    <a:p>
                      <a:endParaRPr lang="en-US" b="1"/>
                    </a:p>
                  </a:txBody>
                  <a:tcPr/>
                </a:tc>
                <a:tc>
                  <a:txBody>
                    <a:bodyPr/>
                    <a:lstStyle/>
                    <a:p>
                      <a:endParaRPr lang="en-US" b="1" dirty="0"/>
                    </a:p>
                  </a:txBody>
                  <a:tcPr/>
                </a:tc>
                <a:tc>
                  <a:txBody>
                    <a:bodyPr/>
                    <a:lstStyle/>
                    <a:p>
                      <a:r>
                        <a:rPr lang="en-US" b="1" dirty="0" smtClean="0"/>
                        <a:t>The rules and practices</a:t>
                      </a:r>
                      <a:r>
                        <a:rPr lang="en-US" b="1" baseline="0" dirty="0" smtClean="0"/>
                        <a:t> of good health.</a:t>
                      </a:r>
                      <a:endParaRPr lang="en-US" b="1" dirty="0"/>
                    </a:p>
                  </a:txBody>
                  <a:tcPr/>
                </a:tc>
              </a:tr>
            </a:tbl>
          </a:graphicData>
        </a:graphic>
      </p:graphicFrame>
      <p:sp>
        <p:nvSpPr>
          <p:cNvPr id="4" name="TextBox 3"/>
          <p:cNvSpPr txBox="1"/>
          <p:nvPr/>
        </p:nvSpPr>
        <p:spPr>
          <a:xfrm>
            <a:off x="914400" y="1295400"/>
            <a:ext cx="6934200" cy="400110"/>
          </a:xfrm>
          <a:prstGeom prst="rect">
            <a:avLst/>
          </a:prstGeom>
          <a:noFill/>
        </p:spPr>
        <p:txBody>
          <a:bodyPr wrap="square" rtlCol="0">
            <a:spAutoFit/>
          </a:bodyPr>
          <a:lstStyle/>
          <a:p>
            <a:pPr algn="ctr"/>
            <a:r>
              <a:rPr lang="en-US" sz="2000" b="1" dirty="0" smtClean="0"/>
              <a:t>Make five sentences from the substitution table:</a:t>
            </a:r>
            <a:endParaRPr lang="en-US" sz="2000" b="1" dirty="0"/>
          </a:p>
        </p:txBody>
      </p:sp>
      <p:sp>
        <p:nvSpPr>
          <p:cNvPr id="5" name="TextBox 4"/>
          <p:cNvSpPr txBox="1"/>
          <p:nvPr/>
        </p:nvSpPr>
        <p:spPr>
          <a:xfrm>
            <a:off x="685800" y="4191000"/>
            <a:ext cx="7696200" cy="1754326"/>
          </a:xfrm>
          <a:prstGeom prst="rect">
            <a:avLst/>
          </a:prstGeom>
          <a:noFill/>
        </p:spPr>
        <p:txBody>
          <a:bodyPr wrap="square" rtlCol="0">
            <a:spAutoFit/>
          </a:bodyPr>
          <a:lstStyle/>
          <a:p>
            <a:r>
              <a:rPr lang="en-US" b="1" dirty="0" smtClean="0"/>
              <a:t>Answer:</a:t>
            </a:r>
          </a:p>
          <a:p>
            <a:pPr marL="342900" indent="-342900">
              <a:buAutoNum type="alphaLcPeriod"/>
            </a:pPr>
            <a:r>
              <a:rPr lang="en-US" b="1" dirty="0" smtClean="0"/>
              <a:t>A healthy man is free from disease and anxiety.</a:t>
            </a:r>
          </a:p>
          <a:p>
            <a:pPr marL="342900" indent="-342900">
              <a:buAutoNum type="alphaLcPeriod" startAt="2"/>
            </a:pPr>
            <a:r>
              <a:rPr lang="en-US" b="1" dirty="0" smtClean="0"/>
              <a:t>He can also be helpful for society.</a:t>
            </a:r>
          </a:p>
          <a:p>
            <a:pPr marL="342900" indent="-342900">
              <a:buAutoNum type="alphaLcPeriod" startAt="3"/>
            </a:pPr>
            <a:r>
              <a:rPr lang="en-US" b="1" dirty="0" smtClean="0"/>
              <a:t>Hygiene is an indispensible part of good health.</a:t>
            </a:r>
          </a:p>
          <a:p>
            <a:pPr marL="342900" indent="-342900">
              <a:buAutoNum type="alphaLcPeriod" startAt="4"/>
            </a:pPr>
            <a:r>
              <a:rPr lang="en-US" b="1" dirty="0" smtClean="0"/>
              <a:t>It implies the rules and practices of good health.</a:t>
            </a:r>
          </a:p>
          <a:p>
            <a:r>
              <a:rPr lang="en-US" b="1" dirty="0" smtClean="0"/>
              <a:t>e.  It should be practiced strictly.</a:t>
            </a:r>
            <a:endParaRPr lang="en-US" b="1" dirty="0"/>
          </a:p>
        </p:txBody>
      </p:sp>
    </p:spTree>
    <p:extLst>
      <p:ext uri="{BB962C8B-B14F-4D97-AF65-F5344CB8AC3E}">
        <p14:creationId xmlns:p14="http://schemas.microsoft.com/office/powerpoint/2010/main" val="33906430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loud Callout 2"/>
          <p:cNvSpPr/>
          <p:nvPr/>
        </p:nvSpPr>
        <p:spPr>
          <a:xfrm>
            <a:off x="4114800" y="609600"/>
            <a:ext cx="3581400" cy="1295400"/>
          </a:xfrm>
          <a:prstGeom prst="cloudCallout">
            <a:avLst>
              <a:gd name="adj1" fmla="val -31665"/>
              <a:gd name="adj2" fmla="val 121324"/>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 work</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057400"/>
            <a:ext cx="3076575" cy="2971800"/>
          </a:xfrm>
          <a:prstGeom prst="rect">
            <a:avLst/>
          </a:prstGeom>
        </p:spPr>
      </p:pic>
      <p:sp>
        <p:nvSpPr>
          <p:cNvPr id="5" name="TextBox 4"/>
          <p:cNvSpPr txBox="1"/>
          <p:nvPr/>
        </p:nvSpPr>
        <p:spPr>
          <a:xfrm>
            <a:off x="762000" y="5334000"/>
            <a:ext cx="7162800" cy="954107"/>
          </a:xfrm>
          <a:prstGeom prst="rect">
            <a:avLst/>
          </a:prstGeom>
          <a:solidFill>
            <a:schemeClr val="bg2">
              <a:lumMod val="75000"/>
            </a:schemeClr>
          </a:solidFill>
          <a:ln w="3175">
            <a:solidFill>
              <a:schemeClr val="tx1"/>
            </a:solidFill>
          </a:ln>
          <a:effectLst/>
        </p:spPr>
        <p:txBody>
          <a:bodyPr wrap="square" rtlCol="0">
            <a:spAutoFit/>
          </a:bodyPr>
          <a:lstStyle/>
          <a:p>
            <a:pPr algn="ctr"/>
            <a:r>
              <a:rPr lang="en-US" sz="2800" b="1" dirty="0" smtClean="0"/>
              <a:t>Write a short paragraph on the rules of good health.</a:t>
            </a:r>
            <a:endParaRPr lang="en-US" sz="2800" b="1" dirty="0"/>
          </a:p>
        </p:txBody>
      </p:sp>
    </p:spTree>
    <p:extLst>
      <p:ext uri="{BB962C8B-B14F-4D97-AF65-F5344CB8AC3E}">
        <p14:creationId xmlns:p14="http://schemas.microsoft.com/office/powerpoint/2010/main" val="1141856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WordArt 3"/>
          <p:cNvSpPr>
            <a:spLocks noChangeArrowheads="1" noChangeShapeType="1" noTextEdit="1"/>
          </p:cNvSpPr>
          <p:nvPr/>
        </p:nvSpPr>
        <p:spPr bwMode="auto">
          <a:xfrm>
            <a:off x="3124200" y="2438400"/>
            <a:ext cx="2819400" cy="12954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3962400"/>
            <a:ext cx="8839200" cy="2514600"/>
          </a:xfrm>
          <a:prstGeom prst="rect">
            <a:avLst/>
          </a:prstGeom>
        </p:spPr>
      </p:pic>
    </p:spTree>
    <p:extLst>
      <p:ext uri="{BB962C8B-B14F-4D97-AF65-F5344CB8AC3E}">
        <p14:creationId xmlns:p14="http://schemas.microsoft.com/office/powerpoint/2010/main" val="11436766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48345" y="414010"/>
            <a:ext cx="4876800" cy="584775"/>
          </a:xfrm>
          <a:prstGeom prst="rect">
            <a:avLst/>
          </a:prstGeom>
          <a:solidFill>
            <a:schemeClr val="bg1">
              <a:lumMod val="85000"/>
            </a:schemeClr>
          </a:solidFill>
          <a:ln w="12700">
            <a:solidFill>
              <a:schemeClr val="tx1"/>
            </a:solidFill>
          </a:ln>
          <a:effectLst/>
        </p:spPr>
        <p:txBody>
          <a:bodyPr wrap="square" rtlCol="0">
            <a:spAutoFit/>
          </a:bodyPr>
          <a:lstStyle/>
          <a:p>
            <a:pPr algn="ctr"/>
            <a:r>
              <a:rPr lang="en-US" sz="3200" b="1" dirty="0" smtClean="0"/>
              <a:t>Look at the picture</a:t>
            </a: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345" y="1524000"/>
            <a:ext cx="4553578" cy="3043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295400" y="4953000"/>
            <a:ext cx="6345381" cy="523220"/>
          </a:xfrm>
          <a:prstGeom prst="rect">
            <a:avLst/>
          </a:prstGeom>
          <a:solidFill>
            <a:schemeClr val="bg1">
              <a:lumMod val="85000"/>
            </a:schemeClr>
          </a:solidFill>
          <a:ln>
            <a:noFill/>
          </a:ln>
          <a:effectLst/>
        </p:spPr>
        <p:txBody>
          <a:bodyPr wrap="square" rtlCol="0">
            <a:spAutoFit/>
          </a:bodyPr>
          <a:lstStyle/>
          <a:p>
            <a:pPr algn="ctr"/>
            <a:r>
              <a:rPr lang="en-US" sz="2800" b="1" dirty="0" smtClean="0"/>
              <a:t>What do you see in the picture ?</a:t>
            </a:r>
            <a:endParaRPr lang="en-US" sz="2800" b="1" dirty="0"/>
          </a:p>
        </p:txBody>
      </p:sp>
      <p:sp>
        <p:nvSpPr>
          <p:cNvPr id="10" name="TextBox 9"/>
          <p:cNvSpPr txBox="1"/>
          <p:nvPr/>
        </p:nvSpPr>
        <p:spPr>
          <a:xfrm>
            <a:off x="2796334" y="5511647"/>
            <a:ext cx="3657600" cy="523220"/>
          </a:xfrm>
          <a:prstGeom prst="rect">
            <a:avLst/>
          </a:prstGeom>
          <a:solidFill>
            <a:schemeClr val="bg1">
              <a:lumMod val="85000"/>
            </a:schemeClr>
          </a:solidFill>
          <a:ln w="3175">
            <a:solidFill>
              <a:schemeClr val="tx1"/>
            </a:solidFill>
          </a:ln>
          <a:effectLst/>
        </p:spPr>
        <p:txBody>
          <a:bodyPr wrap="square" rtlCol="0">
            <a:spAutoFit/>
          </a:bodyPr>
          <a:lstStyle/>
          <a:p>
            <a:pPr algn="ctr"/>
            <a:r>
              <a:rPr lang="en-US" dirty="0" smtClean="0"/>
              <a:t> </a:t>
            </a:r>
            <a:r>
              <a:rPr lang="en-US" sz="2800" b="1" dirty="0" smtClean="0"/>
              <a:t>A  healthy  man.</a:t>
            </a:r>
            <a:endParaRPr lang="en-US" sz="2800" b="1" dirty="0"/>
          </a:p>
        </p:txBody>
      </p:sp>
    </p:spTree>
    <p:extLst>
      <p:ext uri="{BB962C8B-B14F-4D97-AF65-F5344CB8AC3E}">
        <p14:creationId xmlns:p14="http://schemas.microsoft.com/office/powerpoint/2010/main" val="3455176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83" y="931929"/>
            <a:ext cx="2648712" cy="2063496"/>
          </a:xfrm>
          <a:prstGeom prst="rect">
            <a:avLst/>
          </a:prstGeom>
        </p:spPr>
      </p:pic>
      <p:sp>
        <p:nvSpPr>
          <p:cNvPr id="5" name="TextBox 4"/>
          <p:cNvSpPr txBox="1"/>
          <p:nvPr/>
        </p:nvSpPr>
        <p:spPr>
          <a:xfrm>
            <a:off x="2148857" y="346364"/>
            <a:ext cx="5010912" cy="523220"/>
          </a:xfrm>
          <a:prstGeom prst="rect">
            <a:avLst/>
          </a:prstGeom>
          <a:noFill/>
          <a:ln>
            <a:noFill/>
          </a:ln>
          <a:effectLst/>
        </p:spPr>
        <p:txBody>
          <a:bodyPr wrap="square" rtlCol="0">
            <a:spAutoFit/>
          </a:bodyPr>
          <a:lstStyle/>
          <a:p>
            <a:pPr algn="ctr"/>
            <a:r>
              <a:rPr lang="en-US" sz="2800" b="1" dirty="0" smtClean="0"/>
              <a:t>Look at the pictures </a:t>
            </a:r>
            <a:endParaRPr lang="en-US" sz="28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418" y="972662"/>
            <a:ext cx="2619375" cy="20158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6105" y="3613850"/>
            <a:ext cx="6095999" cy="1828800"/>
          </a:xfrm>
          <a:prstGeom prst="rect">
            <a:avLst/>
          </a:prstGeom>
        </p:spPr>
      </p:pic>
      <p:sp>
        <p:nvSpPr>
          <p:cNvPr id="8" name="TextBox 7"/>
          <p:cNvSpPr txBox="1"/>
          <p:nvPr/>
        </p:nvSpPr>
        <p:spPr>
          <a:xfrm>
            <a:off x="762000" y="3060199"/>
            <a:ext cx="2209800" cy="461665"/>
          </a:xfrm>
          <a:prstGeom prst="rect">
            <a:avLst/>
          </a:prstGeom>
          <a:noFill/>
        </p:spPr>
        <p:txBody>
          <a:bodyPr wrap="square" rtlCol="0">
            <a:spAutoFit/>
          </a:bodyPr>
          <a:lstStyle/>
          <a:p>
            <a:pPr algn="ctr"/>
            <a:r>
              <a:rPr lang="en-US" sz="2400" b="1" dirty="0" smtClean="0"/>
              <a:t>Car</a:t>
            </a:r>
            <a:endParaRPr lang="en-US" sz="2400" b="1" dirty="0"/>
          </a:p>
        </p:txBody>
      </p:sp>
      <p:sp>
        <p:nvSpPr>
          <p:cNvPr id="9" name="TextBox 8"/>
          <p:cNvSpPr txBox="1"/>
          <p:nvPr/>
        </p:nvSpPr>
        <p:spPr>
          <a:xfrm>
            <a:off x="3463636" y="3060199"/>
            <a:ext cx="2619375" cy="461665"/>
          </a:xfrm>
          <a:prstGeom prst="rect">
            <a:avLst/>
          </a:prstGeom>
          <a:noFill/>
        </p:spPr>
        <p:txBody>
          <a:bodyPr wrap="square" rtlCol="0">
            <a:spAutoFit/>
          </a:bodyPr>
          <a:lstStyle/>
          <a:p>
            <a:pPr algn="ctr"/>
            <a:r>
              <a:rPr lang="en-US" sz="2400" b="1" dirty="0" smtClean="0"/>
              <a:t>House</a:t>
            </a:r>
            <a:endParaRPr lang="en-US" sz="2400" b="1" dirty="0"/>
          </a:p>
        </p:txBody>
      </p:sp>
      <p:sp>
        <p:nvSpPr>
          <p:cNvPr id="10" name="TextBox 9"/>
          <p:cNvSpPr txBox="1"/>
          <p:nvPr/>
        </p:nvSpPr>
        <p:spPr>
          <a:xfrm>
            <a:off x="6407727" y="3060199"/>
            <a:ext cx="2057400" cy="461665"/>
          </a:xfrm>
          <a:prstGeom prst="rect">
            <a:avLst/>
          </a:prstGeom>
          <a:noFill/>
        </p:spPr>
        <p:txBody>
          <a:bodyPr wrap="square" rtlCol="0">
            <a:spAutoFit/>
          </a:bodyPr>
          <a:lstStyle/>
          <a:p>
            <a:pPr algn="ctr"/>
            <a:r>
              <a:rPr lang="en-US" sz="2400" b="1" dirty="0" smtClean="0"/>
              <a:t>Ornaments</a:t>
            </a:r>
            <a:endParaRPr lang="en-US" sz="2400" b="1" dirty="0"/>
          </a:p>
        </p:txBody>
      </p:sp>
      <p:sp>
        <p:nvSpPr>
          <p:cNvPr id="11" name="TextBox 10"/>
          <p:cNvSpPr txBox="1"/>
          <p:nvPr/>
        </p:nvSpPr>
        <p:spPr>
          <a:xfrm>
            <a:off x="1878539" y="4696691"/>
            <a:ext cx="1461654" cy="523220"/>
          </a:xfrm>
          <a:prstGeom prst="rect">
            <a:avLst/>
          </a:prstGeom>
          <a:noFill/>
        </p:spPr>
        <p:txBody>
          <a:bodyPr wrap="square" rtlCol="0">
            <a:spAutoFit/>
          </a:bodyPr>
          <a:lstStyle/>
          <a:p>
            <a:r>
              <a:rPr lang="en-US" sz="2800" dirty="0" smtClean="0">
                <a:solidFill>
                  <a:srgbClr val="FFFF00"/>
                </a:solidFill>
              </a:rPr>
              <a:t>Cash</a:t>
            </a:r>
            <a:endParaRPr lang="en-US" sz="2800" dirty="0">
              <a:solidFill>
                <a:srgbClr val="FFFF00"/>
              </a:solidFill>
            </a:endParaRPr>
          </a:p>
        </p:txBody>
      </p:sp>
      <p:sp>
        <p:nvSpPr>
          <p:cNvPr id="12" name="TextBox 11"/>
          <p:cNvSpPr txBox="1"/>
          <p:nvPr/>
        </p:nvSpPr>
        <p:spPr>
          <a:xfrm>
            <a:off x="1458623" y="5477286"/>
            <a:ext cx="6629400" cy="523220"/>
          </a:xfrm>
          <a:prstGeom prst="rect">
            <a:avLst/>
          </a:prstGeom>
          <a:noFill/>
          <a:ln>
            <a:noFill/>
          </a:ln>
          <a:effectLst/>
        </p:spPr>
        <p:txBody>
          <a:bodyPr wrap="square" rtlCol="0">
            <a:spAutoFit/>
          </a:bodyPr>
          <a:lstStyle/>
          <a:p>
            <a:pPr algn="ctr"/>
            <a:r>
              <a:rPr lang="en-US" sz="2800" b="1" dirty="0" smtClean="0"/>
              <a:t>What do you see in the picture ?</a:t>
            </a:r>
            <a:endParaRPr lang="en-US" sz="2800" b="1" dirty="0"/>
          </a:p>
        </p:txBody>
      </p:sp>
      <p:sp>
        <p:nvSpPr>
          <p:cNvPr id="13" name="TextBox 12"/>
          <p:cNvSpPr txBox="1"/>
          <p:nvPr/>
        </p:nvSpPr>
        <p:spPr>
          <a:xfrm>
            <a:off x="2393805" y="5938951"/>
            <a:ext cx="4800600" cy="523220"/>
          </a:xfrm>
          <a:prstGeom prst="rect">
            <a:avLst/>
          </a:prstGeom>
          <a:noFill/>
          <a:ln>
            <a:noFill/>
          </a:ln>
          <a:effectLst/>
        </p:spPr>
        <p:txBody>
          <a:bodyPr wrap="square" rtlCol="0">
            <a:spAutoFit/>
          </a:bodyPr>
          <a:lstStyle/>
          <a:p>
            <a:pPr algn="ctr"/>
            <a:r>
              <a:rPr lang="en-US" sz="2800" b="1" dirty="0" smtClean="0"/>
              <a:t>These are wealth.</a:t>
            </a:r>
            <a:endParaRPr lang="en-US" sz="2800" b="1"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7215" y="972662"/>
            <a:ext cx="2735407" cy="2022763"/>
          </a:xfrm>
          <a:prstGeom prst="rect">
            <a:avLst/>
          </a:prstGeom>
        </p:spPr>
      </p:pic>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 Diagonal Corner Rectangle 4"/>
          <p:cNvSpPr/>
          <p:nvPr/>
        </p:nvSpPr>
        <p:spPr>
          <a:xfrm>
            <a:off x="457200" y="3276600"/>
            <a:ext cx="7945582" cy="2770215"/>
          </a:xfrm>
          <a:prstGeom prst="round2Diag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Health is wealth</a:t>
            </a:r>
          </a:p>
          <a:p>
            <a:pPr algn="ctr"/>
            <a:r>
              <a:rPr lang="en-US" sz="2800" b="1" dirty="0" smtClean="0">
                <a:solidFill>
                  <a:srgbClr val="0070C0"/>
                </a:solidFill>
              </a:rPr>
              <a:t>( Lesson – 9 )</a:t>
            </a:r>
            <a:endParaRPr lang="en-US" sz="2800" b="1" dirty="0">
              <a:solidFill>
                <a:srgbClr val="0070C0"/>
              </a:solidFill>
            </a:endParaRPr>
          </a:p>
        </p:txBody>
      </p:sp>
      <p:sp>
        <p:nvSpPr>
          <p:cNvPr id="4" name="Round Diagonal Corner Rectangle 3"/>
          <p:cNvSpPr/>
          <p:nvPr/>
        </p:nvSpPr>
        <p:spPr>
          <a:xfrm>
            <a:off x="1066800" y="1295400"/>
            <a:ext cx="7031182" cy="15240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2060"/>
              </a:solidFill>
            </a:endParaRPr>
          </a:p>
          <a:p>
            <a:pPr algn="ctr"/>
            <a:r>
              <a:rPr lang="en-US" sz="4000" b="1" dirty="0" smtClean="0">
                <a:solidFill>
                  <a:srgbClr val="0070C0"/>
                </a:solidFill>
                <a:latin typeface="Corbel" pitchFamily="34" charset="0"/>
              </a:rPr>
              <a:t>Lesson Declaration</a:t>
            </a:r>
          </a:p>
          <a:p>
            <a:pPr algn="ctr"/>
            <a:r>
              <a:rPr lang="en-US" sz="3200" b="1" dirty="0" smtClean="0">
                <a:solidFill>
                  <a:srgbClr val="002060"/>
                </a:solidFill>
                <a:latin typeface="Corbel" pitchFamily="34" charset="0"/>
              </a:rPr>
              <a:t>So, today we `ll discuss about  </a:t>
            </a:r>
          </a:p>
          <a:p>
            <a:pPr algn="ctr"/>
            <a:endParaRPr lang="en-US" sz="3200" b="1" dirty="0">
              <a:solidFill>
                <a:srgbClr val="002060"/>
              </a:solidFill>
              <a:latin typeface="Corbel" pitchFamily="34" charset="0"/>
            </a:endParaRPr>
          </a:p>
        </p:txBody>
      </p:sp>
    </p:spTree>
    <p:extLst>
      <p:ext uri="{BB962C8B-B14F-4D97-AF65-F5344CB8AC3E}">
        <p14:creationId xmlns:p14="http://schemas.microsoft.com/office/powerpoint/2010/main" val="194749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14600" y="533400"/>
            <a:ext cx="4419600" cy="584775"/>
          </a:xfrm>
          <a:prstGeom prst="rect">
            <a:avLst/>
          </a:prstGeom>
          <a:solidFill>
            <a:schemeClr val="accent3">
              <a:lumMod val="20000"/>
              <a:lumOff val="80000"/>
            </a:schemeClr>
          </a:solidFill>
          <a:ln w="28575">
            <a:solidFill>
              <a:schemeClr val="tx1"/>
            </a:solidFill>
          </a:ln>
          <a:effectLst/>
        </p:spPr>
        <p:txBody>
          <a:bodyPr wrap="square" rtlCol="0">
            <a:spAutoFit/>
          </a:bodyPr>
          <a:lstStyle/>
          <a:p>
            <a:pPr algn="ctr"/>
            <a:r>
              <a:rPr lang="en-US" sz="3200" b="1" dirty="0" smtClean="0"/>
              <a:t>Lesson outcomes</a:t>
            </a:r>
            <a:endParaRPr lang="en-US" sz="3200" b="1" dirty="0"/>
          </a:p>
        </p:txBody>
      </p:sp>
      <p:sp>
        <p:nvSpPr>
          <p:cNvPr id="3" name="TextBox 2"/>
          <p:cNvSpPr txBox="1"/>
          <p:nvPr/>
        </p:nvSpPr>
        <p:spPr>
          <a:xfrm>
            <a:off x="838200" y="1752600"/>
            <a:ext cx="7162800" cy="4401205"/>
          </a:xfrm>
          <a:prstGeom prst="rect">
            <a:avLst/>
          </a:prstGeom>
          <a:solidFill>
            <a:schemeClr val="bg2">
              <a:lumMod val="90000"/>
            </a:schemeClr>
          </a:solidFill>
          <a:ln w="28575">
            <a:solidFill>
              <a:schemeClr val="tx1"/>
            </a:solidFill>
            <a:prstDash val="sysDot"/>
          </a:ln>
          <a:effectLst/>
        </p:spPr>
        <p:txBody>
          <a:bodyPr wrap="square" rtlCol="0">
            <a:spAutoFit/>
          </a:bodyPr>
          <a:lstStyle/>
          <a:p>
            <a:r>
              <a:rPr lang="en-US" sz="2000" b="1" dirty="0" smtClean="0"/>
              <a:t>By the end of this lesson students will be able to -</a:t>
            </a:r>
          </a:p>
          <a:p>
            <a:endParaRPr lang="en-US" sz="2000" b="1" dirty="0"/>
          </a:p>
          <a:p>
            <a:pPr marL="285750" indent="-285750">
              <a:buFont typeface="Wingdings" pitchFamily="2" charset="2"/>
              <a:buChar char="Ø"/>
            </a:pPr>
            <a:r>
              <a:rPr lang="en-US" sz="2000" b="1" dirty="0" smtClean="0"/>
              <a:t>Familiar with some rules of good health;</a:t>
            </a:r>
          </a:p>
          <a:p>
            <a:pPr marL="285750" indent="-285750"/>
            <a:endParaRPr lang="en-US" sz="2000" b="1" dirty="0" smtClean="0"/>
          </a:p>
          <a:p>
            <a:pPr marL="285750" indent="-285750">
              <a:buFont typeface="Wingdings" pitchFamily="2" charset="2"/>
              <a:buChar char="Ø"/>
            </a:pPr>
            <a:r>
              <a:rPr lang="en-US" sz="2000" b="1" dirty="0" smtClean="0"/>
              <a:t>Follow their personal hygiene;</a:t>
            </a:r>
          </a:p>
          <a:p>
            <a:pPr marL="285750" indent="-285750">
              <a:buFont typeface="Wingdings" pitchFamily="2" charset="2"/>
              <a:buChar char="Ø"/>
            </a:pPr>
            <a:endParaRPr lang="en-US" sz="2000" b="1" dirty="0"/>
          </a:p>
          <a:p>
            <a:pPr marL="285750" indent="-285750">
              <a:buFont typeface="Wingdings" pitchFamily="2" charset="2"/>
              <a:buChar char="Ø"/>
            </a:pPr>
            <a:r>
              <a:rPr lang="en-US" sz="2000" b="1" dirty="0" smtClean="0"/>
              <a:t>Take balanced diet;</a:t>
            </a:r>
          </a:p>
          <a:p>
            <a:pPr marL="285750" indent="-285750">
              <a:buFont typeface="Wingdings" pitchFamily="2" charset="2"/>
              <a:buChar char="Ø"/>
            </a:pPr>
            <a:endParaRPr lang="en-US" sz="2000" b="1" dirty="0"/>
          </a:p>
          <a:p>
            <a:pPr marL="285750" indent="-285750">
              <a:buFont typeface="Wingdings" pitchFamily="2" charset="2"/>
              <a:buChar char="Ø"/>
            </a:pPr>
            <a:r>
              <a:rPr lang="en-US" sz="2000" b="1" dirty="0" smtClean="0"/>
              <a:t>Keep cleaning household;</a:t>
            </a:r>
          </a:p>
          <a:p>
            <a:pPr marL="285750" indent="-285750">
              <a:buFont typeface="Wingdings" pitchFamily="2" charset="2"/>
              <a:buChar char="Ø"/>
            </a:pPr>
            <a:endParaRPr lang="en-US" sz="2000" b="1" dirty="0"/>
          </a:p>
          <a:p>
            <a:pPr marL="285750" indent="-285750">
              <a:buFont typeface="Wingdings" pitchFamily="2" charset="2"/>
              <a:buChar char="Ø"/>
            </a:pPr>
            <a:r>
              <a:rPr lang="en-US" sz="2000" b="1" dirty="0" smtClean="0"/>
              <a:t>Take regular exercise. Sleep and rest;</a:t>
            </a:r>
          </a:p>
          <a:p>
            <a:pPr marL="285750" indent="-285750">
              <a:buFont typeface="Wingdings" pitchFamily="2" charset="2"/>
              <a:buChar char="Ø"/>
            </a:pPr>
            <a:endParaRPr lang="en-US" sz="2000" b="1" dirty="0"/>
          </a:p>
          <a:p>
            <a:pPr marL="285750" indent="-285750">
              <a:buFont typeface="Wingdings" pitchFamily="2" charset="2"/>
              <a:buChar char="Ø"/>
            </a:pPr>
            <a:r>
              <a:rPr lang="en-US" sz="2000" b="1" dirty="0" smtClean="0"/>
              <a:t>Write paragraph, dialogue , </a:t>
            </a:r>
            <a:r>
              <a:rPr lang="en-US" sz="2000" b="1" dirty="0" err="1" smtClean="0"/>
              <a:t>ect</a:t>
            </a:r>
            <a:r>
              <a:rPr lang="en-US" sz="2000" b="1" dirty="0"/>
              <a:t>;</a:t>
            </a:r>
            <a:endParaRPr lang="en-US" sz="2000" b="1" dirty="0" smtClean="0"/>
          </a:p>
          <a:p>
            <a:pPr marL="285750" indent="-285750">
              <a:buFont typeface="Wingdings" pitchFamily="2" charset="2"/>
              <a:buChar char="Ø"/>
            </a:pPr>
            <a:endParaRPr lang="en-US" sz="2000" b="1" dirty="0"/>
          </a:p>
        </p:txBody>
      </p:sp>
    </p:spTree>
    <p:extLst>
      <p:ext uri="{BB962C8B-B14F-4D97-AF65-F5344CB8AC3E}">
        <p14:creationId xmlns:p14="http://schemas.microsoft.com/office/powerpoint/2010/main" val="2563948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57400" y="304800"/>
            <a:ext cx="5410200" cy="523220"/>
          </a:xfrm>
          <a:prstGeom prst="rect">
            <a:avLst/>
          </a:prstGeom>
          <a:noFill/>
          <a:ln>
            <a:noFill/>
          </a:ln>
          <a:effectLst/>
        </p:spPr>
        <p:txBody>
          <a:bodyPr wrap="square" rtlCol="0">
            <a:spAutoFit/>
          </a:bodyPr>
          <a:lstStyle/>
          <a:p>
            <a:r>
              <a:rPr lang="en-US" sz="2800" b="1" dirty="0" smtClean="0"/>
              <a:t>Model reading by the teacher.</a:t>
            </a:r>
            <a:endParaRPr lang="en-US"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551" y="1844512"/>
            <a:ext cx="2514600" cy="310848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143000" y="1066800"/>
            <a:ext cx="6934200" cy="830997"/>
          </a:xfrm>
          <a:prstGeom prst="rect">
            <a:avLst/>
          </a:prstGeom>
          <a:solidFill>
            <a:schemeClr val="accent3">
              <a:lumMod val="20000"/>
              <a:lumOff val="80000"/>
            </a:schemeClr>
          </a:solidFill>
          <a:ln>
            <a:solidFill>
              <a:schemeClr val="tx1"/>
            </a:solidFill>
            <a:prstDash val="lgDash"/>
          </a:ln>
        </p:spPr>
        <p:txBody>
          <a:bodyPr wrap="square" rtlCol="0">
            <a:spAutoFit/>
          </a:bodyPr>
          <a:lstStyle/>
          <a:p>
            <a:pPr algn="ctr"/>
            <a:r>
              <a:rPr lang="en-US" sz="2400" b="1" dirty="0" smtClean="0"/>
              <a:t>Listen to me attentively then answer the following questions.</a:t>
            </a:r>
            <a:endParaRPr lang="en-US" sz="2400" b="1" dirty="0"/>
          </a:p>
        </p:txBody>
      </p:sp>
      <p:sp>
        <p:nvSpPr>
          <p:cNvPr id="7" name="TextBox 6"/>
          <p:cNvSpPr txBox="1"/>
          <p:nvPr/>
        </p:nvSpPr>
        <p:spPr>
          <a:xfrm>
            <a:off x="1143000" y="5257800"/>
            <a:ext cx="6858000" cy="1323439"/>
          </a:xfrm>
          <a:prstGeom prst="rect">
            <a:avLst/>
          </a:prstGeom>
          <a:noFill/>
        </p:spPr>
        <p:txBody>
          <a:bodyPr wrap="square" rtlCol="0">
            <a:spAutoFit/>
          </a:bodyPr>
          <a:lstStyle/>
          <a:p>
            <a:pPr marL="342900" indent="-342900">
              <a:buAutoNum type="arabicPeriod"/>
            </a:pPr>
            <a:r>
              <a:rPr lang="en-US" sz="2000" b="1" dirty="0" smtClean="0"/>
              <a:t>What do you mean by hygiene?</a:t>
            </a:r>
          </a:p>
          <a:p>
            <a:pPr marL="342900" indent="-342900">
              <a:buAutoNum type="arabicPeriod"/>
            </a:pPr>
            <a:r>
              <a:rPr lang="en-US" sz="2000" b="1" dirty="0" smtClean="0"/>
              <a:t>What are essential for good health?</a:t>
            </a:r>
          </a:p>
          <a:p>
            <a:pPr marL="342900" indent="-342900">
              <a:buAutoNum type="arabicPeriod"/>
            </a:pPr>
            <a:r>
              <a:rPr lang="en-US" sz="2000" b="1" dirty="0" smtClean="0"/>
              <a:t>What do we mean by balanced diet?</a:t>
            </a:r>
          </a:p>
          <a:p>
            <a:pPr marL="342900" indent="-342900">
              <a:buAutoNum type="arabicPeriod"/>
            </a:pPr>
            <a:r>
              <a:rPr lang="en-US" sz="2000" b="1" dirty="0" smtClean="0"/>
              <a:t>What are the rules of personal hygiene?</a:t>
            </a:r>
            <a:endParaRPr lang="en-US" sz="20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151" y="1905546"/>
            <a:ext cx="2819400" cy="305520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05546"/>
            <a:ext cx="2971800" cy="3047454"/>
          </a:xfrm>
          <a:prstGeom prst="rect">
            <a:avLst/>
          </a:prstGeom>
        </p:spPr>
      </p:pic>
    </p:spTree>
    <p:extLst>
      <p:ext uri="{BB962C8B-B14F-4D97-AF65-F5344CB8AC3E}">
        <p14:creationId xmlns:p14="http://schemas.microsoft.com/office/powerpoint/2010/main" val="1700093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own Arrow Callout 4"/>
          <p:cNvSpPr/>
          <p:nvPr/>
        </p:nvSpPr>
        <p:spPr>
          <a:xfrm>
            <a:off x="2362200" y="1447800"/>
            <a:ext cx="4419600" cy="1143000"/>
          </a:xfrm>
          <a:prstGeom prst="downArrowCallou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rPr>
              <a:t>Let`s watch a video clip</a:t>
            </a:r>
            <a:endParaRPr lang="en-US" sz="2800" b="1" dirty="0">
              <a:solidFill>
                <a:srgbClr val="0070C0"/>
              </a:solidFill>
            </a:endParaRPr>
          </a:p>
        </p:txBody>
      </p:sp>
      <p:sp>
        <p:nvSpPr>
          <p:cNvPr id="8" name="TextBox 7"/>
          <p:cNvSpPr txBox="1"/>
          <p:nvPr/>
        </p:nvSpPr>
        <p:spPr>
          <a:xfrm>
            <a:off x="1676400" y="4182446"/>
            <a:ext cx="5562600" cy="523220"/>
          </a:xfrm>
          <a:prstGeom prst="rect">
            <a:avLst/>
          </a:prstGeom>
          <a:noFill/>
        </p:spPr>
        <p:txBody>
          <a:bodyPr wrap="square" rtlCol="0">
            <a:spAutoFit/>
          </a:bodyPr>
          <a:lstStyle/>
          <a:p>
            <a:pPr algn="ctr"/>
            <a:r>
              <a:rPr lang="en-US" sz="2800" dirty="0" smtClean="0">
                <a:solidFill>
                  <a:srgbClr val="002060"/>
                </a:solidFill>
                <a:latin typeface="Elephant" pitchFamily="18" charset="0"/>
              </a:rPr>
              <a:t>What are they doing?</a:t>
            </a:r>
            <a:endParaRPr lang="en-US" sz="2800" dirty="0">
              <a:solidFill>
                <a:srgbClr val="002060"/>
              </a:solidFill>
              <a:latin typeface="Elephant" pitchFamily="18" charset="0"/>
            </a:endParaRPr>
          </a:p>
        </p:txBody>
      </p:sp>
      <p:sp>
        <p:nvSpPr>
          <p:cNvPr id="10" name="TextBox 9"/>
          <p:cNvSpPr txBox="1"/>
          <p:nvPr/>
        </p:nvSpPr>
        <p:spPr>
          <a:xfrm>
            <a:off x="1828800" y="4953000"/>
            <a:ext cx="5486400" cy="523220"/>
          </a:xfrm>
          <a:prstGeom prst="rect">
            <a:avLst/>
          </a:prstGeom>
          <a:solidFill>
            <a:schemeClr val="accent6">
              <a:lumMod val="20000"/>
              <a:lumOff val="80000"/>
            </a:schemeClr>
          </a:solidFill>
          <a:ln>
            <a:solidFill>
              <a:schemeClr val="tx1"/>
            </a:solidFill>
            <a:prstDash val="lgDash"/>
          </a:ln>
        </p:spPr>
        <p:txBody>
          <a:bodyPr wrap="square" rtlCol="0">
            <a:spAutoFit/>
          </a:bodyPr>
          <a:lstStyle/>
          <a:p>
            <a:pPr algn="ctr"/>
            <a:r>
              <a:rPr lang="en-US" sz="2800" b="1" dirty="0" smtClean="0"/>
              <a:t>They are taking exercise.</a:t>
            </a:r>
            <a:endParaRPr lang="en-US" sz="2800" b="1" dirty="0"/>
          </a:p>
        </p:txBody>
      </p:sp>
      <p:sp>
        <p:nvSpPr>
          <p:cNvPr id="12" name="Right Arrow 11"/>
          <p:cNvSpPr/>
          <p:nvPr/>
        </p:nvSpPr>
        <p:spPr>
          <a:xfrm>
            <a:off x="2133600" y="2514600"/>
            <a:ext cx="19812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Click here</a:t>
            </a:r>
            <a:endParaRPr lang="en-US" sz="2400" b="1" dirty="0"/>
          </a:p>
        </p:txBody>
      </p:sp>
    </p:spTree>
    <p:extLst>
      <p:ext uri="{BB962C8B-B14F-4D97-AF65-F5344CB8AC3E}">
        <p14:creationId xmlns:p14="http://schemas.microsoft.com/office/powerpoint/2010/main" val="59538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grpId="1" nodeType="clickEffect">
                                  <p:stCondLst>
                                    <p:cond delay="0"/>
                                  </p:stCondLst>
                                  <p:childTnLst>
                                    <p:animEffect transition="out" filter="slide(fromBottom)">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0"/>
                                  </p:iterate>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1" nodeType="clickEffect">
                                  <p:stCondLst>
                                    <p:cond delay="0"/>
                                  </p:stCondLst>
                                  <p:iterate type="lt">
                                    <p:tmPct val="0"/>
                                  </p:iterate>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0" y="609600"/>
            <a:ext cx="8093002" cy="830997"/>
          </a:xfrm>
          <a:prstGeom prst="rect">
            <a:avLst/>
          </a:prstGeom>
          <a:noFill/>
          <a:ln>
            <a:noFill/>
          </a:ln>
          <a:effectLst/>
        </p:spPr>
        <p:txBody>
          <a:bodyPr wrap="square" rtlCol="0">
            <a:spAutoFit/>
          </a:bodyPr>
          <a:lstStyle/>
          <a:p>
            <a:r>
              <a:rPr lang="en-US" sz="2400" b="1" dirty="0" smtClean="0">
                <a:solidFill>
                  <a:srgbClr val="7030A0"/>
                </a:solidFill>
              </a:rPr>
              <a:t>Some important rules of good personal health are as follows.</a:t>
            </a:r>
            <a:endParaRPr lang="en-US" sz="2400" b="1" dirty="0">
              <a:solidFill>
                <a:srgbClr val="7030A0"/>
              </a:solidFill>
            </a:endParaRPr>
          </a:p>
        </p:txBody>
      </p:sp>
      <p:sp>
        <p:nvSpPr>
          <p:cNvPr id="3" name="TextBox 2"/>
          <p:cNvSpPr txBox="1"/>
          <p:nvPr/>
        </p:nvSpPr>
        <p:spPr>
          <a:xfrm>
            <a:off x="381000" y="1447800"/>
            <a:ext cx="5334000" cy="1631216"/>
          </a:xfrm>
          <a:prstGeom prst="rect">
            <a:avLst/>
          </a:prstGeom>
          <a:noFill/>
        </p:spPr>
        <p:txBody>
          <a:bodyPr wrap="square" rtlCol="0">
            <a:spAutoFit/>
          </a:bodyPr>
          <a:lstStyle/>
          <a:p>
            <a:pPr marL="342900" indent="-342900">
              <a:buAutoNum type="alphaLcPeriod"/>
            </a:pPr>
            <a:r>
              <a:rPr lang="en-US" sz="2000" b="1" dirty="0" smtClean="0"/>
              <a:t>Balanced diet :</a:t>
            </a:r>
          </a:p>
          <a:p>
            <a:endParaRPr lang="en-US" sz="2000" b="1" dirty="0" smtClean="0"/>
          </a:p>
          <a:p>
            <a:r>
              <a:rPr lang="en-US" sz="2000" b="1" dirty="0" smtClean="0">
                <a:solidFill>
                  <a:srgbClr val="0070C0"/>
                </a:solidFill>
              </a:rPr>
              <a:t>Our food should contain correct proportion of carbohydrates, fat protein, vitamins minerals and water in it.</a:t>
            </a:r>
            <a:endParaRPr lang="en-US" sz="2000" b="1"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219200"/>
            <a:ext cx="2305050" cy="1981200"/>
          </a:xfrm>
          <a:prstGeom prst="rect">
            <a:avLst/>
          </a:prstGeom>
        </p:spPr>
      </p:pic>
      <p:sp>
        <p:nvSpPr>
          <p:cNvPr id="5" name="TextBox 4"/>
          <p:cNvSpPr txBox="1"/>
          <p:nvPr/>
        </p:nvSpPr>
        <p:spPr>
          <a:xfrm>
            <a:off x="304800" y="3124200"/>
            <a:ext cx="5029200" cy="3170099"/>
          </a:xfrm>
          <a:prstGeom prst="rect">
            <a:avLst/>
          </a:prstGeom>
          <a:noFill/>
        </p:spPr>
        <p:txBody>
          <a:bodyPr wrap="square" rtlCol="0">
            <a:spAutoFit/>
          </a:bodyPr>
          <a:lstStyle/>
          <a:p>
            <a:r>
              <a:rPr lang="en-US" sz="2000" b="1" dirty="0" smtClean="0"/>
              <a:t>b. Personal hygiene :</a:t>
            </a:r>
          </a:p>
          <a:p>
            <a:endParaRPr lang="en-US" sz="2000" b="1" dirty="0" smtClean="0"/>
          </a:p>
          <a:p>
            <a:r>
              <a:rPr lang="en-US" sz="2000" b="1" dirty="0" smtClean="0">
                <a:solidFill>
                  <a:srgbClr val="0070C0"/>
                </a:solidFill>
              </a:rPr>
              <a:t>We should follow the personal health practices, such as,</a:t>
            </a:r>
          </a:p>
          <a:p>
            <a:pPr marL="285750" indent="-285750">
              <a:buFont typeface="Wingdings" pitchFamily="2" charset="2"/>
              <a:buChar char="v"/>
            </a:pPr>
            <a:r>
              <a:rPr lang="en-US" sz="2000" b="1" dirty="0">
                <a:solidFill>
                  <a:srgbClr val="0070C0"/>
                </a:solidFill>
              </a:rPr>
              <a:t> </a:t>
            </a:r>
            <a:r>
              <a:rPr lang="en-US" sz="2000" b="1" dirty="0" smtClean="0">
                <a:solidFill>
                  <a:srgbClr val="0070C0"/>
                </a:solidFill>
              </a:rPr>
              <a:t>wash your hands before eating.</a:t>
            </a:r>
          </a:p>
          <a:p>
            <a:pPr marL="285750" indent="-285750">
              <a:buFont typeface="Wingdings" pitchFamily="2" charset="2"/>
              <a:buChar char="v"/>
            </a:pPr>
            <a:r>
              <a:rPr lang="en-US" sz="2000" b="1" dirty="0" smtClean="0">
                <a:solidFill>
                  <a:srgbClr val="0070C0"/>
                </a:solidFill>
              </a:rPr>
              <a:t>Bathe regularly and wear clean cloths.</a:t>
            </a:r>
          </a:p>
          <a:p>
            <a:pPr marL="285750" indent="-285750">
              <a:buFont typeface="Wingdings" pitchFamily="2" charset="2"/>
              <a:buChar char="v"/>
            </a:pPr>
            <a:r>
              <a:rPr lang="en-US" sz="2000" b="1" dirty="0" smtClean="0">
                <a:solidFill>
                  <a:srgbClr val="0070C0"/>
                </a:solidFill>
              </a:rPr>
              <a:t>Brush your teeth regularly.</a:t>
            </a:r>
          </a:p>
          <a:p>
            <a:pPr marL="285750" indent="-285750">
              <a:buFont typeface="Wingdings" pitchFamily="2" charset="2"/>
              <a:buChar char="v"/>
            </a:pPr>
            <a:r>
              <a:rPr lang="en-US" sz="2000" b="1" dirty="0" smtClean="0">
                <a:solidFill>
                  <a:srgbClr val="0070C0"/>
                </a:solidFill>
              </a:rPr>
              <a:t>Brush hair, clean eyes, ears and nails.</a:t>
            </a:r>
            <a:endParaRPr lang="en-US" sz="20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566" y="3456709"/>
            <a:ext cx="1485033" cy="122396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4290" y="3456709"/>
            <a:ext cx="1509712" cy="122396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566" y="4834057"/>
            <a:ext cx="1485033" cy="110954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2300" y="4834057"/>
            <a:ext cx="1501702"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02791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908</TotalTime>
  <Words>829</Words>
  <Application>Microsoft Office PowerPoint</Application>
  <PresentationFormat>On-screen Show (4:3)</PresentationFormat>
  <Paragraphs>168</Paragraphs>
  <Slides>22</Slides>
  <Notes>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user</cp:lastModifiedBy>
  <cp:revision>110</cp:revision>
  <dcterms:created xsi:type="dcterms:W3CDTF">2006-08-16T00:00:00Z</dcterms:created>
  <dcterms:modified xsi:type="dcterms:W3CDTF">2019-09-10T08:59:15Z</dcterms:modified>
</cp:coreProperties>
</file>