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6"/>
  </p:notesMasterIdLst>
  <p:sldIdLst>
    <p:sldId id="276" r:id="rId2"/>
    <p:sldId id="275" r:id="rId3"/>
    <p:sldId id="258" r:id="rId4"/>
    <p:sldId id="260" r:id="rId5"/>
    <p:sldId id="277" r:id="rId6"/>
    <p:sldId id="268" r:id="rId7"/>
    <p:sldId id="261" r:id="rId8"/>
    <p:sldId id="262" r:id="rId9"/>
    <p:sldId id="272" r:id="rId10"/>
    <p:sldId id="274" r:id="rId11"/>
    <p:sldId id="263" r:id="rId12"/>
    <p:sldId id="266" r:id="rId13"/>
    <p:sldId id="264"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380" autoAdjust="0"/>
  </p:normalViewPr>
  <p:slideViewPr>
    <p:cSldViewPr>
      <p:cViewPr>
        <p:scale>
          <a:sx n="69" d="100"/>
          <a:sy n="69" d="100"/>
        </p:scale>
        <p:origin x="774" y="-36"/>
      </p:cViewPr>
      <p:guideLst>
        <p:guide orient="horz" pos="2160"/>
        <p:guide pos="2880"/>
      </p:guideLst>
    </p:cSldViewPr>
  </p:slideViewPr>
  <p:outlineViewPr>
    <p:cViewPr>
      <p:scale>
        <a:sx n="33" d="100"/>
        <a:sy n="33" d="100"/>
      </p:scale>
      <p:origin x="246" y="335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6259B-FB14-4362-A0CF-6972ABBAC7B2}" type="datetimeFigureOut">
              <a:rPr lang="en-US" smtClean="0"/>
              <a:pPr/>
              <a:t>10/23/2019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412330-06E1-4A0A-B782-082C1C90C135}" type="slidenum">
              <a:rPr lang="en-US" smtClean="0"/>
              <a:pPr/>
              <a:t>‹#›</a:t>
            </a:fld>
            <a:endParaRPr lang="en-US"/>
          </a:p>
        </p:txBody>
      </p:sp>
    </p:spTree>
    <p:extLst>
      <p:ext uri="{BB962C8B-B14F-4D97-AF65-F5344CB8AC3E}">
        <p14:creationId xmlns:p14="http://schemas.microsoft.com/office/powerpoint/2010/main" val="7438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12330-06E1-4A0A-B782-082C1C90C135}" type="slidenum">
              <a:rPr lang="en-US" smtClean="0"/>
              <a:pPr/>
              <a:t>1</a:t>
            </a:fld>
            <a:endParaRPr lang="en-US"/>
          </a:p>
        </p:txBody>
      </p:sp>
    </p:spTree>
    <p:extLst>
      <p:ext uri="{BB962C8B-B14F-4D97-AF65-F5344CB8AC3E}">
        <p14:creationId xmlns:p14="http://schemas.microsoft.com/office/powerpoint/2010/main" val="54815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12330-06E1-4A0A-B782-082C1C90C135}" type="slidenum">
              <a:rPr lang="en-US" smtClean="0"/>
              <a:pPr/>
              <a:t>2</a:t>
            </a:fld>
            <a:endParaRPr lang="en-US"/>
          </a:p>
        </p:txBody>
      </p:sp>
    </p:spTree>
    <p:extLst>
      <p:ext uri="{BB962C8B-B14F-4D97-AF65-F5344CB8AC3E}">
        <p14:creationId xmlns:p14="http://schemas.microsoft.com/office/powerpoint/2010/main" val="337260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12330-06E1-4A0A-B782-082C1C90C135}" type="slidenum">
              <a:rPr lang="en-US" smtClean="0"/>
              <a:pPr/>
              <a:t>3</a:t>
            </a:fld>
            <a:endParaRPr lang="en-US"/>
          </a:p>
        </p:txBody>
      </p:sp>
    </p:spTree>
    <p:extLst>
      <p:ext uri="{BB962C8B-B14F-4D97-AF65-F5344CB8AC3E}">
        <p14:creationId xmlns:p14="http://schemas.microsoft.com/office/powerpoint/2010/main" val="646843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C2F086-516F-4E26-A5C1-C820F8C54ECE}" type="slidenum">
              <a:rPr lang="en-US" smtClean="0"/>
              <a:pPr/>
              <a:t>4</a:t>
            </a:fld>
            <a:endParaRPr lang="en-US"/>
          </a:p>
        </p:txBody>
      </p:sp>
    </p:spTree>
    <p:extLst>
      <p:ext uri="{BB962C8B-B14F-4D97-AF65-F5344CB8AC3E}">
        <p14:creationId xmlns:p14="http://schemas.microsoft.com/office/powerpoint/2010/main" val="1022802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C2F086-516F-4E26-A5C1-C820F8C54ECE}" type="slidenum">
              <a:rPr lang="en-US" smtClean="0"/>
              <a:pPr/>
              <a:t>5</a:t>
            </a:fld>
            <a:endParaRPr lang="en-US"/>
          </a:p>
        </p:txBody>
      </p:sp>
    </p:spTree>
    <p:extLst>
      <p:ext uri="{BB962C8B-B14F-4D97-AF65-F5344CB8AC3E}">
        <p14:creationId xmlns:p14="http://schemas.microsoft.com/office/powerpoint/2010/main" val="243408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412330-06E1-4A0A-B782-082C1C90C135}" type="slidenum">
              <a:rPr lang="en-US" smtClean="0"/>
              <a:pPr/>
              <a:t>14</a:t>
            </a:fld>
            <a:endParaRPr lang="en-US"/>
          </a:p>
        </p:txBody>
      </p:sp>
    </p:spTree>
    <p:extLst>
      <p:ext uri="{BB962C8B-B14F-4D97-AF65-F5344CB8AC3E}">
        <p14:creationId xmlns:p14="http://schemas.microsoft.com/office/powerpoint/2010/main" val="626810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D4CD28B-A0D8-4397-8FB4-DD6A5B147778}" type="datetimeFigureOut">
              <a:rPr lang="en-US" smtClean="0"/>
              <a:pPr/>
              <a:t>10/23/2019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2B6B973E-3FB0-497C-ADC1-ACB62ADCB0F4}"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2559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B973E-3FB0-497C-ADC1-ACB62ADCB0F4}" type="slidenum">
              <a:rPr lang="en-US" smtClean="0"/>
              <a:pPr/>
              <a:t>‹#›</a:t>
            </a:fld>
            <a:endParaRPr lang="en-US"/>
          </a:p>
        </p:txBody>
      </p:sp>
    </p:spTree>
    <p:extLst>
      <p:ext uri="{BB962C8B-B14F-4D97-AF65-F5344CB8AC3E}">
        <p14:creationId xmlns:p14="http://schemas.microsoft.com/office/powerpoint/2010/main" val="274221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B973E-3FB0-497C-ADC1-ACB62ADCB0F4}"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75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B973E-3FB0-497C-ADC1-ACB62ADCB0F4}"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9844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B973E-3FB0-497C-ADC1-ACB62ADCB0F4}" type="slidenum">
              <a:rPr lang="en-US" smtClean="0"/>
              <a:pPr/>
              <a:t>‹#›</a:t>
            </a:fld>
            <a:endParaRPr lang="en-US"/>
          </a:p>
        </p:txBody>
      </p:sp>
    </p:spTree>
    <p:extLst>
      <p:ext uri="{BB962C8B-B14F-4D97-AF65-F5344CB8AC3E}">
        <p14:creationId xmlns:p14="http://schemas.microsoft.com/office/powerpoint/2010/main" val="1459224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B973E-3FB0-497C-ADC1-ACB62ADCB0F4}"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31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B973E-3FB0-497C-ADC1-ACB62ADCB0F4}"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29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B973E-3FB0-497C-ADC1-ACB62ADCB0F4}"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623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B973E-3FB0-497C-ADC1-ACB62ADCB0F4}"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31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B973E-3FB0-497C-ADC1-ACB62ADCB0F4}" type="slidenum">
              <a:rPr lang="en-US" smtClean="0"/>
              <a:pPr/>
              <a:t>‹#›</a:t>
            </a:fld>
            <a:endParaRPr lang="en-US"/>
          </a:p>
        </p:txBody>
      </p:sp>
    </p:spTree>
    <p:extLst>
      <p:ext uri="{BB962C8B-B14F-4D97-AF65-F5344CB8AC3E}">
        <p14:creationId xmlns:p14="http://schemas.microsoft.com/office/powerpoint/2010/main" val="426933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B973E-3FB0-497C-ADC1-ACB62ADCB0F4}"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86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B973E-3FB0-497C-ADC1-ACB62ADCB0F4}" type="slidenum">
              <a:rPr lang="en-US" smtClean="0"/>
              <a:pPr/>
              <a:t>‹#›</a:t>
            </a:fld>
            <a:endParaRPr lang="en-US"/>
          </a:p>
        </p:txBody>
      </p:sp>
    </p:spTree>
    <p:extLst>
      <p:ext uri="{BB962C8B-B14F-4D97-AF65-F5344CB8AC3E}">
        <p14:creationId xmlns:p14="http://schemas.microsoft.com/office/powerpoint/2010/main" val="428048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B973E-3FB0-497C-ADC1-ACB62ADCB0F4}"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07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B973E-3FB0-497C-ADC1-ACB62ADCB0F4}"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22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B973E-3FB0-497C-ADC1-ACB62ADCB0F4}" type="slidenum">
              <a:rPr lang="en-US" smtClean="0"/>
              <a:pPr/>
              <a:t>‹#›</a:t>
            </a:fld>
            <a:endParaRPr lang="en-US"/>
          </a:p>
        </p:txBody>
      </p:sp>
    </p:spTree>
    <p:extLst>
      <p:ext uri="{BB962C8B-B14F-4D97-AF65-F5344CB8AC3E}">
        <p14:creationId xmlns:p14="http://schemas.microsoft.com/office/powerpoint/2010/main" val="147409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B973E-3FB0-497C-ADC1-ACB62ADCB0F4}"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92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CD28B-A0D8-4397-8FB4-DD6A5B147778}" type="datetimeFigureOut">
              <a:rPr lang="en-US" smtClean="0"/>
              <a:pPr/>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B973E-3FB0-497C-ADC1-ACB62ADCB0F4}" type="slidenum">
              <a:rPr lang="en-US" smtClean="0"/>
              <a:pPr/>
              <a:t>‹#›</a:t>
            </a:fld>
            <a:endParaRPr lang="en-US"/>
          </a:p>
        </p:txBody>
      </p:sp>
    </p:spTree>
    <p:extLst>
      <p:ext uri="{BB962C8B-B14F-4D97-AF65-F5344CB8AC3E}">
        <p14:creationId xmlns:p14="http://schemas.microsoft.com/office/powerpoint/2010/main" val="187135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4CD28B-A0D8-4397-8FB4-DD6A5B147778}" type="datetimeFigureOut">
              <a:rPr lang="en-US" smtClean="0"/>
              <a:pPr/>
              <a:t>10/23/2019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6B973E-3FB0-497C-ADC1-ACB62ADCB0F4}" type="slidenum">
              <a:rPr lang="en-US" smtClean="0"/>
              <a:pPr/>
              <a:t>‹#›</a:t>
            </a:fld>
            <a:endParaRPr lang="en-US"/>
          </a:p>
        </p:txBody>
      </p:sp>
    </p:spTree>
    <p:extLst>
      <p:ext uri="{BB962C8B-B14F-4D97-AF65-F5344CB8AC3E}">
        <p14:creationId xmlns:p14="http://schemas.microsoft.com/office/powerpoint/2010/main" val="412106136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Pictures\b993354ce831aacee9c86eec8d3c177d-5a13995feb2a1.jpg"/>
          <p:cNvPicPr>
            <a:picLocks noChangeAspect="1" noChangeArrowheads="1"/>
          </p:cNvPicPr>
          <p:nvPr/>
        </p:nvPicPr>
        <p:blipFill>
          <a:blip r:embed="rId3"/>
          <a:srcRect/>
          <a:stretch>
            <a:fillRect/>
          </a:stretch>
        </p:blipFill>
        <p:spPr bwMode="auto">
          <a:xfrm>
            <a:off x="228600" y="1447800"/>
            <a:ext cx="2286000" cy="2209800"/>
          </a:xfrm>
          <a:prstGeom prst="rect">
            <a:avLst/>
          </a:prstGeom>
          <a:noFill/>
        </p:spPr>
      </p:pic>
      <p:pic>
        <p:nvPicPr>
          <p:cNvPr id="2051" name="Picture 3" descr="C:\Users\HP\Pictures\1518947459.jpg"/>
          <p:cNvPicPr>
            <a:picLocks noChangeAspect="1" noChangeArrowheads="1"/>
          </p:cNvPicPr>
          <p:nvPr/>
        </p:nvPicPr>
        <p:blipFill>
          <a:blip r:embed="rId4"/>
          <a:srcRect/>
          <a:stretch>
            <a:fillRect/>
          </a:stretch>
        </p:blipFill>
        <p:spPr bwMode="auto">
          <a:xfrm>
            <a:off x="2743200" y="1371599"/>
            <a:ext cx="2387564" cy="2057399"/>
          </a:xfrm>
          <a:prstGeom prst="rect">
            <a:avLst/>
          </a:prstGeom>
          <a:noFill/>
        </p:spPr>
      </p:pic>
      <p:pic>
        <p:nvPicPr>
          <p:cNvPr id="2052" name="Picture 4" descr="C:\Users\HP\Pictures\97057_b2.jpg"/>
          <p:cNvPicPr>
            <a:picLocks noChangeAspect="1" noChangeArrowheads="1"/>
          </p:cNvPicPr>
          <p:nvPr/>
        </p:nvPicPr>
        <p:blipFill>
          <a:blip r:embed="rId5"/>
          <a:srcRect/>
          <a:stretch>
            <a:fillRect/>
          </a:stretch>
        </p:blipFill>
        <p:spPr bwMode="auto">
          <a:xfrm>
            <a:off x="5638800" y="1371600"/>
            <a:ext cx="2971800" cy="2362200"/>
          </a:xfrm>
          <a:prstGeom prst="rect">
            <a:avLst/>
          </a:prstGeom>
          <a:noFill/>
        </p:spPr>
      </p:pic>
      <p:pic>
        <p:nvPicPr>
          <p:cNvPr id="2053" name="Picture 5" descr="C:\Users\HP\Pictures\8_138674.jpg"/>
          <p:cNvPicPr>
            <a:picLocks noChangeAspect="1" noChangeArrowheads="1"/>
          </p:cNvPicPr>
          <p:nvPr/>
        </p:nvPicPr>
        <p:blipFill>
          <a:blip r:embed="rId6"/>
          <a:srcRect/>
          <a:stretch>
            <a:fillRect/>
          </a:stretch>
        </p:blipFill>
        <p:spPr bwMode="auto">
          <a:xfrm>
            <a:off x="6553200" y="3886200"/>
            <a:ext cx="2305050" cy="2514600"/>
          </a:xfrm>
          <a:prstGeom prst="rect">
            <a:avLst/>
          </a:prstGeom>
          <a:noFill/>
        </p:spPr>
      </p:pic>
      <p:pic>
        <p:nvPicPr>
          <p:cNvPr id="2054" name="Picture 6" descr="C:\Users\HP\Pictures\Monitor.jpg"/>
          <p:cNvPicPr>
            <a:picLocks noChangeAspect="1" noChangeArrowheads="1"/>
          </p:cNvPicPr>
          <p:nvPr/>
        </p:nvPicPr>
        <p:blipFill>
          <a:blip r:embed="rId7"/>
          <a:srcRect/>
          <a:stretch>
            <a:fillRect/>
          </a:stretch>
        </p:blipFill>
        <p:spPr bwMode="auto">
          <a:xfrm>
            <a:off x="3429000" y="3733800"/>
            <a:ext cx="2743200" cy="2730500"/>
          </a:xfrm>
          <a:prstGeom prst="rect">
            <a:avLst/>
          </a:prstGeom>
          <a:noFill/>
        </p:spPr>
      </p:pic>
      <p:pic>
        <p:nvPicPr>
          <p:cNvPr id="2055" name="Picture 7" descr="C:\Users\HP\Pictures\1484869931_1304088.jpg"/>
          <p:cNvPicPr>
            <a:picLocks noChangeAspect="1" noChangeArrowheads="1"/>
          </p:cNvPicPr>
          <p:nvPr/>
        </p:nvPicPr>
        <p:blipFill>
          <a:blip r:embed="rId8" cstate="print"/>
          <a:srcRect/>
          <a:stretch>
            <a:fillRect/>
          </a:stretch>
        </p:blipFill>
        <p:spPr bwMode="auto">
          <a:xfrm>
            <a:off x="228600" y="3733800"/>
            <a:ext cx="2895600" cy="2743200"/>
          </a:xfrm>
          <a:prstGeom prst="rect">
            <a:avLst/>
          </a:prstGeom>
          <a:noFill/>
          <a:ln>
            <a:solidFill>
              <a:srgbClr val="DDDDDD"/>
            </a:solidFill>
          </a:ln>
        </p:spPr>
      </p:pic>
      <p:sp>
        <p:nvSpPr>
          <p:cNvPr id="5" name="TextBox 4"/>
          <p:cNvSpPr txBox="1"/>
          <p:nvPr/>
        </p:nvSpPr>
        <p:spPr>
          <a:xfrm>
            <a:off x="990600" y="533400"/>
            <a:ext cx="7239000" cy="646331"/>
          </a:xfrm>
          <a:prstGeom prst="rect">
            <a:avLst/>
          </a:prstGeom>
          <a:noFill/>
        </p:spPr>
        <p:txBody>
          <a:bodyPr wrap="square" rtlCol="0">
            <a:spAutoFit/>
          </a:bodyPr>
          <a:lstStyle/>
          <a:p>
            <a:pPr algn="ctr"/>
            <a:r>
              <a:rPr lang="bn-IN" sz="3600" dirty="0" smtClean="0"/>
              <a:t>সুপ্রিয় শিক্ষার্থীবৃন্দ সবাইকে শুভেচ্ছা</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mph" presetSubtype="0" fill="hold" nodeType="clickEffect">
                                  <p:stCondLst>
                                    <p:cond delay="0"/>
                                  </p:stCondLst>
                                  <p:childTnLst>
                                    <p:animClr clrSpc="hsl" dir="cw">
                                      <p:cBhvr override="childStyle">
                                        <p:cTn id="21" dur="500" fill="hold"/>
                                        <p:tgtEl>
                                          <p:spTgt spid="2051"/>
                                        </p:tgtEl>
                                        <p:attrNameLst>
                                          <p:attrName>style.color</p:attrName>
                                        </p:attrNameLst>
                                      </p:cBhvr>
                                      <p:by>
                                        <p:hsl h="0" s="-12549" l="-25098"/>
                                      </p:by>
                                    </p:animClr>
                                    <p:animClr clrSpc="hsl" dir="cw">
                                      <p:cBhvr>
                                        <p:cTn id="22" dur="500" fill="hold"/>
                                        <p:tgtEl>
                                          <p:spTgt spid="2051"/>
                                        </p:tgtEl>
                                        <p:attrNameLst>
                                          <p:attrName>fillcolor</p:attrName>
                                        </p:attrNameLst>
                                      </p:cBhvr>
                                      <p:by>
                                        <p:hsl h="0" s="-12549" l="-25098"/>
                                      </p:by>
                                    </p:animClr>
                                    <p:animClr clrSpc="hsl" dir="cw">
                                      <p:cBhvr>
                                        <p:cTn id="23" dur="500" fill="hold"/>
                                        <p:tgtEl>
                                          <p:spTgt spid="2051"/>
                                        </p:tgtEl>
                                        <p:attrNameLst>
                                          <p:attrName>stroke.color</p:attrName>
                                        </p:attrNameLst>
                                      </p:cBhvr>
                                      <p:by>
                                        <p:hsl h="0" s="-12549" l="-25098"/>
                                      </p:by>
                                    </p:animClr>
                                    <p:set>
                                      <p:cBhvr>
                                        <p:cTn id="24" dur="500" fill="hold"/>
                                        <p:tgtEl>
                                          <p:spTgt spid="2051"/>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055"/>
                                        </p:tgtEl>
                                        <p:attrNameLst>
                                          <p:attrName>style.visibility</p:attrName>
                                        </p:attrNameLst>
                                      </p:cBhvr>
                                      <p:to>
                                        <p:strVal val="visible"/>
                                      </p:to>
                                    </p:set>
                                    <p:animEffect transition="in" filter="circle(in)">
                                      <p:cBhvr>
                                        <p:cTn id="29" dur="2000"/>
                                        <p:tgtEl>
                                          <p:spTgt spid="205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054"/>
                                        </p:tgtEl>
                                        <p:attrNameLst>
                                          <p:attrName>style.visibility</p:attrName>
                                        </p:attrNameLst>
                                      </p:cBhvr>
                                      <p:to>
                                        <p:strVal val="visible"/>
                                      </p:to>
                                    </p:set>
                                    <p:animEffect transition="in" filter="circle(in)">
                                      <p:cBhvr>
                                        <p:cTn id="34" dur="2000"/>
                                        <p:tgtEl>
                                          <p:spTgt spid="205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circle(in)">
                                      <p:cBhvr>
                                        <p:cTn id="39"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9638" y="296440"/>
            <a:ext cx="4876800" cy="838199"/>
          </a:xfrm>
        </p:spPr>
        <p:txBody>
          <a:bodyPr/>
          <a:lstStyle/>
          <a:p>
            <a:pPr algn="ctr"/>
            <a:r>
              <a:rPr lang="bn-IN" sz="3600" dirty="0" smtClean="0"/>
              <a:t>ছবিগুলো লক্ষ কর</a:t>
            </a:r>
            <a:endParaRPr lang="en-US" sz="2800" dirty="0"/>
          </a:p>
        </p:txBody>
      </p:sp>
      <p:sp>
        <p:nvSpPr>
          <p:cNvPr id="3" name="Subtitle 2"/>
          <p:cNvSpPr>
            <a:spLocks noGrp="1"/>
          </p:cNvSpPr>
          <p:nvPr>
            <p:ph type="subTitle" idx="1"/>
          </p:nvPr>
        </p:nvSpPr>
        <p:spPr>
          <a:xfrm>
            <a:off x="3200400" y="5257800"/>
            <a:ext cx="45719" cy="381000"/>
          </a:xfrm>
        </p:spPr>
        <p:txBody>
          <a:bodyPr>
            <a:normAutofit lnSpcReduction="10000"/>
          </a:bodyPr>
          <a:lstStyle/>
          <a:p>
            <a:endParaRPr lang="en-US" dirty="0"/>
          </a:p>
        </p:txBody>
      </p:sp>
      <p:pic>
        <p:nvPicPr>
          <p:cNvPr id="4" name="Picture 3">
            <a:extLst>
              <a:ext uri="{FF2B5EF4-FFF2-40B4-BE49-F238E27FC236}">
                <a16:creationId xmlns:a16="http://schemas.microsoft.com/office/drawing/2014/main" xmlns="" id="{024FAF7A-7DB2-4F0B-894F-574BDDC0B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800600"/>
            <a:ext cx="1981200" cy="187358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000" r="5167" b="12000"/>
          <a:stretch/>
        </p:blipFill>
        <p:spPr>
          <a:xfrm>
            <a:off x="6477000" y="1295400"/>
            <a:ext cx="25146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1447800"/>
            <a:ext cx="2438400" cy="1639277"/>
          </a:xfrm>
          <a:prstGeom prst="rect">
            <a:avLst/>
          </a:prstGeom>
        </p:spPr>
      </p:pic>
      <p:pic>
        <p:nvPicPr>
          <p:cNvPr id="7" name="Picture 6">
            <a:extLst>
              <a:ext uri="{FF2B5EF4-FFF2-40B4-BE49-F238E27FC236}">
                <a16:creationId xmlns:a16="http://schemas.microsoft.com/office/drawing/2014/main" xmlns="" id="{8F1D60C7-F46D-4371-B30A-18562106DF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371600"/>
            <a:ext cx="2438401" cy="1676400"/>
          </a:xfrm>
          <a:prstGeom prst="rect">
            <a:avLst/>
          </a:prstGeom>
          <a:ln>
            <a:noFill/>
          </a:ln>
          <a:effectLst>
            <a:softEdge rad="112500"/>
          </a:effectLst>
        </p:spPr>
      </p:pic>
      <p:pic>
        <p:nvPicPr>
          <p:cNvPr id="8" name="Picture 7">
            <a:extLst>
              <a:ext uri="{FF2B5EF4-FFF2-40B4-BE49-F238E27FC236}">
                <a16:creationId xmlns:a16="http://schemas.microsoft.com/office/drawing/2014/main" xmlns="" id="{BCFFBC77-AAA8-421A-B5F4-5918437AD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3200400"/>
            <a:ext cx="1752600" cy="1447800"/>
          </a:xfrm>
          <a:prstGeom prst="rect">
            <a:avLst/>
          </a:prstGeom>
        </p:spPr>
      </p:pic>
      <p:pic>
        <p:nvPicPr>
          <p:cNvPr id="9" name="Picture 8">
            <a:extLst>
              <a:ext uri="{FF2B5EF4-FFF2-40B4-BE49-F238E27FC236}">
                <a16:creationId xmlns:a16="http://schemas.microsoft.com/office/drawing/2014/main" xmlns="" id="{CFE75096-5A32-42B6-B470-31A2B69D99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7400" y="3200401"/>
            <a:ext cx="2514600" cy="1371599"/>
          </a:xfrm>
          <a:prstGeom prst="rect">
            <a:avLst/>
          </a:prstGeom>
        </p:spPr>
      </p:pic>
      <p:pic>
        <p:nvPicPr>
          <p:cNvPr id="10" name="Picture 9">
            <a:extLst>
              <a:ext uri="{FF2B5EF4-FFF2-40B4-BE49-F238E27FC236}">
                <a16:creationId xmlns:a16="http://schemas.microsoft.com/office/drawing/2014/main" xmlns="" id="{7823DFDE-A423-486A-90D6-79F5F880A5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0600" y="3276600"/>
            <a:ext cx="4114800" cy="1401340"/>
          </a:xfrm>
          <a:prstGeom prst="roundRect">
            <a:avLst>
              <a:gd name="adj" fmla="val 8594"/>
            </a:avLst>
          </a:prstGeom>
          <a:solidFill>
            <a:srgbClr val="FFFFFF">
              <a:shade val="85000"/>
            </a:srgbClr>
          </a:solidFill>
          <a:ln>
            <a:solidFill>
              <a:srgbClr val="C00000"/>
            </a:solid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xmlns="" id="{CB99EE79-5220-4513-B576-5813275604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2200" y="4800600"/>
            <a:ext cx="1945838" cy="1905000"/>
          </a:xfrm>
          <a:prstGeom prst="rect">
            <a:avLst/>
          </a:prstGeom>
        </p:spPr>
      </p:pic>
      <p:pic>
        <p:nvPicPr>
          <p:cNvPr id="12" name="Picture 11">
            <a:extLst>
              <a:ext uri="{FF2B5EF4-FFF2-40B4-BE49-F238E27FC236}">
                <a16:creationId xmlns:a16="http://schemas.microsoft.com/office/drawing/2014/main" xmlns="" id="{30BA4BB6-1D36-4462-8147-0665C90BF9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9600" y="5334000"/>
            <a:ext cx="4572000" cy="1425677"/>
          </a:xfrm>
          <a:prstGeom prst="rect">
            <a:avLst/>
          </a:prstGeom>
        </p:spPr>
      </p:pic>
    </p:spTree>
  </p:cSld>
  <p:clrMapOvr>
    <a:masterClrMapping/>
  </p:clrMapOvr>
  <p:transition spd="slow" advTm="0">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700" y="237981"/>
            <a:ext cx="3886200" cy="457199"/>
          </a:xfrm>
        </p:spPr>
        <p:txBody>
          <a:bodyPr>
            <a:normAutofit fontScale="90000"/>
          </a:bodyPr>
          <a:lstStyle/>
          <a:p>
            <a:r>
              <a:rPr lang="bn-IN" sz="4000" dirty="0" smtClean="0"/>
              <a:t>দলগত</a:t>
            </a:r>
            <a:r>
              <a:rPr lang="bn-IN" dirty="0" smtClean="0"/>
              <a:t> কাজ</a:t>
            </a:r>
            <a:endParaRPr lang="en-US" dirty="0"/>
          </a:p>
        </p:txBody>
      </p:sp>
      <p:sp>
        <p:nvSpPr>
          <p:cNvPr id="3" name="Subtitle 2"/>
          <p:cNvSpPr>
            <a:spLocks noGrp="1"/>
          </p:cNvSpPr>
          <p:nvPr>
            <p:ph type="subTitle" idx="1"/>
          </p:nvPr>
        </p:nvSpPr>
        <p:spPr>
          <a:xfrm>
            <a:off x="0" y="3733800"/>
            <a:ext cx="9144000" cy="3124200"/>
          </a:xfrm>
          <a:solidFill>
            <a:schemeClr val="bg1"/>
          </a:solidFill>
        </p:spPr>
        <p:txBody>
          <a:bodyPr/>
          <a:lstStyle/>
          <a:p>
            <a:r>
              <a:rPr lang="bn-IN" sz="3600" b="1" dirty="0" smtClean="0"/>
              <a:t>কোথায় কোথায় তথ্য ও প্রযুক্তি ব্যাবহার করা যেতে পারে একটি তালিকা তৈরী কর।</a:t>
            </a:r>
            <a:endParaRPr lang="en-US" b="1" dirty="0"/>
          </a:p>
        </p:txBody>
      </p:sp>
      <p:pic>
        <p:nvPicPr>
          <p:cNvPr id="1026" name="Picture 2" descr="C:\Users\HP\Pictures\eclass 03.jpg"/>
          <p:cNvPicPr>
            <a:picLocks noChangeAspect="1" noChangeArrowheads="1"/>
          </p:cNvPicPr>
          <p:nvPr/>
        </p:nvPicPr>
        <p:blipFill>
          <a:blip r:embed="rId2"/>
          <a:srcRect/>
          <a:stretch>
            <a:fillRect/>
          </a:stretch>
        </p:blipFill>
        <p:spPr bwMode="auto">
          <a:xfrm>
            <a:off x="1219200" y="990601"/>
            <a:ext cx="6553200" cy="25908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533400"/>
            <a:ext cx="3886200" cy="609600"/>
          </a:xfrm>
        </p:spPr>
        <p:txBody>
          <a:bodyPr>
            <a:normAutofit fontScale="90000"/>
          </a:bodyPr>
          <a:lstStyle/>
          <a:p>
            <a:r>
              <a:rPr lang="bn-IN" dirty="0" smtClean="0"/>
              <a:t>মূল্যায়ন</a:t>
            </a:r>
            <a:endParaRPr lang="en-US" dirty="0"/>
          </a:p>
        </p:txBody>
      </p:sp>
      <p:sp>
        <p:nvSpPr>
          <p:cNvPr id="3" name="Subtitle 2"/>
          <p:cNvSpPr>
            <a:spLocks noGrp="1"/>
          </p:cNvSpPr>
          <p:nvPr>
            <p:ph type="subTitle" idx="1"/>
          </p:nvPr>
        </p:nvSpPr>
        <p:spPr>
          <a:xfrm>
            <a:off x="0" y="1447800"/>
            <a:ext cx="9144000" cy="5562600"/>
          </a:xfrm>
          <a:solidFill>
            <a:schemeClr val="bg1"/>
          </a:solidFill>
        </p:spPr>
        <p:txBody>
          <a:bodyPr>
            <a:normAutofit fontScale="92500" lnSpcReduction="10000"/>
          </a:bodyPr>
          <a:lstStyle/>
          <a:p>
            <a:r>
              <a:rPr lang="bn-IN" sz="3600" b="1" dirty="0" smtClean="0"/>
              <a:t>১।তথ্য প্রযুক্তি কী? (ক) এক প্রকার আলো (খ)</a:t>
            </a:r>
            <a:r>
              <a:rPr lang="en-US" sz="3600" b="1" dirty="0" smtClean="0"/>
              <a:t> </a:t>
            </a:r>
            <a:r>
              <a:rPr lang="bn-IN" sz="3600" b="1" dirty="0" smtClean="0"/>
              <a:t>এক প্রকার শক্তি</a:t>
            </a:r>
          </a:p>
          <a:p>
            <a:r>
              <a:rPr lang="bn-IN" sz="3600" b="1" dirty="0" smtClean="0"/>
              <a:t>(গ)</a:t>
            </a:r>
            <a:r>
              <a:rPr lang="en-US" sz="3600" b="1" dirty="0" smtClean="0"/>
              <a:t> </a:t>
            </a:r>
            <a:r>
              <a:rPr lang="bn-IN" sz="3600" b="1" dirty="0" smtClean="0"/>
              <a:t>গাড়ী (ঘ)</a:t>
            </a:r>
            <a:r>
              <a:rPr lang="en-US" sz="3600" b="1" dirty="0" smtClean="0"/>
              <a:t> </a:t>
            </a:r>
            <a:r>
              <a:rPr lang="bn-IN" sz="3600" b="1" dirty="0" smtClean="0"/>
              <a:t>তথ্যের আদান প্রদান ও সংরক্ষণ সেটাই হচ্ছে তথ্য প্রযুক্তি </a:t>
            </a:r>
          </a:p>
          <a:p>
            <a:r>
              <a:rPr lang="bn-IN" sz="3600" b="1" dirty="0" smtClean="0"/>
              <a:t>উত্তর-ঘ</a:t>
            </a:r>
          </a:p>
          <a:p>
            <a:r>
              <a:rPr lang="bn-IN" sz="3600" b="1" dirty="0" smtClean="0"/>
              <a:t>২।উপাত্ত কী? (ক)</a:t>
            </a:r>
            <a:r>
              <a:rPr lang="en-US" sz="3600" b="1" dirty="0" smtClean="0"/>
              <a:t> </a:t>
            </a:r>
            <a:r>
              <a:rPr lang="bn-IN" sz="3600" b="1" dirty="0" smtClean="0"/>
              <a:t>সংখ্যা (খ)</a:t>
            </a:r>
            <a:r>
              <a:rPr lang="en-US" sz="3600" b="1" dirty="0" smtClean="0"/>
              <a:t> </a:t>
            </a:r>
            <a:r>
              <a:rPr lang="bn-IN" sz="3600" b="1" dirty="0" smtClean="0"/>
              <a:t>গণনা (গ)</a:t>
            </a:r>
            <a:r>
              <a:rPr lang="en-US" sz="3600" b="1" dirty="0" smtClean="0"/>
              <a:t> </a:t>
            </a:r>
            <a:r>
              <a:rPr lang="bn-IN" sz="3600" b="1" dirty="0" smtClean="0"/>
              <a:t>হিসাব-নিকাশ (ঘ)</a:t>
            </a:r>
            <a:r>
              <a:rPr lang="en-US" sz="3600" b="1" dirty="0" smtClean="0"/>
              <a:t> </a:t>
            </a:r>
            <a:r>
              <a:rPr lang="bn-IN" sz="3600" b="1" dirty="0" smtClean="0"/>
              <a:t>কিছু এলোমেলো সংখ্যা উত্তর-ঘ </a:t>
            </a:r>
          </a:p>
          <a:p>
            <a:r>
              <a:rPr lang="bn-IN" sz="3600" b="1" dirty="0" smtClean="0"/>
              <a:t>৩।টেলিভিশনে আমরা কয়টি কাজ করতে পারি (ক)</a:t>
            </a:r>
            <a:r>
              <a:rPr lang="en-US" sz="3600" b="1" dirty="0" smtClean="0"/>
              <a:t> </a:t>
            </a:r>
            <a:r>
              <a:rPr lang="bn-IN" sz="3600" b="1" dirty="0" smtClean="0"/>
              <a:t>২টি (খ)</a:t>
            </a:r>
            <a:r>
              <a:rPr lang="en-US" sz="3600" b="1" dirty="0" smtClean="0"/>
              <a:t> </a:t>
            </a:r>
            <a:r>
              <a:rPr lang="bn-IN" sz="3600" b="1" dirty="0" smtClean="0"/>
              <a:t>৩টি (গ)</a:t>
            </a:r>
            <a:r>
              <a:rPr lang="en-US" sz="3600" b="1" dirty="0" smtClean="0"/>
              <a:t> </a:t>
            </a:r>
            <a:r>
              <a:rPr lang="bn-IN" sz="3600" b="1" dirty="0" smtClean="0"/>
              <a:t>৪টি (ঘ)</a:t>
            </a:r>
            <a:r>
              <a:rPr lang="en-US" sz="3600" b="1" dirty="0" smtClean="0"/>
              <a:t> </a:t>
            </a:r>
            <a:r>
              <a:rPr lang="bn-IN" sz="3600" b="1" dirty="0" smtClean="0"/>
              <a:t>৫টি</a:t>
            </a:r>
          </a:p>
          <a:p>
            <a:r>
              <a:rPr lang="bn-IN" sz="3600" b="1" dirty="0" smtClean="0"/>
              <a:t>উত্তর-ক</a:t>
            </a:r>
            <a:endParaRPr lang="en-US" sz="3600" b="1" dirty="0"/>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05507"/>
            <a:ext cx="3733800" cy="685801"/>
          </a:xfrm>
        </p:spPr>
        <p:txBody>
          <a:bodyPr>
            <a:normAutofit fontScale="90000"/>
          </a:bodyPr>
          <a:lstStyle/>
          <a:p>
            <a:r>
              <a:rPr lang="bn-IN" dirty="0" smtClean="0"/>
              <a:t>বাড়ির কাজ</a:t>
            </a:r>
            <a:endParaRPr lang="en-US" dirty="0"/>
          </a:p>
        </p:txBody>
      </p:sp>
      <p:sp>
        <p:nvSpPr>
          <p:cNvPr id="3" name="Subtitle 2"/>
          <p:cNvSpPr>
            <a:spLocks noGrp="1"/>
          </p:cNvSpPr>
          <p:nvPr>
            <p:ph type="subTitle" idx="1"/>
          </p:nvPr>
        </p:nvSpPr>
        <p:spPr>
          <a:xfrm>
            <a:off x="-152400" y="3856892"/>
            <a:ext cx="9296400" cy="3001108"/>
          </a:xfrm>
          <a:solidFill>
            <a:schemeClr val="tx1"/>
          </a:solidFill>
        </p:spPr>
        <p:txBody>
          <a:bodyPr>
            <a:normAutofit/>
          </a:bodyPr>
          <a:lstStyle/>
          <a:p>
            <a:r>
              <a:rPr lang="bn-IN" sz="4000" dirty="0" smtClean="0">
                <a:solidFill>
                  <a:schemeClr val="bg1"/>
                </a:solidFill>
              </a:rPr>
              <a:t>তথ্য ও যোগাযোগ প্রযুক্তির গুরুত্বের ব্যাখ্যা লিখে আনবে ।</a:t>
            </a:r>
            <a:endParaRPr lang="en-US" sz="4000" dirty="0">
              <a:solidFill>
                <a:schemeClr val="bg1"/>
              </a:solidFill>
            </a:endParaRPr>
          </a:p>
        </p:txBody>
      </p:sp>
      <p:pic>
        <p:nvPicPr>
          <p:cNvPr id="1026" name="Picture 2" descr="C:\Users\HP\Pictures\International_School_Dhaka.jpg"/>
          <p:cNvPicPr>
            <a:picLocks noChangeAspect="1" noChangeArrowheads="1"/>
          </p:cNvPicPr>
          <p:nvPr/>
        </p:nvPicPr>
        <p:blipFill>
          <a:blip r:embed="rId2"/>
          <a:srcRect/>
          <a:stretch>
            <a:fillRect/>
          </a:stretch>
        </p:blipFill>
        <p:spPr bwMode="auto">
          <a:xfrm>
            <a:off x="2819400" y="914400"/>
            <a:ext cx="3810001" cy="2819400"/>
          </a:xfrm>
          <a:prstGeom prst="rect">
            <a:avLst/>
          </a:prstGeom>
          <a:noFill/>
        </p:spPr>
      </p:pic>
    </p:spTree>
  </p:cSld>
  <p:clrMapOvr>
    <a:masterClrMapping/>
  </p:clrMapOvr>
  <p:transition spd="slow"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circle(in)">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Pictures\b993354ce831aacee9c86eec8d3c177d-5a13995feb2a1.jpg"/>
          <p:cNvPicPr>
            <a:picLocks noChangeAspect="1" noChangeArrowheads="1"/>
          </p:cNvPicPr>
          <p:nvPr/>
        </p:nvPicPr>
        <p:blipFill>
          <a:blip r:embed="rId3"/>
          <a:srcRect/>
          <a:stretch>
            <a:fillRect/>
          </a:stretch>
        </p:blipFill>
        <p:spPr bwMode="auto">
          <a:xfrm>
            <a:off x="228600" y="1447800"/>
            <a:ext cx="2286000" cy="2209800"/>
          </a:xfrm>
          <a:prstGeom prst="rect">
            <a:avLst/>
          </a:prstGeom>
          <a:noFill/>
        </p:spPr>
      </p:pic>
      <p:pic>
        <p:nvPicPr>
          <p:cNvPr id="2051" name="Picture 3" descr="C:\Users\HP\Pictures\1518947459.jpg"/>
          <p:cNvPicPr>
            <a:picLocks noChangeAspect="1" noChangeArrowheads="1"/>
          </p:cNvPicPr>
          <p:nvPr/>
        </p:nvPicPr>
        <p:blipFill>
          <a:blip r:embed="rId4"/>
          <a:srcRect/>
          <a:stretch>
            <a:fillRect/>
          </a:stretch>
        </p:blipFill>
        <p:spPr bwMode="auto">
          <a:xfrm>
            <a:off x="2743200" y="1371599"/>
            <a:ext cx="2387564" cy="2057399"/>
          </a:xfrm>
          <a:prstGeom prst="rect">
            <a:avLst/>
          </a:prstGeom>
          <a:noFill/>
        </p:spPr>
      </p:pic>
      <p:pic>
        <p:nvPicPr>
          <p:cNvPr id="2052" name="Picture 4" descr="C:\Users\HP\Pictures\97057_b2.jpg"/>
          <p:cNvPicPr>
            <a:picLocks noChangeAspect="1" noChangeArrowheads="1"/>
          </p:cNvPicPr>
          <p:nvPr/>
        </p:nvPicPr>
        <p:blipFill>
          <a:blip r:embed="rId5"/>
          <a:srcRect/>
          <a:stretch>
            <a:fillRect/>
          </a:stretch>
        </p:blipFill>
        <p:spPr bwMode="auto">
          <a:xfrm>
            <a:off x="5638800" y="1371600"/>
            <a:ext cx="2971800" cy="2362200"/>
          </a:xfrm>
          <a:prstGeom prst="rect">
            <a:avLst/>
          </a:prstGeom>
          <a:noFill/>
        </p:spPr>
      </p:pic>
      <p:pic>
        <p:nvPicPr>
          <p:cNvPr id="2053" name="Picture 5" descr="C:\Users\HP\Pictures\8_138674.jpg"/>
          <p:cNvPicPr>
            <a:picLocks noChangeAspect="1" noChangeArrowheads="1"/>
          </p:cNvPicPr>
          <p:nvPr/>
        </p:nvPicPr>
        <p:blipFill>
          <a:blip r:embed="rId6"/>
          <a:srcRect/>
          <a:stretch>
            <a:fillRect/>
          </a:stretch>
        </p:blipFill>
        <p:spPr bwMode="auto">
          <a:xfrm>
            <a:off x="6553200" y="3886200"/>
            <a:ext cx="2305050" cy="2514600"/>
          </a:xfrm>
          <a:prstGeom prst="rect">
            <a:avLst/>
          </a:prstGeom>
          <a:noFill/>
        </p:spPr>
      </p:pic>
      <p:pic>
        <p:nvPicPr>
          <p:cNvPr id="2054" name="Picture 6" descr="C:\Users\HP\Pictures\Monitor.jpg"/>
          <p:cNvPicPr>
            <a:picLocks noChangeAspect="1" noChangeArrowheads="1"/>
          </p:cNvPicPr>
          <p:nvPr/>
        </p:nvPicPr>
        <p:blipFill>
          <a:blip r:embed="rId7"/>
          <a:srcRect/>
          <a:stretch>
            <a:fillRect/>
          </a:stretch>
        </p:blipFill>
        <p:spPr bwMode="auto">
          <a:xfrm>
            <a:off x="3429000" y="3733800"/>
            <a:ext cx="2743200" cy="2730500"/>
          </a:xfrm>
          <a:prstGeom prst="rect">
            <a:avLst/>
          </a:prstGeom>
          <a:noFill/>
        </p:spPr>
      </p:pic>
      <p:pic>
        <p:nvPicPr>
          <p:cNvPr id="2055" name="Picture 7" descr="C:\Users\HP\Pictures\1484869931_1304088.jpg"/>
          <p:cNvPicPr>
            <a:picLocks noChangeAspect="1" noChangeArrowheads="1"/>
          </p:cNvPicPr>
          <p:nvPr/>
        </p:nvPicPr>
        <p:blipFill>
          <a:blip r:embed="rId8" cstate="print"/>
          <a:srcRect/>
          <a:stretch>
            <a:fillRect/>
          </a:stretch>
        </p:blipFill>
        <p:spPr bwMode="auto">
          <a:xfrm>
            <a:off x="228600" y="3733800"/>
            <a:ext cx="2895600" cy="2743200"/>
          </a:xfrm>
          <a:prstGeom prst="rect">
            <a:avLst/>
          </a:prstGeom>
          <a:noFill/>
        </p:spPr>
      </p:pic>
      <p:sp>
        <p:nvSpPr>
          <p:cNvPr id="6" name="TextBox 5"/>
          <p:cNvSpPr txBox="1"/>
          <p:nvPr/>
        </p:nvSpPr>
        <p:spPr>
          <a:xfrm>
            <a:off x="2362200" y="569120"/>
            <a:ext cx="3276599" cy="646331"/>
          </a:xfrm>
          <a:prstGeom prst="rect">
            <a:avLst/>
          </a:prstGeom>
          <a:noFill/>
        </p:spPr>
        <p:txBody>
          <a:bodyPr wrap="square" rtlCol="0">
            <a:spAutoFit/>
          </a:bodyPr>
          <a:lstStyle/>
          <a:p>
            <a:pPr algn="ctr"/>
            <a:r>
              <a:rPr lang="bn-IN" sz="3600" dirty="0" smtClean="0"/>
              <a:t>ধন্যবাদ</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9346" y="310172"/>
            <a:ext cx="2677336" cy="923458"/>
          </a:xfrm>
          <a:prstGeom prst="rect">
            <a:avLst/>
          </a:prstGeom>
        </p:spPr>
        <p:txBody>
          <a:bodyPr wrap="none">
            <a:spAutoFit/>
          </a:bodyPr>
          <a:lstStyle/>
          <a:p>
            <a:pPr algn="ctr"/>
            <a:r>
              <a:rPr lang="en-US" sz="5401"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p>
        </p:txBody>
      </p:sp>
      <p:sp>
        <p:nvSpPr>
          <p:cNvPr id="5" name="Rectangle 4"/>
          <p:cNvSpPr/>
          <p:nvPr/>
        </p:nvSpPr>
        <p:spPr>
          <a:xfrm>
            <a:off x="-44970" y="2548124"/>
            <a:ext cx="3886199" cy="3662541"/>
          </a:xfrm>
          <a:prstGeom prst="rect">
            <a:avLst/>
          </a:prstGeom>
          <a:solidFill>
            <a:schemeClr val="tx1"/>
          </a:solidFill>
        </p:spPr>
        <p:txBody>
          <a:bodyPr wrap="square">
            <a:spAutoFit/>
          </a:bodyPr>
          <a:lstStyle/>
          <a:p>
            <a:pPr algn="ctr"/>
            <a:r>
              <a:rPr lang="bn-IN" sz="3200" b="1"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মোছাঃ শিউলী বেগম</a:t>
            </a:r>
            <a:endParaRPr lang="en-US" sz="3200" b="1" dirty="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b="1" dirty="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a:t>
            </a:r>
            <a:r>
              <a:rPr lang="en-US" sz="3200" b="1" dirty="0" err="1">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a:t>
            </a:r>
            <a:r>
              <a:rPr lang="en-US" sz="3200" b="1" dirty="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a:t>
            </a:r>
            <a:r>
              <a:rPr lang="en-US" sz="3200" b="1"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IN" sz="2400" b="1"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2400" b="1"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আরজিদেবীপুর শিয়ালকোট আলিম মাদ্রাসা</a:t>
            </a:r>
            <a:endParaRPr lang="en-US" sz="2400" b="1" dirty="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2400" b="1"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পার্বতীপুর,দিনাজপুর</a:t>
            </a:r>
            <a:r>
              <a:rPr lang="en-US" sz="2400" b="1"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2400" b="1" dirty="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2400" b="1" dirty="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 </a:t>
            </a:r>
            <a:r>
              <a:rPr lang="en-US" sz="2400" b="1" dirty="0" err="1">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নাম্বারঃ</a:t>
            </a:r>
            <a:r>
              <a:rPr lang="en-US" sz="2400" b="1" dirty="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01788093620</a:t>
            </a:r>
            <a:endParaRPr lang="en-US" sz="2400" b="1" dirty="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2400" b="1" dirty="0" smtClean="0">
                <a:solidFill>
                  <a:schemeClr val="bg1">
                    <a:lumMod val="95000"/>
                    <a:lumOff val="5000"/>
                  </a:schemeClr>
                </a:solidFill>
                <a:effectLst>
                  <a:outerShdw blurRad="38100" dist="38100" dir="2700000" algn="tl">
                    <a:srgbClr val="000000">
                      <a:alpha val="43137"/>
                    </a:srgbClr>
                  </a:outerShdw>
                </a:effectLst>
                <a:cs typeface="NikoshBAN" panose="02000000000000000000" pitchFamily="2" charset="0"/>
              </a:rPr>
              <a:t>Email:sheuli1978.bd@gmail</a:t>
            </a:r>
            <a:r>
              <a:rPr lang="en-US" sz="3200" b="1" dirty="0" smtClean="0">
                <a:solidFill>
                  <a:schemeClr val="bg1">
                    <a:lumMod val="95000"/>
                    <a:lumOff val="5000"/>
                  </a:schemeClr>
                </a:solidFill>
                <a:effectLst>
                  <a:outerShdw blurRad="38100" dist="38100" dir="2700000" algn="tl">
                    <a:srgbClr val="000000">
                      <a:alpha val="43137"/>
                    </a:srgbClr>
                  </a:outerShdw>
                </a:effectLst>
                <a:cs typeface="NikoshBAN" panose="02000000000000000000" pitchFamily="2" charset="0"/>
              </a:rPr>
              <a:t>.com</a:t>
            </a:r>
            <a:endParaRPr lang="en-US" sz="3200" b="1" dirty="0">
              <a:solidFill>
                <a:schemeClr val="bg1">
                  <a:lumMod val="95000"/>
                  <a:lumOff val="5000"/>
                </a:schemeClr>
              </a:solidFill>
              <a:effectLst>
                <a:outerShdw blurRad="38100" dist="38100" dir="2700000" algn="tl">
                  <a:srgbClr val="000000">
                    <a:alpha val="43137"/>
                  </a:srgbClr>
                </a:outerShdw>
              </a:effectLst>
              <a:cs typeface="NikoshBAN" panose="02000000000000000000" pitchFamily="2" charset="0"/>
            </a:endParaRPr>
          </a:p>
        </p:txBody>
      </p:sp>
      <p:sp>
        <p:nvSpPr>
          <p:cNvPr id="6" name="Rectangle 5"/>
          <p:cNvSpPr/>
          <p:nvPr/>
        </p:nvSpPr>
        <p:spPr>
          <a:xfrm>
            <a:off x="5278725" y="1520267"/>
            <a:ext cx="3314386" cy="3600986"/>
          </a:xfrm>
          <a:prstGeom prst="rect">
            <a:avLst/>
          </a:prstGeom>
          <a:solidFill>
            <a:schemeClr val="tx1"/>
          </a:solidFill>
        </p:spPr>
        <p:txBody>
          <a:bodyPr wrap="square">
            <a:spAutoFit/>
          </a:bodyPr>
          <a:lstStyle/>
          <a:p>
            <a:pPr algn="ctr"/>
            <a:r>
              <a:rPr lang="en-US" sz="3600" dirty="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ষষ্ঠ শ্রেণি</a:t>
            </a:r>
          </a:p>
          <a:p>
            <a:pPr algn="ctr"/>
            <a:r>
              <a:rPr lang="en-US" sz="3600" dirty="0" err="1">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3600" dirty="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তথ্য ও যোগাযোগ প্রযুক্তি</a:t>
            </a:r>
            <a:endParaRPr lang="en-US" sz="3600" dirty="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4000" dirty="0" err="1"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4000"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৫০ মিনিট</a:t>
            </a:r>
          </a:p>
          <a:p>
            <a:pPr algn="ctr"/>
            <a:r>
              <a:rPr lang="en-US" sz="4000" dirty="0" err="1">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4000" dirty="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০৬</a:t>
            </a:r>
            <a:r>
              <a:rPr lang="en-US" sz="4000"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4000"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০৭</a:t>
            </a:r>
            <a:r>
              <a:rPr lang="en-US" sz="4000"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/২০১</a:t>
            </a:r>
            <a:r>
              <a:rPr lang="bn-IN" sz="4000" dirty="0" smtClean="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৯</a:t>
            </a:r>
            <a:endParaRPr lang="en-US" sz="4000" dirty="0">
              <a:solidFill>
                <a:schemeClr val="bg1">
                  <a:lumMod val="95000"/>
                  <a:lumOff val="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2" descr="C:\Users\HP\Downloads\received_940441939627123.jpeg"/>
          <p:cNvPicPr>
            <a:picLocks noChangeAspect="1" noChangeArrowheads="1"/>
          </p:cNvPicPr>
          <p:nvPr/>
        </p:nvPicPr>
        <p:blipFill>
          <a:blip r:embed="rId3"/>
          <a:srcRect/>
          <a:stretch>
            <a:fillRect/>
          </a:stretch>
        </p:blipFill>
        <p:spPr bwMode="auto">
          <a:xfrm>
            <a:off x="439713" y="697246"/>
            <a:ext cx="1522125" cy="1600200"/>
          </a:xfrm>
          <a:prstGeom prst="ellipse">
            <a:avLst/>
          </a:prstGeom>
          <a:no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4" descr="C:\Users\HP\Pictures\97057_b2.jpg"/>
          <p:cNvPicPr>
            <a:picLocks noChangeAspect="1" noChangeArrowheads="1"/>
          </p:cNvPicPr>
          <p:nvPr/>
        </p:nvPicPr>
        <p:blipFill>
          <a:blip r:embed="rId4"/>
          <a:srcRect/>
          <a:stretch>
            <a:fillRect/>
          </a:stretch>
        </p:blipFill>
        <p:spPr bwMode="auto">
          <a:xfrm rot="21403685">
            <a:off x="4105220" y="5176500"/>
            <a:ext cx="954170" cy="11141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6" descr="C:\Users\HP\Pictures\Monitor.jpg"/>
          <p:cNvPicPr>
            <a:picLocks noChangeAspect="1" noChangeArrowheads="1"/>
          </p:cNvPicPr>
          <p:nvPr/>
        </p:nvPicPr>
        <p:blipFill>
          <a:blip r:embed="rId5"/>
          <a:srcRect/>
          <a:stretch>
            <a:fillRect/>
          </a:stretch>
        </p:blipFill>
        <p:spPr bwMode="auto">
          <a:xfrm>
            <a:off x="4019864" y="3153877"/>
            <a:ext cx="876300" cy="12135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5" descr="C:\Users\HP\Pictures\8_138674.jpg"/>
          <p:cNvPicPr>
            <a:picLocks noChangeAspect="1" noChangeArrowheads="1"/>
          </p:cNvPicPr>
          <p:nvPr/>
        </p:nvPicPr>
        <p:blipFill>
          <a:blip r:embed="rId6"/>
          <a:srcRect/>
          <a:stretch>
            <a:fillRect/>
          </a:stretch>
        </p:blipFill>
        <p:spPr bwMode="auto">
          <a:xfrm>
            <a:off x="3907125" y="1520267"/>
            <a:ext cx="876300" cy="1060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45782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Pictures\b993354ce831aacee9c86eec8d3c177d-5a13995feb2a1.jpg"/>
          <p:cNvPicPr>
            <a:picLocks noChangeAspect="1" noChangeArrowheads="1"/>
          </p:cNvPicPr>
          <p:nvPr/>
        </p:nvPicPr>
        <p:blipFill>
          <a:blip r:embed="rId3"/>
          <a:srcRect/>
          <a:stretch>
            <a:fillRect/>
          </a:stretch>
        </p:blipFill>
        <p:spPr bwMode="auto">
          <a:xfrm>
            <a:off x="228600" y="1447800"/>
            <a:ext cx="2286000" cy="2209800"/>
          </a:xfrm>
          <a:prstGeom prst="rect">
            <a:avLst/>
          </a:prstGeom>
          <a:noFill/>
        </p:spPr>
      </p:pic>
      <p:pic>
        <p:nvPicPr>
          <p:cNvPr id="2051" name="Picture 3" descr="C:\Users\HP\Pictures\1518947459.jpg"/>
          <p:cNvPicPr>
            <a:picLocks noChangeAspect="1" noChangeArrowheads="1"/>
          </p:cNvPicPr>
          <p:nvPr/>
        </p:nvPicPr>
        <p:blipFill>
          <a:blip r:embed="rId4"/>
          <a:srcRect/>
          <a:stretch>
            <a:fillRect/>
          </a:stretch>
        </p:blipFill>
        <p:spPr bwMode="auto">
          <a:xfrm>
            <a:off x="2743200" y="1371599"/>
            <a:ext cx="2387564" cy="2057399"/>
          </a:xfrm>
          <a:prstGeom prst="rect">
            <a:avLst/>
          </a:prstGeom>
          <a:noFill/>
        </p:spPr>
      </p:pic>
      <p:pic>
        <p:nvPicPr>
          <p:cNvPr id="2052" name="Picture 4" descr="C:\Users\HP\Pictures\97057_b2.jpg"/>
          <p:cNvPicPr>
            <a:picLocks noChangeAspect="1" noChangeArrowheads="1"/>
          </p:cNvPicPr>
          <p:nvPr/>
        </p:nvPicPr>
        <p:blipFill>
          <a:blip r:embed="rId5"/>
          <a:srcRect/>
          <a:stretch>
            <a:fillRect/>
          </a:stretch>
        </p:blipFill>
        <p:spPr bwMode="auto">
          <a:xfrm>
            <a:off x="5638800" y="1371600"/>
            <a:ext cx="2971800" cy="2362200"/>
          </a:xfrm>
          <a:prstGeom prst="rect">
            <a:avLst/>
          </a:prstGeom>
          <a:noFill/>
        </p:spPr>
      </p:pic>
      <p:pic>
        <p:nvPicPr>
          <p:cNvPr id="2053" name="Picture 5" descr="C:\Users\HP\Pictures\8_138674.jpg"/>
          <p:cNvPicPr>
            <a:picLocks noChangeAspect="1" noChangeArrowheads="1"/>
          </p:cNvPicPr>
          <p:nvPr/>
        </p:nvPicPr>
        <p:blipFill>
          <a:blip r:embed="rId6"/>
          <a:srcRect/>
          <a:stretch>
            <a:fillRect/>
          </a:stretch>
        </p:blipFill>
        <p:spPr bwMode="auto">
          <a:xfrm>
            <a:off x="6553200" y="3886200"/>
            <a:ext cx="2305050" cy="2514600"/>
          </a:xfrm>
          <a:prstGeom prst="rect">
            <a:avLst/>
          </a:prstGeom>
          <a:noFill/>
        </p:spPr>
      </p:pic>
      <p:pic>
        <p:nvPicPr>
          <p:cNvPr id="2054" name="Picture 6" descr="C:\Users\HP\Pictures\Monitor.jpg"/>
          <p:cNvPicPr>
            <a:picLocks noChangeAspect="1" noChangeArrowheads="1"/>
          </p:cNvPicPr>
          <p:nvPr/>
        </p:nvPicPr>
        <p:blipFill>
          <a:blip r:embed="rId7"/>
          <a:srcRect/>
          <a:stretch>
            <a:fillRect/>
          </a:stretch>
        </p:blipFill>
        <p:spPr bwMode="auto">
          <a:xfrm>
            <a:off x="3429000" y="3733800"/>
            <a:ext cx="2743200" cy="2730500"/>
          </a:xfrm>
          <a:prstGeom prst="rect">
            <a:avLst/>
          </a:prstGeom>
          <a:noFill/>
        </p:spPr>
      </p:pic>
      <p:pic>
        <p:nvPicPr>
          <p:cNvPr id="2055" name="Picture 7" descr="C:\Users\HP\Pictures\1484869931_1304088.jpg"/>
          <p:cNvPicPr>
            <a:picLocks noChangeAspect="1" noChangeArrowheads="1"/>
          </p:cNvPicPr>
          <p:nvPr/>
        </p:nvPicPr>
        <p:blipFill>
          <a:blip r:embed="rId8" cstate="print"/>
          <a:srcRect/>
          <a:stretch>
            <a:fillRect/>
          </a:stretch>
        </p:blipFill>
        <p:spPr bwMode="auto">
          <a:xfrm>
            <a:off x="228600" y="3733800"/>
            <a:ext cx="2895600" cy="2743200"/>
          </a:xfrm>
          <a:prstGeom prst="rect">
            <a:avLst/>
          </a:prstGeom>
          <a:noFill/>
        </p:spPr>
      </p:pic>
      <p:sp>
        <p:nvSpPr>
          <p:cNvPr id="5" name="TextBox 4"/>
          <p:cNvSpPr txBox="1"/>
          <p:nvPr/>
        </p:nvSpPr>
        <p:spPr>
          <a:xfrm>
            <a:off x="2308485" y="364003"/>
            <a:ext cx="4267200" cy="646331"/>
          </a:xfrm>
          <a:prstGeom prst="rect">
            <a:avLst/>
          </a:prstGeom>
          <a:noFill/>
        </p:spPr>
        <p:txBody>
          <a:bodyPr wrap="square" rtlCol="0">
            <a:spAutoFit/>
          </a:bodyPr>
          <a:lstStyle/>
          <a:p>
            <a:pPr algn="ctr"/>
            <a:r>
              <a:rPr lang="en-US" sz="3600" dirty="0" smtClean="0"/>
              <a:t> </a:t>
            </a:r>
            <a:r>
              <a:rPr lang="en-US" sz="3600" dirty="0" err="1" smtClean="0"/>
              <a:t>ছবি</a:t>
            </a:r>
            <a:r>
              <a:rPr lang="en-US" sz="3600" dirty="0" smtClean="0"/>
              <a:t> </a:t>
            </a:r>
            <a:r>
              <a:rPr lang="en-US" sz="3600" dirty="0" err="1" smtClean="0"/>
              <a:t>গুলোর</a:t>
            </a:r>
            <a:r>
              <a:rPr lang="en-US" sz="3600" dirty="0" smtClean="0"/>
              <a:t> </a:t>
            </a:r>
            <a:r>
              <a:rPr lang="en-US" sz="3600" dirty="0" err="1" smtClean="0"/>
              <a:t>দিকে</a:t>
            </a:r>
            <a:r>
              <a:rPr lang="en-US" sz="3600" dirty="0" smtClean="0"/>
              <a:t> </a:t>
            </a:r>
            <a:r>
              <a:rPr lang="en-US" sz="3600" dirty="0" err="1" smtClean="0"/>
              <a:t>লক্ষ</a:t>
            </a:r>
            <a:r>
              <a:rPr lang="en-US" sz="3600" dirty="0" smtClean="0"/>
              <a:t> </a:t>
            </a:r>
            <a:r>
              <a:rPr lang="en-US" sz="3600" dirty="0" err="1" smtClean="0"/>
              <a:t>করি</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533400"/>
            <a:ext cx="7391401" cy="2057400"/>
          </a:xfrm>
          <a:solidFill>
            <a:schemeClr val="bg1"/>
          </a:solidFill>
        </p:spPr>
        <p:txBody>
          <a:bodyPr>
            <a:normAutofit/>
          </a:bodyPr>
          <a:lstStyle/>
          <a:p>
            <a:r>
              <a:rPr lang="bn-IN" dirty="0" smtClean="0"/>
              <a:t>আজকের পাঠ</a:t>
            </a:r>
            <a:r>
              <a:rPr lang="bn-IN" sz="2000" dirty="0"/>
              <a:t/>
            </a:r>
            <a:br>
              <a:rPr lang="bn-IN" sz="2000" dirty="0"/>
            </a:br>
            <a:r>
              <a:rPr lang="bn-IN" sz="4000" dirty="0" smtClean="0"/>
              <a:t>তথ্য ও যোগাযোগ প্রযুক্তির ধারণা,ব্যাবহার ও গুরুত্ব</a:t>
            </a:r>
            <a:endParaRPr lang="en-US" sz="4000" dirty="0"/>
          </a:p>
        </p:txBody>
      </p:sp>
    </p:spTree>
  </p:cSld>
  <p:clrMapOvr>
    <a:masterClrMapping/>
  </p:clrMapOvr>
  <p:transition spd="slow"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47800"/>
          </a:xfrm>
          <a:solidFill>
            <a:schemeClr val="bg1"/>
          </a:solidFill>
        </p:spPr>
        <p:txBody>
          <a:bodyPr>
            <a:normAutofit/>
          </a:bodyPr>
          <a:lstStyle/>
          <a:p>
            <a:r>
              <a:rPr lang="bn-IN" sz="4000" dirty="0" smtClean="0"/>
              <a:t>শিখণ ফল</a:t>
            </a:r>
            <a:endParaRPr lang="en-US" sz="1800" dirty="0"/>
          </a:p>
        </p:txBody>
      </p:sp>
      <p:sp>
        <p:nvSpPr>
          <p:cNvPr id="3" name="Subtitle 2"/>
          <p:cNvSpPr>
            <a:spLocks noGrp="1"/>
          </p:cNvSpPr>
          <p:nvPr>
            <p:ph type="subTitle" idx="1"/>
          </p:nvPr>
        </p:nvSpPr>
        <p:spPr>
          <a:xfrm>
            <a:off x="0" y="1600200"/>
            <a:ext cx="9144000" cy="5257800"/>
          </a:xfrm>
          <a:solidFill>
            <a:schemeClr val="bg1"/>
          </a:solidFill>
        </p:spPr>
        <p:txBody>
          <a:bodyPr>
            <a:normAutofit/>
          </a:bodyPr>
          <a:lstStyle/>
          <a:p>
            <a:r>
              <a:rPr lang="bn-IN" sz="3600" b="1" dirty="0" smtClean="0"/>
              <a:t>এই পাঠ শেষে শিক্ষার্থী</a:t>
            </a:r>
            <a:r>
              <a:rPr lang="en-US" sz="3600" b="1" dirty="0" smtClean="0"/>
              <a:t>…….</a:t>
            </a:r>
            <a:endParaRPr lang="bn-IN" sz="3600" b="1" dirty="0" smtClean="0"/>
          </a:p>
          <a:p>
            <a:r>
              <a:rPr lang="bn-IN" sz="3600" b="1" dirty="0" smtClean="0"/>
              <a:t>১। তথ্য ও যোগাযোগ প্রযুক্তি কী বলতে পারবে </a:t>
            </a:r>
            <a:r>
              <a:rPr lang="en-US" sz="3600" b="1" dirty="0" smtClean="0"/>
              <a:t>;</a:t>
            </a:r>
            <a:endParaRPr lang="bn-IN" sz="3600" b="1" dirty="0" smtClean="0"/>
          </a:p>
          <a:p>
            <a:r>
              <a:rPr lang="bn-IN" sz="3600" b="1" dirty="0" smtClean="0"/>
              <a:t>২। উপাত্ত আর তথ্যের মধ্যে পার্থক্য  উপস্থাপন করতে পারবে</a:t>
            </a:r>
            <a:r>
              <a:rPr lang="en-US" sz="3600" b="1" dirty="0" smtClean="0"/>
              <a:t>;</a:t>
            </a:r>
            <a:endParaRPr lang="bn-IN" sz="3600" b="1" dirty="0" smtClean="0"/>
          </a:p>
          <a:p>
            <a:r>
              <a:rPr lang="bn-IN" sz="3600" b="1" dirty="0" smtClean="0"/>
              <a:t>৩। কোথায় কোথায় তথ্য ও প্রযুক্তি ব্যাবহার করা যেতে পারে তা বর্ণনা করতে পারবে</a:t>
            </a:r>
            <a:r>
              <a:rPr lang="en-US" sz="3600" b="1" dirty="0" smtClean="0"/>
              <a:t> </a:t>
            </a:r>
            <a:r>
              <a:rPr lang="bn-IN" sz="3600" b="1" dirty="0" smtClean="0"/>
              <a:t>।</a:t>
            </a:r>
            <a:endParaRPr lang="bn-IN" b="1" dirty="0" smtClean="0"/>
          </a:p>
          <a:p>
            <a:endParaRPr lang="en-US" sz="2400" dirty="0">
              <a:solidFill>
                <a:srgbClr val="F95E19"/>
              </a:solidFill>
            </a:endParaRPr>
          </a:p>
        </p:txBody>
      </p:sp>
    </p:spTree>
    <p:extLst>
      <p:ext uri="{BB962C8B-B14F-4D97-AF65-F5344CB8AC3E}">
        <p14:creationId xmlns:p14="http://schemas.microsoft.com/office/powerpoint/2010/main" val="1928866902"/>
      </p:ext>
    </p:extLst>
  </p:cSld>
  <p:clrMapOvr>
    <a:masterClrMapping/>
  </p:clrMapOvr>
  <p:transition spd="slow"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1828799"/>
          </a:xfrm>
        </p:spPr>
        <p:txBody>
          <a:bodyPr/>
          <a:lstStyle/>
          <a:p>
            <a:pPr algn="ctr"/>
            <a:r>
              <a:rPr lang="bn-IN" dirty="0" smtClean="0"/>
              <a:t> </a:t>
            </a:r>
            <a:endParaRPr lang="en-US" dirty="0"/>
          </a:p>
        </p:txBody>
      </p:sp>
      <p:sp>
        <p:nvSpPr>
          <p:cNvPr id="3" name="Subtitle 2"/>
          <p:cNvSpPr>
            <a:spLocks noGrp="1"/>
          </p:cNvSpPr>
          <p:nvPr>
            <p:ph type="subTitle" idx="1"/>
          </p:nvPr>
        </p:nvSpPr>
        <p:spPr>
          <a:xfrm>
            <a:off x="0" y="0"/>
            <a:ext cx="9144000" cy="6858000"/>
          </a:xfrm>
          <a:solidFill>
            <a:schemeClr val="bg1"/>
          </a:solidFill>
        </p:spPr>
        <p:txBody>
          <a:bodyPr>
            <a:normAutofit/>
          </a:bodyPr>
          <a:lstStyle/>
          <a:p>
            <a:pPr algn="ctr"/>
            <a:endParaRPr lang="bn-IN" sz="4000" b="1" dirty="0" smtClean="0"/>
          </a:p>
          <a:p>
            <a:pPr algn="ctr"/>
            <a:endParaRPr lang="bn-IN" sz="4000" b="1" dirty="0"/>
          </a:p>
          <a:p>
            <a:pPr algn="ctr"/>
            <a:endParaRPr lang="bn-IN" sz="4000" b="1" dirty="0" smtClean="0"/>
          </a:p>
          <a:p>
            <a:pPr algn="ctr"/>
            <a:r>
              <a:rPr lang="bn-IN" sz="4000" b="1" dirty="0" smtClean="0"/>
              <a:t>তথ্য আদান প্রদান কিংবা সংরক্ষণ</a:t>
            </a:r>
          </a:p>
          <a:p>
            <a:pPr algn="ctr"/>
            <a:r>
              <a:rPr lang="bn-IN" sz="4000" b="1" dirty="0" smtClean="0"/>
              <a:t>করার যে প্রযুক্তি সেটাই হচ্ছে তথ্য প্রযুক্তি</a:t>
            </a:r>
            <a:r>
              <a:rPr lang="en-US" sz="4000" b="1" dirty="0" smtClean="0"/>
              <a:t> </a:t>
            </a:r>
            <a:r>
              <a:rPr lang="bn-IN" sz="4000" b="1" dirty="0" smtClean="0"/>
              <a:t>।</a:t>
            </a:r>
            <a:endParaRPr lang="bn-I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2412" y="381000"/>
            <a:ext cx="4267200" cy="761999"/>
          </a:xfrm>
        </p:spPr>
        <p:txBody>
          <a:bodyPr>
            <a:normAutofit fontScale="90000"/>
          </a:bodyPr>
          <a:lstStyle/>
          <a:p>
            <a:r>
              <a:rPr lang="bn-IN" dirty="0" smtClean="0"/>
              <a:t> একক কাজ</a:t>
            </a:r>
            <a:endParaRPr lang="en-US" dirty="0"/>
          </a:p>
        </p:txBody>
      </p:sp>
      <p:sp>
        <p:nvSpPr>
          <p:cNvPr id="3" name="Subtitle 2"/>
          <p:cNvSpPr>
            <a:spLocks noGrp="1"/>
          </p:cNvSpPr>
          <p:nvPr>
            <p:ph type="subTitle" idx="1"/>
          </p:nvPr>
        </p:nvSpPr>
        <p:spPr>
          <a:xfrm>
            <a:off x="0" y="3810000"/>
            <a:ext cx="9144000" cy="2971800"/>
          </a:xfrm>
          <a:solidFill>
            <a:schemeClr val="tx1"/>
          </a:solidFill>
        </p:spPr>
        <p:txBody>
          <a:bodyPr>
            <a:normAutofit/>
          </a:bodyPr>
          <a:lstStyle/>
          <a:p>
            <a:endParaRPr lang="bn-IN" sz="4000" b="1" dirty="0" smtClean="0">
              <a:solidFill>
                <a:schemeClr val="bg1"/>
              </a:solidFill>
            </a:endParaRPr>
          </a:p>
          <a:p>
            <a:r>
              <a:rPr lang="bn-IN" sz="4000" b="1" dirty="0" smtClean="0">
                <a:solidFill>
                  <a:schemeClr val="bg1"/>
                </a:solidFill>
              </a:rPr>
              <a:t>তথ্য ও যোগাযোগ প্রযুক্তি কী ?</a:t>
            </a:r>
          </a:p>
        </p:txBody>
      </p:sp>
      <p:pic>
        <p:nvPicPr>
          <p:cNvPr id="1026" name="Picture 2" descr="C:\Users\HP\Pictures\b11e9987f5f5ea0473fe1f531e98e412-kids.jpg"/>
          <p:cNvPicPr>
            <a:picLocks noChangeAspect="1" noChangeArrowheads="1"/>
          </p:cNvPicPr>
          <p:nvPr/>
        </p:nvPicPr>
        <p:blipFill>
          <a:blip r:embed="rId2"/>
          <a:srcRect/>
          <a:stretch>
            <a:fillRect/>
          </a:stretch>
        </p:blipFill>
        <p:spPr bwMode="auto">
          <a:xfrm>
            <a:off x="2286000" y="1219200"/>
            <a:ext cx="4876800" cy="25908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839200" cy="685800"/>
          </a:xfrm>
        </p:spPr>
        <p:txBody>
          <a:bodyPr>
            <a:normAutofit fontScale="90000"/>
          </a:bodyPr>
          <a:lstStyle/>
          <a:p>
            <a:endParaRPr lang="en-US" dirty="0"/>
          </a:p>
        </p:txBody>
      </p:sp>
      <p:sp>
        <p:nvSpPr>
          <p:cNvPr id="3" name="Subtitle 2"/>
          <p:cNvSpPr>
            <a:spLocks noGrp="1"/>
          </p:cNvSpPr>
          <p:nvPr>
            <p:ph type="subTitle" idx="1"/>
          </p:nvPr>
        </p:nvSpPr>
        <p:spPr>
          <a:xfrm>
            <a:off x="0" y="0"/>
            <a:ext cx="9144000" cy="6858000"/>
          </a:xfrm>
          <a:solidFill>
            <a:schemeClr val="bg1"/>
          </a:solidFill>
        </p:spPr>
        <p:txBody>
          <a:bodyPr>
            <a:normAutofit lnSpcReduction="10000"/>
          </a:bodyPr>
          <a:lstStyle/>
          <a:p>
            <a:endParaRPr lang="bn-IN" sz="3600" b="1" dirty="0" smtClean="0"/>
          </a:p>
          <a:p>
            <a:r>
              <a:rPr lang="bn-IN" sz="3600" b="1" dirty="0" smtClean="0"/>
              <a:t>উপাত্ত আর তথ্যের মধ্যে পার্থক্য এখানে ৯৮,১০০,৯৬,৫০ এবং ৯৫ হচ্ছে উপাত্ত বা (</a:t>
            </a:r>
            <a:r>
              <a:rPr lang="en-US" sz="3600" b="1" dirty="0" smtClean="0"/>
              <a:t>DATA)</a:t>
            </a:r>
            <a:r>
              <a:rPr lang="bn-IN" sz="3600" b="1" dirty="0" smtClean="0"/>
              <a:t>।একজন কে যদি শুধু উপাত্ত দেয়া হয় আর কিছু বলে দেয়া না হয়,তাহলে কিন্তু এই উপাত্তগুলোর কোন অর্থ নেই।কিন্তু যখন সাথে সাথে বলে দেয়া হয় যে এগুলো রিমি নামে একটি মেয়ের পরীক্ষায় পাওয়া নম্বর,তখন তার একটা অর্থ খুজে পাওয়া যায়।উপাত্ত আর প্রেক্ষাপট মিলে তথ্য বা ইনফরমেশন হয়ে যায়।তথ্যকে যদি বিশ্লেষণ করা হয় সেখান থেকে জ্ঞান বের হয়ে আসে।</a:t>
            </a:r>
            <a:endParaRPr lang="en-US"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27782"/>
            <a:ext cx="3810000" cy="685800"/>
          </a:xfrm>
        </p:spPr>
        <p:txBody>
          <a:bodyPr>
            <a:normAutofit fontScale="90000"/>
          </a:bodyPr>
          <a:lstStyle/>
          <a:p>
            <a:r>
              <a:rPr lang="bn-IN" dirty="0" smtClean="0"/>
              <a:t>জোড়ায় কাজ</a:t>
            </a:r>
            <a:endParaRPr lang="en-US" dirty="0"/>
          </a:p>
        </p:txBody>
      </p:sp>
      <p:sp>
        <p:nvSpPr>
          <p:cNvPr id="3" name="Subtitle 2"/>
          <p:cNvSpPr>
            <a:spLocks noGrp="1"/>
          </p:cNvSpPr>
          <p:nvPr>
            <p:ph type="subTitle" idx="1"/>
          </p:nvPr>
        </p:nvSpPr>
        <p:spPr>
          <a:xfrm>
            <a:off x="0" y="3733800"/>
            <a:ext cx="9144000" cy="838200"/>
          </a:xfrm>
          <a:solidFill>
            <a:schemeClr val="bg1"/>
          </a:solidFill>
        </p:spPr>
        <p:txBody>
          <a:bodyPr>
            <a:normAutofit fontScale="92500"/>
          </a:bodyPr>
          <a:lstStyle/>
          <a:p>
            <a:r>
              <a:rPr lang="bn-IN" sz="3600" b="1" dirty="0" smtClean="0"/>
              <a:t>উপাত্ত আর তথ্যের মধ্যে পার্থক্য উপস্থাপন কর ।</a:t>
            </a:r>
            <a:endParaRPr lang="en-US" sz="2400" b="1" dirty="0"/>
          </a:p>
        </p:txBody>
      </p:sp>
      <p:pic>
        <p:nvPicPr>
          <p:cNvPr id="1026" name="Picture 2" descr="C:\Users\HP\Pictures\image-35083-1522883587.jpg"/>
          <p:cNvPicPr>
            <a:picLocks noChangeAspect="1" noChangeArrowheads="1"/>
          </p:cNvPicPr>
          <p:nvPr/>
        </p:nvPicPr>
        <p:blipFill>
          <a:blip r:embed="rId2"/>
          <a:srcRect/>
          <a:stretch>
            <a:fillRect/>
          </a:stretch>
        </p:blipFill>
        <p:spPr bwMode="auto">
          <a:xfrm>
            <a:off x="1905000" y="822960"/>
            <a:ext cx="5791200" cy="2743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403</TotalTime>
  <Words>328</Words>
  <Application>Microsoft Office PowerPoint</Application>
  <PresentationFormat>On-screen Show (4:3)</PresentationFormat>
  <Paragraphs>51</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Garamond</vt:lpstr>
      <vt:lpstr>NikoshBAN</vt:lpstr>
      <vt:lpstr>Vrinda</vt:lpstr>
      <vt:lpstr>Organic</vt:lpstr>
      <vt:lpstr>PowerPoint Presentation</vt:lpstr>
      <vt:lpstr>PowerPoint Presentation</vt:lpstr>
      <vt:lpstr>PowerPoint Presentation</vt:lpstr>
      <vt:lpstr>আজকের পাঠ তথ্য ও যোগাযোগ প্রযুক্তির ধারণা,ব্যাবহার ও গুরুত্ব</vt:lpstr>
      <vt:lpstr>শিখণ ফল</vt:lpstr>
      <vt:lpstr> </vt:lpstr>
      <vt:lpstr> একক কাজ</vt:lpstr>
      <vt:lpstr>PowerPoint Presentation</vt:lpstr>
      <vt:lpstr>জোড়ায় কাজ</vt:lpstr>
      <vt:lpstr>ছবিগুলো লক্ষ কর</vt:lpstr>
      <vt:lpstr>দলগত কাজ</vt:lpstr>
      <vt:lpstr>মূল্যায়ন</vt:lpstr>
      <vt:lpstr>বাড়ির কাজ</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সুপ্রিয় শিক্ষার্থীবৃন্দ সবাইকে স্বাগত…..</dc:title>
  <dc:creator>HP</dc:creator>
  <cp:lastModifiedBy>HP</cp:lastModifiedBy>
  <cp:revision>85</cp:revision>
  <dcterms:created xsi:type="dcterms:W3CDTF">2019-07-25T14:11:57Z</dcterms:created>
  <dcterms:modified xsi:type="dcterms:W3CDTF">2019-10-23T06:29:13Z</dcterms:modified>
</cp:coreProperties>
</file>