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72" r:id="rId3"/>
    <p:sldId id="258" r:id="rId4"/>
    <p:sldId id="273" r:id="rId5"/>
    <p:sldId id="259" r:id="rId6"/>
    <p:sldId id="260" r:id="rId7"/>
    <p:sldId id="278" r:id="rId8"/>
    <p:sldId id="279" r:id="rId9"/>
    <p:sldId id="280" r:id="rId10"/>
    <p:sldId id="281" r:id="rId11"/>
    <p:sldId id="282" r:id="rId12"/>
    <p:sldId id="274" r:id="rId13"/>
    <p:sldId id="268" r:id="rId14"/>
    <p:sldId id="266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46D20-AEFC-4F4A-800E-949FC2430372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98C26C-D0FD-4AB8-A6E4-259C1AAD5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718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8C26C-D0FD-4AB8-A6E4-259C1AAD53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818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672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003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308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996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2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88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5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825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750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32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65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887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47800" y="381000"/>
            <a:ext cx="6324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9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flower_112-72959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0" y="1752600"/>
            <a:ext cx="5638800" cy="428548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04775" y="6473186"/>
            <a:ext cx="896112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501134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dirty="0" err="1" smtClean="0"/>
              <a:t>ফুল</a:t>
            </a:r>
            <a:r>
              <a:rPr lang="en-US" dirty="0" smtClean="0"/>
              <a:t> </a:t>
            </a:r>
            <a:r>
              <a:rPr lang="en-US" dirty="0" err="1" smtClean="0"/>
              <a:t>অ্যাডার</a:t>
            </a:r>
            <a:r>
              <a:rPr lang="en-US" dirty="0" smtClean="0"/>
              <a:t> </a:t>
            </a:r>
            <a:r>
              <a:rPr lang="en-US" dirty="0" err="1" smtClean="0"/>
              <a:t>লজিক</a:t>
            </a:r>
            <a:r>
              <a:rPr lang="en-US" dirty="0" smtClean="0"/>
              <a:t> </a:t>
            </a:r>
            <a:r>
              <a:rPr lang="en-US" dirty="0" err="1" smtClean="0"/>
              <a:t>সার্কিট</a:t>
            </a:r>
            <a:r>
              <a:rPr lang="en-US" dirty="0" smtClean="0"/>
              <a:t> ……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575" y="6467475"/>
            <a:ext cx="905256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9992" y="946665"/>
            <a:ext cx="4930617" cy="291465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793510"/>
            <a:ext cx="7543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1400" dirty="0" err="1" smtClean="0"/>
              <a:t>যে</a:t>
            </a:r>
            <a:r>
              <a:rPr lang="en-US" sz="1400" dirty="0" smtClean="0"/>
              <a:t> </a:t>
            </a:r>
            <a:r>
              <a:rPr lang="en-US" sz="1400" dirty="0" err="1" smtClean="0"/>
              <a:t>অ্যাডার</a:t>
            </a:r>
            <a:r>
              <a:rPr lang="en-US" sz="1400" dirty="0" smtClean="0"/>
              <a:t> </a:t>
            </a:r>
            <a:r>
              <a:rPr lang="en-US" sz="1400" dirty="0" err="1" smtClean="0"/>
              <a:t>সার্কিটের</a:t>
            </a:r>
            <a:r>
              <a:rPr lang="en-US" sz="1400" dirty="0" smtClean="0"/>
              <a:t> </a:t>
            </a:r>
            <a:r>
              <a:rPr lang="en-US" sz="1400" dirty="0" err="1" smtClean="0"/>
              <a:t>মাধ্যমে</a:t>
            </a:r>
            <a:r>
              <a:rPr lang="en-US" sz="1400" dirty="0" smtClean="0"/>
              <a:t> </a:t>
            </a:r>
            <a:r>
              <a:rPr lang="en-US" sz="1400" dirty="0" err="1" smtClean="0"/>
              <a:t>দুই</a:t>
            </a:r>
            <a:r>
              <a:rPr lang="en-US" sz="1400" dirty="0" smtClean="0"/>
              <a:t> </a:t>
            </a:r>
            <a:r>
              <a:rPr lang="en-US" sz="1400" dirty="0" err="1" smtClean="0"/>
              <a:t>বা</a:t>
            </a:r>
            <a:r>
              <a:rPr lang="en-US" sz="1400" dirty="0" smtClean="0"/>
              <a:t> </a:t>
            </a:r>
            <a:r>
              <a:rPr lang="en-US" sz="1400" dirty="0" err="1" smtClean="0"/>
              <a:t>ততোধিক</a:t>
            </a:r>
            <a:r>
              <a:rPr lang="en-US" sz="1400" dirty="0" smtClean="0"/>
              <a:t> </a:t>
            </a:r>
            <a:r>
              <a:rPr lang="en-US" sz="1400" dirty="0" err="1" smtClean="0"/>
              <a:t>বিটের</a:t>
            </a:r>
            <a:r>
              <a:rPr lang="en-US" sz="1400" dirty="0" smtClean="0"/>
              <a:t> </a:t>
            </a:r>
            <a:r>
              <a:rPr lang="en-US" sz="1400" dirty="0" err="1" smtClean="0"/>
              <a:t>দুইটি</a:t>
            </a:r>
            <a:r>
              <a:rPr lang="en-US" sz="1400" dirty="0" smtClean="0"/>
              <a:t> </a:t>
            </a:r>
            <a:r>
              <a:rPr lang="en-US" sz="1400" dirty="0" err="1" smtClean="0"/>
              <a:t>বাইনারি</a:t>
            </a:r>
            <a:r>
              <a:rPr lang="en-US" sz="1400" dirty="0" smtClean="0"/>
              <a:t> </a:t>
            </a:r>
            <a:r>
              <a:rPr lang="en-US" sz="1400" dirty="0" err="1" smtClean="0"/>
              <a:t>সংখ্যার</a:t>
            </a:r>
            <a:r>
              <a:rPr lang="en-US" sz="1400" dirty="0" smtClean="0"/>
              <a:t> </a:t>
            </a:r>
            <a:r>
              <a:rPr lang="en-US" sz="1400" dirty="0" err="1" smtClean="0"/>
              <a:t>যোগফল</a:t>
            </a:r>
            <a:r>
              <a:rPr lang="en-US" sz="1400" dirty="0" smtClean="0"/>
              <a:t> </a:t>
            </a:r>
            <a:r>
              <a:rPr lang="en-US" sz="1400" dirty="0" err="1" smtClean="0"/>
              <a:t>নির্ণয়</a:t>
            </a:r>
            <a:r>
              <a:rPr lang="en-US" sz="1400" dirty="0" smtClean="0"/>
              <a:t> </a:t>
            </a:r>
            <a:r>
              <a:rPr lang="en-US" sz="1400" dirty="0" err="1" smtClean="0"/>
              <a:t>করা</a:t>
            </a:r>
            <a:r>
              <a:rPr lang="en-US" sz="1400" dirty="0" smtClean="0"/>
              <a:t> </a:t>
            </a:r>
            <a:r>
              <a:rPr lang="en-US" sz="1400" dirty="0" err="1" smtClean="0"/>
              <a:t>যায়</a:t>
            </a:r>
            <a:r>
              <a:rPr lang="en-US" sz="1400" dirty="0" smtClean="0"/>
              <a:t>, </a:t>
            </a:r>
            <a:r>
              <a:rPr lang="en-US" sz="1400" dirty="0" err="1" smtClean="0"/>
              <a:t>তাকে</a:t>
            </a:r>
            <a:r>
              <a:rPr lang="en-US" sz="1400" dirty="0" smtClean="0"/>
              <a:t> </a:t>
            </a:r>
            <a:r>
              <a:rPr lang="en-US" sz="1400" dirty="0" err="1" smtClean="0"/>
              <a:t>ফুল</a:t>
            </a:r>
            <a:r>
              <a:rPr lang="en-US" sz="1400" dirty="0" smtClean="0"/>
              <a:t> </a:t>
            </a:r>
            <a:r>
              <a:rPr lang="en-US" sz="1400" dirty="0" err="1" smtClean="0"/>
              <a:t>অ্যাডার</a:t>
            </a:r>
            <a:r>
              <a:rPr lang="en-US" sz="1400" dirty="0" smtClean="0"/>
              <a:t> </a:t>
            </a:r>
            <a:r>
              <a:rPr lang="en-US" sz="1400" dirty="0" err="1" smtClean="0"/>
              <a:t>বলে</a:t>
            </a:r>
            <a:r>
              <a:rPr lang="en-US" sz="1400" dirty="0" smtClean="0"/>
              <a:t>।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1400" dirty="0" err="1" smtClean="0"/>
              <a:t>ফুল</a:t>
            </a:r>
            <a:r>
              <a:rPr lang="en-US" sz="1400" dirty="0" smtClean="0"/>
              <a:t> </a:t>
            </a:r>
            <a:r>
              <a:rPr lang="en-US" sz="1400" dirty="0" err="1" smtClean="0"/>
              <a:t>অ্যাডার</a:t>
            </a:r>
            <a:r>
              <a:rPr lang="en-US" sz="1400" dirty="0" smtClean="0"/>
              <a:t> </a:t>
            </a:r>
            <a:r>
              <a:rPr lang="en-US" sz="1400" dirty="0" err="1" smtClean="0"/>
              <a:t>সার্কিটে</a:t>
            </a:r>
            <a:r>
              <a:rPr lang="en-US" sz="1400" dirty="0" smtClean="0"/>
              <a:t> </a:t>
            </a:r>
            <a:r>
              <a:rPr lang="en-US" sz="1400" dirty="0" err="1" smtClean="0"/>
              <a:t>ইনপুট</a:t>
            </a:r>
            <a:r>
              <a:rPr lang="en-US" sz="1400" dirty="0" smtClean="0"/>
              <a:t> </a:t>
            </a:r>
            <a:r>
              <a:rPr lang="en-US" sz="1400" dirty="0" err="1" smtClean="0"/>
              <a:t>হিসেবে</a:t>
            </a:r>
            <a:r>
              <a:rPr lang="en-US" sz="1400" dirty="0" smtClean="0"/>
              <a:t> A, B ও C </a:t>
            </a:r>
            <a:r>
              <a:rPr lang="en-US" sz="1400" dirty="0" err="1" smtClean="0"/>
              <a:t>তিনটি</a:t>
            </a:r>
            <a:r>
              <a:rPr lang="en-US" sz="1400" dirty="0" smtClean="0"/>
              <a:t> </a:t>
            </a:r>
            <a:r>
              <a:rPr lang="en-US" sz="1400" dirty="0" err="1" smtClean="0"/>
              <a:t>ইনপুট</a:t>
            </a:r>
            <a:r>
              <a:rPr lang="en-US" sz="1400" dirty="0" smtClean="0"/>
              <a:t> </a:t>
            </a:r>
            <a:r>
              <a:rPr lang="en-US" sz="1400" dirty="0" err="1" smtClean="0"/>
              <a:t>থাকে</a:t>
            </a:r>
            <a:r>
              <a:rPr lang="en-US" sz="1400" dirty="0" smtClean="0"/>
              <a:t> </a:t>
            </a:r>
            <a:r>
              <a:rPr lang="en-US" sz="1400" dirty="0" err="1" smtClean="0"/>
              <a:t>এবং</a:t>
            </a:r>
            <a:r>
              <a:rPr lang="en-US" sz="1400" dirty="0" smtClean="0"/>
              <a:t> </a:t>
            </a:r>
            <a:r>
              <a:rPr lang="en-US" sz="1400" dirty="0" err="1" smtClean="0"/>
              <a:t>আউট</a:t>
            </a:r>
            <a:r>
              <a:rPr lang="en-US" sz="1400" dirty="0" smtClean="0"/>
              <a:t> </a:t>
            </a:r>
            <a:r>
              <a:rPr lang="en-US" sz="1400" dirty="0" err="1" smtClean="0"/>
              <a:t>পুট</a:t>
            </a:r>
            <a:r>
              <a:rPr lang="en-US" sz="1400" dirty="0" smtClean="0"/>
              <a:t> </a:t>
            </a:r>
            <a:r>
              <a:rPr lang="en-US" sz="1400" dirty="0" err="1" smtClean="0"/>
              <a:t>হিসেবে</a:t>
            </a:r>
            <a:r>
              <a:rPr lang="en-US" sz="1400" dirty="0" smtClean="0"/>
              <a:t> S(Sum) ও C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(Carry) </a:t>
            </a:r>
            <a:r>
              <a:rPr lang="en-US" sz="1400" dirty="0" err="1" smtClean="0"/>
              <a:t>দুইটি</a:t>
            </a:r>
            <a:r>
              <a:rPr lang="en-US" sz="1400" dirty="0" smtClean="0"/>
              <a:t> </a:t>
            </a:r>
            <a:r>
              <a:rPr lang="en-US" sz="1400" dirty="0" err="1" smtClean="0"/>
              <a:t>আউটপুট</a:t>
            </a:r>
            <a:r>
              <a:rPr lang="en-US" sz="1400" dirty="0" smtClean="0"/>
              <a:t> </a:t>
            </a:r>
            <a:r>
              <a:rPr lang="en-US" sz="1400" dirty="0" err="1" smtClean="0"/>
              <a:t>থাকে</a:t>
            </a:r>
            <a:r>
              <a:rPr lang="en-US" sz="1400" dirty="0" smtClean="0"/>
              <a:t>।	A+B+C= S    C</a:t>
            </a:r>
            <a:r>
              <a:rPr lang="en-US" sz="1400" baseline="-25000" dirty="0" smtClean="0"/>
              <a:t>1</a:t>
            </a:r>
            <a:endParaRPr lang="en-US" sz="1400" dirty="0" smtClean="0"/>
          </a:p>
          <a:p>
            <a:r>
              <a:rPr lang="en-US" sz="1400" dirty="0"/>
              <a:t>	</a:t>
            </a:r>
            <a:r>
              <a:rPr lang="en-US" sz="1400" dirty="0" smtClean="0"/>
              <a:t>			0+0+0=  0    0</a:t>
            </a:r>
          </a:p>
          <a:p>
            <a:r>
              <a:rPr lang="en-US" sz="1400" dirty="0"/>
              <a:t>	</a:t>
            </a:r>
            <a:r>
              <a:rPr lang="en-US" sz="1400" dirty="0" smtClean="0"/>
              <a:t>			0+0+1=  1    0</a:t>
            </a:r>
          </a:p>
          <a:p>
            <a:r>
              <a:rPr lang="en-US" sz="1400" dirty="0"/>
              <a:t>	</a:t>
            </a:r>
            <a:r>
              <a:rPr lang="en-US" sz="1400" dirty="0" smtClean="0"/>
              <a:t>			0+1+0=  1    0</a:t>
            </a:r>
          </a:p>
          <a:p>
            <a:r>
              <a:rPr lang="en-US" sz="1400" dirty="0"/>
              <a:t>	</a:t>
            </a:r>
            <a:r>
              <a:rPr lang="en-US" sz="1400" dirty="0" smtClean="0"/>
              <a:t>			0+1+1=  0    1</a:t>
            </a:r>
          </a:p>
          <a:p>
            <a:r>
              <a:rPr lang="en-US" sz="1400" dirty="0"/>
              <a:t>	</a:t>
            </a:r>
            <a:r>
              <a:rPr lang="en-US" sz="1400" dirty="0" smtClean="0"/>
              <a:t>			1+0+0=  1    0</a:t>
            </a:r>
          </a:p>
          <a:p>
            <a:r>
              <a:rPr lang="en-US" sz="1400" dirty="0"/>
              <a:t>	</a:t>
            </a:r>
            <a:r>
              <a:rPr lang="en-US" sz="1400" dirty="0" smtClean="0"/>
              <a:t>			1+0+1=  0    1</a:t>
            </a:r>
          </a:p>
          <a:p>
            <a:r>
              <a:rPr lang="en-US" sz="1400" dirty="0"/>
              <a:t>	</a:t>
            </a:r>
            <a:r>
              <a:rPr lang="en-US" sz="1400" dirty="0" smtClean="0"/>
              <a:t>			1+1+0=  0    1</a:t>
            </a:r>
          </a:p>
          <a:p>
            <a:r>
              <a:rPr lang="en-US" sz="1400" dirty="0"/>
              <a:t>	</a:t>
            </a:r>
            <a:r>
              <a:rPr lang="en-US" sz="1400" dirty="0" smtClean="0"/>
              <a:t>			1+1+1=  1    1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7285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548759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dirty="0" err="1" smtClean="0"/>
              <a:t>হাফ</a:t>
            </a:r>
            <a:r>
              <a:rPr lang="en-US" dirty="0" smtClean="0"/>
              <a:t> </a:t>
            </a:r>
            <a:r>
              <a:rPr lang="en-US" dirty="0" err="1" smtClean="0"/>
              <a:t>সাবস্ট্রাক্টর</a:t>
            </a:r>
            <a:r>
              <a:rPr lang="en-US" dirty="0" smtClean="0"/>
              <a:t> </a:t>
            </a:r>
            <a:r>
              <a:rPr lang="en-US" dirty="0" err="1" smtClean="0"/>
              <a:t>লজিক</a:t>
            </a:r>
            <a:r>
              <a:rPr lang="en-US" dirty="0" smtClean="0"/>
              <a:t> </a:t>
            </a:r>
            <a:r>
              <a:rPr lang="en-US" dirty="0" err="1" smtClean="0"/>
              <a:t>সার্কিট</a:t>
            </a:r>
            <a:r>
              <a:rPr lang="en-US" dirty="0" smtClean="0"/>
              <a:t> ……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575" y="6467475"/>
            <a:ext cx="905256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864997"/>
              </p:ext>
            </p:extLst>
          </p:nvPr>
        </p:nvGraphicFramePr>
        <p:xfrm>
          <a:off x="5867400" y="1905000"/>
          <a:ext cx="2819400" cy="228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850"/>
                <a:gridCol w="704850"/>
                <a:gridCol w="704850"/>
                <a:gridCol w="704850"/>
              </a:tblGrid>
              <a:tr h="45655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o</a:t>
                      </a:r>
                      <a:endParaRPr lang="en-US" dirty="0"/>
                    </a:p>
                  </a:txBody>
                  <a:tcPr/>
                </a:tc>
              </a:tr>
              <a:tr h="45655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655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655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655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324600" y="131263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Truth Table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4724400"/>
            <a:ext cx="8229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n-US" sz="1600" dirty="0" err="1" smtClean="0"/>
              <a:t>যে</a:t>
            </a:r>
            <a:r>
              <a:rPr lang="en-US" sz="1600" dirty="0" smtClean="0"/>
              <a:t> </a:t>
            </a:r>
            <a:r>
              <a:rPr lang="en-US" sz="1600" dirty="0" err="1" smtClean="0"/>
              <a:t>ইলেকট্রনিক</a:t>
            </a:r>
            <a:r>
              <a:rPr lang="en-US" sz="1600" dirty="0" smtClean="0"/>
              <a:t> </a:t>
            </a:r>
            <a:r>
              <a:rPr lang="en-US" sz="1600" dirty="0" err="1" smtClean="0"/>
              <a:t>সার্কিটের</a:t>
            </a:r>
            <a:r>
              <a:rPr lang="en-US" sz="1600" dirty="0" smtClean="0"/>
              <a:t> </a:t>
            </a:r>
            <a:r>
              <a:rPr lang="en-US" sz="1600" dirty="0" err="1" smtClean="0"/>
              <a:t>মাধ্যমে</a:t>
            </a:r>
            <a:r>
              <a:rPr lang="en-US" sz="1600" dirty="0" smtClean="0"/>
              <a:t> </a:t>
            </a:r>
            <a:r>
              <a:rPr lang="en-US" sz="1600" dirty="0" err="1" smtClean="0"/>
              <a:t>দুই</a:t>
            </a:r>
            <a:r>
              <a:rPr lang="en-US" sz="1600" dirty="0" smtClean="0"/>
              <a:t> </a:t>
            </a:r>
            <a:r>
              <a:rPr lang="en-US" sz="1600" dirty="0" err="1" smtClean="0"/>
              <a:t>টের</a:t>
            </a:r>
            <a:r>
              <a:rPr lang="en-US" sz="1600" dirty="0" smtClean="0"/>
              <a:t> </a:t>
            </a:r>
            <a:r>
              <a:rPr lang="en-US" sz="1600" dirty="0" err="1" smtClean="0"/>
              <a:t>বিয়োগফল</a:t>
            </a:r>
            <a:r>
              <a:rPr lang="en-US" sz="1600" dirty="0" smtClean="0"/>
              <a:t> </a:t>
            </a:r>
            <a:r>
              <a:rPr lang="en-US" sz="1600" dirty="0" err="1" smtClean="0"/>
              <a:t>নির্ণয়</a:t>
            </a:r>
            <a:r>
              <a:rPr lang="en-US" sz="1600" dirty="0" smtClean="0"/>
              <a:t> </a:t>
            </a:r>
            <a:r>
              <a:rPr lang="en-US" sz="1600" dirty="0" err="1" smtClean="0"/>
              <a:t>করা</a:t>
            </a:r>
            <a:r>
              <a:rPr lang="en-US" sz="1600" dirty="0" smtClean="0"/>
              <a:t> </a:t>
            </a:r>
            <a:r>
              <a:rPr lang="en-US" sz="1600" dirty="0" err="1" smtClean="0"/>
              <a:t>যায়</a:t>
            </a:r>
            <a:r>
              <a:rPr lang="en-US" sz="1600" dirty="0" smtClean="0"/>
              <a:t> </a:t>
            </a:r>
            <a:r>
              <a:rPr lang="en-US" sz="1600" dirty="0" err="1" smtClean="0"/>
              <a:t>তাকে</a:t>
            </a:r>
            <a:r>
              <a:rPr lang="en-US" sz="1600" dirty="0"/>
              <a:t> </a:t>
            </a:r>
            <a:r>
              <a:rPr lang="en-US" sz="1600" dirty="0" err="1" smtClean="0"/>
              <a:t>হাফ</a:t>
            </a:r>
            <a:r>
              <a:rPr lang="en-US" sz="1600" dirty="0" smtClean="0"/>
              <a:t> </a:t>
            </a:r>
            <a:r>
              <a:rPr lang="en-US" sz="1600" dirty="0" err="1" smtClean="0"/>
              <a:t>সাবট্রাক্টর</a:t>
            </a:r>
            <a:r>
              <a:rPr lang="en-US" sz="1600" dirty="0" smtClean="0"/>
              <a:t> </a:t>
            </a:r>
            <a:r>
              <a:rPr lang="en-US" sz="1600" dirty="0" err="1" smtClean="0"/>
              <a:t>বলে</a:t>
            </a:r>
            <a:r>
              <a:rPr lang="en-US" sz="1600" dirty="0" smtClean="0"/>
              <a:t>। </a:t>
            </a:r>
            <a:r>
              <a:rPr lang="en-US" sz="1600" dirty="0" err="1" smtClean="0"/>
              <a:t>একটি</a:t>
            </a:r>
            <a:r>
              <a:rPr lang="en-US" sz="1600" dirty="0" smtClean="0"/>
              <a:t> XOR </a:t>
            </a:r>
            <a:r>
              <a:rPr lang="en-US" sz="1600" dirty="0" err="1" smtClean="0"/>
              <a:t>গেইট</a:t>
            </a:r>
            <a:r>
              <a:rPr lang="en-US" sz="1600" dirty="0" smtClean="0"/>
              <a:t> </a:t>
            </a:r>
            <a:r>
              <a:rPr lang="en-US" sz="1600" dirty="0" err="1" smtClean="0"/>
              <a:t>এবং</a:t>
            </a:r>
            <a:r>
              <a:rPr lang="en-US" sz="1600" dirty="0" smtClean="0"/>
              <a:t> </a:t>
            </a:r>
            <a:r>
              <a:rPr lang="en-US" sz="1600" dirty="0" err="1" smtClean="0"/>
              <a:t>একটি</a:t>
            </a:r>
            <a:r>
              <a:rPr lang="en-US" sz="1600" dirty="0" smtClean="0"/>
              <a:t> AND </a:t>
            </a:r>
            <a:r>
              <a:rPr lang="en-US" sz="1600" dirty="0" err="1" smtClean="0"/>
              <a:t>গেইট</a:t>
            </a:r>
            <a:r>
              <a:rPr lang="en-US" sz="1600" dirty="0" smtClean="0"/>
              <a:t> </a:t>
            </a:r>
            <a:r>
              <a:rPr lang="en-US" sz="1600" dirty="0" err="1" smtClean="0"/>
              <a:t>এর</a:t>
            </a:r>
            <a:r>
              <a:rPr lang="en-US" sz="1600" dirty="0" smtClean="0"/>
              <a:t> </a:t>
            </a:r>
            <a:r>
              <a:rPr lang="en-US" sz="1600" dirty="0" err="1" smtClean="0"/>
              <a:t>সমন্বয়ে</a:t>
            </a:r>
            <a:r>
              <a:rPr lang="en-US" sz="1600" dirty="0" smtClean="0"/>
              <a:t> এ </a:t>
            </a:r>
            <a:r>
              <a:rPr lang="en-US" sz="1600" dirty="0" err="1" smtClean="0"/>
              <a:t>সার্কিট</a:t>
            </a:r>
            <a:r>
              <a:rPr lang="en-US" sz="1600" dirty="0" smtClean="0"/>
              <a:t> </a:t>
            </a:r>
            <a:r>
              <a:rPr lang="en-US" sz="1600" dirty="0" err="1" smtClean="0"/>
              <a:t>গঠিত</a:t>
            </a:r>
            <a:r>
              <a:rPr lang="en-US" sz="1600" dirty="0" smtClean="0"/>
              <a:t>। XOR </a:t>
            </a:r>
            <a:r>
              <a:rPr lang="en-US" sz="1600" dirty="0" err="1" smtClean="0"/>
              <a:t>গেইটের</a:t>
            </a:r>
            <a:r>
              <a:rPr lang="en-US" sz="1600" dirty="0" smtClean="0"/>
              <a:t> </a:t>
            </a:r>
            <a:r>
              <a:rPr lang="en-US" sz="1600" dirty="0" err="1" smtClean="0"/>
              <a:t>কাজ</a:t>
            </a:r>
            <a:r>
              <a:rPr lang="en-US" sz="1600" dirty="0" smtClean="0"/>
              <a:t> </a:t>
            </a:r>
            <a:r>
              <a:rPr lang="en-US" sz="1600" dirty="0" err="1" smtClean="0"/>
              <a:t>হচ্ছে</a:t>
            </a:r>
            <a:r>
              <a:rPr lang="en-US" sz="1600" dirty="0" smtClean="0"/>
              <a:t> </a:t>
            </a:r>
            <a:r>
              <a:rPr lang="en-US" sz="1600" dirty="0" err="1" smtClean="0"/>
              <a:t>বিয়োগফল</a:t>
            </a:r>
            <a:r>
              <a:rPr lang="en-US" sz="1600" dirty="0" smtClean="0"/>
              <a:t> D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(Difference</a:t>
            </a:r>
            <a:r>
              <a:rPr lang="en-US" sz="1600" dirty="0" smtClean="0"/>
              <a:t>) </a:t>
            </a:r>
            <a:r>
              <a:rPr lang="en-US" sz="1600" dirty="0" err="1" smtClean="0"/>
              <a:t>তৈরি</a:t>
            </a:r>
            <a:r>
              <a:rPr lang="en-US" sz="1600" dirty="0" smtClean="0"/>
              <a:t> </a:t>
            </a:r>
            <a:r>
              <a:rPr lang="en-US" sz="1600" dirty="0" err="1" smtClean="0"/>
              <a:t>করা</a:t>
            </a:r>
            <a:r>
              <a:rPr lang="en-US" sz="1600" dirty="0" smtClean="0"/>
              <a:t> </a:t>
            </a:r>
            <a:r>
              <a:rPr lang="en-US" sz="1600" dirty="0" err="1" smtClean="0"/>
              <a:t>এবং</a:t>
            </a:r>
            <a:r>
              <a:rPr lang="en-US" sz="1600" dirty="0" smtClean="0"/>
              <a:t> AND </a:t>
            </a:r>
            <a:r>
              <a:rPr lang="en-US" sz="1600" dirty="0" err="1" smtClean="0"/>
              <a:t>গেইটের</a:t>
            </a:r>
            <a:r>
              <a:rPr lang="en-US" sz="1600" dirty="0" smtClean="0"/>
              <a:t> </a:t>
            </a:r>
            <a:r>
              <a:rPr lang="en-US" sz="1600" dirty="0" err="1" smtClean="0"/>
              <a:t>কাজ</a:t>
            </a:r>
            <a:r>
              <a:rPr lang="en-US" sz="1600" dirty="0" smtClean="0"/>
              <a:t> </a:t>
            </a:r>
            <a:r>
              <a:rPr lang="en-US" sz="1600" dirty="0" err="1" smtClean="0"/>
              <a:t>হচ্ছে</a:t>
            </a:r>
            <a:r>
              <a:rPr lang="en-US" sz="1600" dirty="0" smtClean="0"/>
              <a:t> B</a:t>
            </a:r>
            <a:r>
              <a:rPr lang="en-US" sz="1600" baseline="-25000" dirty="0" smtClean="0"/>
              <a:t>O</a:t>
            </a:r>
            <a:r>
              <a:rPr lang="en-US" sz="1600" dirty="0" smtClean="0"/>
              <a:t>(Borrow) </a:t>
            </a:r>
            <a:r>
              <a:rPr lang="en-US" sz="1600" dirty="0" err="1" smtClean="0"/>
              <a:t>তৈরি</a:t>
            </a:r>
            <a:r>
              <a:rPr lang="en-US" sz="1600" dirty="0" smtClean="0"/>
              <a:t> </a:t>
            </a:r>
            <a:r>
              <a:rPr lang="en-US" sz="1600" dirty="0" err="1" smtClean="0"/>
              <a:t>করা</a:t>
            </a:r>
            <a:r>
              <a:rPr lang="en-US" sz="1600" dirty="0" smtClean="0"/>
              <a:t>।</a:t>
            </a:r>
            <a:endParaRPr lang="en-US" sz="16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86" r="13078" b="17965"/>
          <a:stretch/>
        </p:blipFill>
        <p:spPr>
          <a:xfrm>
            <a:off x="361950" y="1312637"/>
            <a:ext cx="4924426" cy="2802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390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461100"/>
            <a:ext cx="457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sz="2000" dirty="0" err="1" smtClean="0"/>
              <a:t>ফুল</a:t>
            </a:r>
            <a:r>
              <a:rPr lang="en-US" sz="2000" dirty="0" smtClean="0"/>
              <a:t> </a:t>
            </a:r>
            <a:r>
              <a:rPr lang="en-US" sz="2000" dirty="0" err="1" smtClean="0"/>
              <a:t>সাবট্রাক্টর</a:t>
            </a:r>
            <a:r>
              <a:rPr lang="en-US" sz="2000" dirty="0" smtClean="0"/>
              <a:t> </a:t>
            </a:r>
            <a:r>
              <a:rPr lang="en-US" sz="2000" dirty="0" err="1" smtClean="0"/>
              <a:t>লজিক</a:t>
            </a:r>
            <a:r>
              <a:rPr lang="en-US" sz="2000" dirty="0" smtClean="0"/>
              <a:t> </a:t>
            </a:r>
            <a:r>
              <a:rPr lang="en-US" sz="2000" dirty="0" err="1" smtClean="0"/>
              <a:t>সার্কিট</a:t>
            </a:r>
            <a:r>
              <a:rPr lang="en-US" sz="2000" dirty="0" smtClean="0"/>
              <a:t> </a:t>
            </a:r>
            <a:r>
              <a:rPr lang="en-US" sz="2000" dirty="0" smtClean="0"/>
              <a:t>……..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88792" y="4586536"/>
            <a:ext cx="822975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দুইটি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হাফ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সাবট্রাক্টর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ও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একটি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smtClean="0">
                <a:cs typeface="SutonnyMJ" pitchFamily="2" charset="0"/>
              </a:rPr>
              <a:t>OR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গেইটের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সাহায্যে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একটি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ফুল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সাবট্রাক্টর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তৈরি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করা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হয়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।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এই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সার্কিট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দিয়ে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দুই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বিটের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বিয়োগফল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নির্ণয়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করা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হয়</a:t>
            </a:r>
            <a:r>
              <a:rPr lang="en-US" sz="1600" dirty="0" smtClean="0"/>
              <a:t>।</a:t>
            </a:r>
            <a:endParaRPr lang="en-US" sz="1600" dirty="0" smtClean="0"/>
          </a:p>
          <a:p>
            <a:pPr marL="285750" indent="-285750" algn="just">
              <a:buFont typeface="Wingdings" pitchFamily="2" charset="2"/>
              <a:buChar char="v"/>
            </a:pPr>
            <a:endParaRPr lang="en-US" sz="1600" dirty="0"/>
          </a:p>
          <a:p>
            <a:pPr marL="285750" indent="-285750" algn="just">
              <a:buFont typeface="Wingdings" pitchFamily="2" charset="2"/>
              <a:buChar char="v"/>
            </a:pPr>
            <a:r>
              <a:rPr lang="en-US" sz="1600" dirty="0" err="1" smtClean="0"/>
              <a:t>এখানে</a:t>
            </a:r>
            <a:r>
              <a:rPr lang="en-US" sz="1600" dirty="0" smtClean="0"/>
              <a:t> XOR </a:t>
            </a:r>
            <a:r>
              <a:rPr lang="en-US" sz="1600" dirty="0" err="1" smtClean="0"/>
              <a:t>দুইটি</a:t>
            </a:r>
            <a:r>
              <a:rPr lang="en-US" sz="1600" dirty="0" smtClean="0"/>
              <a:t> </a:t>
            </a:r>
            <a:r>
              <a:rPr lang="en-US" sz="1600" dirty="0" err="1" smtClean="0"/>
              <a:t>গেইট</a:t>
            </a:r>
            <a:r>
              <a:rPr lang="en-US" sz="1600" dirty="0" smtClean="0"/>
              <a:t>, </a:t>
            </a:r>
            <a:r>
              <a:rPr lang="en-US" sz="1600" dirty="0" err="1" smtClean="0"/>
              <a:t>দুটি</a:t>
            </a:r>
            <a:r>
              <a:rPr lang="en-US" sz="1600" dirty="0" smtClean="0"/>
              <a:t> AND </a:t>
            </a:r>
            <a:r>
              <a:rPr lang="en-US" sz="1600" dirty="0" err="1" smtClean="0"/>
              <a:t>গেইট</a:t>
            </a:r>
            <a:r>
              <a:rPr lang="en-US" sz="1600" dirty="0" smtClean="0"/>
              <a:t>, </a:t>
            </a:r>
            <a:r>
              <a:rPr lang="en-US" sz="1600" dirty="0" err="1" smtClean="0"/>
              <a:t>দুটি</a:t>
            </a:r>
            <a:r>
              <a:rPr lang="en-US" sz="1600" dirty="0" smtClean="0"/>
              <a:t> NOT </a:t>
            </a:r>
            <a:r>
              <a:rPr lang="en-US" sz="1600" dirty="0" err="1" smtClean="0"/>
              <a:t>গেইট</a:t>
            </a:r>
            <a:r>
              <a:rPr lang="en-US" sz="1600" dirty="0" smtClean="0"/>
              <a:t> </a:t>
            </a:r>
            <a:r>
              <a:rPr lang="en-US" sz="1600" dirty="0" err="1" smtClean="0"/>
              <a:t>এবং</a:t>
            </a:r>
            <a:r>
              <a:rPr lang="en-US" sz="1600" dirty="0" smtClean="0"/>
              <a:t> </a:t>
            </a:r>
            <a:r>
              <a:rPr lang="en-US" sz="1600" dirty="0" err="1" smtClean="0"/>
              <a:t>একটি</a:t>
            </a:r>
            <a:r>
              <a:rPr lang="en-US" sz="1600" dirty="0" smtClean="0"/>
              <a:t> OR </a:t>
            </a:r>
            <a:r>
              <a:rPr lang="en-US" sz="1600" dirty="0" err="1" smtClean="0"/>
              <a:t>গেইটের</a:t>
            </a:r>
            <a:r>
              <a:rPr lang="en-US" sz="1600" dirty="0" smtClean="0"/>
              <a:t> </a:t>
            </a:r>
            <a:r>
              <a:rPr lang="en-US" sz="1600" dirty="0" err="1" smtClean="0"/>
              <a:t>সমন্বয়</a:t>
            </a:r>
            <a:r>
              <a:rPr lang="en-US" sz="1600" dirty="0" smtClean="0"/>
              <a:t> </a:t>
            </a:r>
            <a:r>
              <a:rPr lang="en-US" sz="1600" dirty="0" err="1" smtClean="0"/>
              <a:t>করে</a:t>
            </a:r>
            <a:r>
              <a:rPr lang="en-US" sz="1600" dirty="0" smtClean="0"/>
              <a:t> </a:t>
            </a:r>
            <a:r>
              <a:rPr lang="en-US" sz="1600" dirty="0" err="1" smtClean="0"/>
              <a:t>একটি</a:t>
            </a:r>
            <a:r>
              <a:rPr lang="en-US" sz="1600" dirty="0" smtClean="0"/>
              <a:t> </a:t>
            </a:r>
            <a:r>
              <a:rPr lang="en-US" sz="1600" dirty="0" err="1" smtClean="0"/>
              <a:t>ফুল</a:t>
            </a:r>
            <a:r>
              <a:rPr lang="en-US" sz="1600" dirty="0" smtClean="0"/>
              <a:t> </a:t>
            </a:r>
            <a:r>
              <a:rPr lang="en-US" sz="1600" dirty="0" err="1" smtClean="0"/>
              <a:t>সাবট্রাক্টর</a:t>
            </a:r>
            <a:r>
              <a:rPr lang="en-US" sz="1600" dirty="0" smtClean="0"/>
              <a:t> </a:t>
            </a:r>
            <a:r>
              <a:rPr lang="en-US" sz="1600" dirty="0" err="1" smtClean="0"/>
              <a:t>সার্কিট</a:t>
            </a:r>
            <a:r>
              <a:rPr lang="en-US" sz="1600" dirty="0" smtClean="0"/>
              <a:t> </a:t>
            </a:r>
            <a:r>
              <a:rPr lang="en-US" sz="1600" dirty="0" err="1" smtClean="0"/>
              <a:t>গঠন</a:t>
            </a:r>
            <a:r>
              <a:rPr lang="en-US" sz="1600" dirty="0" smtClean="0"/>
              <a:t> </a:t>
            </a:r>
            <a:r>
              <a:rPr lang="en-US" sz="1600" dirty="0" err="1" smtClean="0"/>
              <a:t>করা</a:t>
            </a:r>
            <a:r>
              <a:rPr lang="en-US" sz="1600" dirty="0" smtClean="0"/>
              <a:t> </a:t>
            </a:r>
            <a:r>
              <a:rPr lang="en-US" sz="1600" dirty="0" err="1" smtClean="0"/>
              <a:t>হয়েছে</a:t>
            </a:r>
            <a:r>
              <a:rPr lang="en-US" sz="1600" dirty="0" smtClean="0"/>
              <a:t>। </a:t>
            </a:r>
            <a:r>
              <a:rPr lang="en-US" sz="1600" dirty="0" err="1" smtClean="0"/>
              <a:t>এখানে</a:t>
            </a:r>
            <a:r>
              <a:rPr lang="en-US" sz="1600" dirty="0" smtClean="0"/>
              <a:t> </a:t>
            </a:r>
            <a:r>
              <a:rPr lang="en-US" sz="1600" dirty="0" err="1" smtClean="0"/>
              <a:t>হল</a:t>
            </a:r>
            <a:r>
              <a:rPr lang="en-US" sz="1600" dirty="0" smtClean="0"/>
              <a:t> </a:t>
            </a:r>
            <a:r>
              <a:rPr lang="en-US" sz="1600" dirty="0" err="1" smtClean="0"/>
              <a:t>ইনপুট</a:t>
            </a:r>
            <a:r>
              <a:rPr lang="en-US" sz="1600" dirty="0" smtClean="0"/>
              <a:t> A, B ও B</a:t>
            </a:r>
            <a:r>
              <a:rPr lang="en-US" sz="1600" baseline="-25000" dirty="0" smtClean="0"/>
              <a:t>IN</a:t>
            </a:r>
            <a:r>
              <a:rPr lang="en-US" sz="1600" dirty="0" smtClean="0"/>
              <a:t> </a:t>
            </a:r>
            <a:r>
              <a:rPr lang="en-US" sz="1600" dirty="0" err="1" smtClean="0"/>
              <a:t>এবং</a:t>
            </a:r>
            <a:r>
              <a:rPr lang="en-US" sz="1600" dirty="0" smtClean="0"/>
              <a:t> </a:t>
            </a:r>
            <a:r>
              <a:rPr lang="en-US" sz="1600" dirty="0" err="1" smtClean="0"/>
              <a:t>আউটপুটে</a:t>
            </a:r>
            <a:r>
              <a:rPr lang="en-US" sz="1600" dirty="0" smtClean="0"/>
              <a:t> </a:t>
            </a:r>
            <a:r>
              <a:rPr lang="en-US" sz="1600" dirty="0" err="1" smtClean="0"/>
              <a:t>বিয়োগফল</a:t>
            </a:r>
            <a:r>
              <a:rPr lang="en-US" sz="1600" dirty="0" smtClean="0"/>
              <a:t> D(Difference)</a:t>
            </a:r>
            <a:r>
              <a:rPr lang="en-US" sz="1600" dirty="0" smtClean="0"/>
              <a:t>  ও </a:t>
            </a:r>
            <a:r>
              <a:rPr lang="en-US" sz="1600" dirty="0" err="1" smtClean="0"/>
              <a:t>ধারক</a:t>
            </a:r>
            <a:r>
              <a:rPr lang="en-US" sz="1600" dirty="0" smtClean="0"/>
              <a:t> B</a:t>
            </a:r>
            <a:r>
              <a:rPr lang="en-US" sz="1600" baseline="-25000" dirty="0" smtClean="0"/>
              <a:t>O</a:t>
            </a:r>
            <a:r>
              <a:rPr lang="en-US" sz="1600" dirty="0" smtClean="0"/>
              <a:t>(Borrow)</a:t>
            </a:r>
            <a:endParaRPr lang="as-IN" sz="1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065" b="29500"/>
          <a:stretch/>
        </p:blipFill>
        <p:spPr>
          <a:xfrm>
            <a:off x="304800" y="990600"/>
            <a:ext cx="5332173" cy="279082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7150" y="6530133"/>
            <a:ext cx="901065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230550"/>
              </p:ext>
            </p:extLst>
          </p:nvPr>
        </p:nvGraphicFramePr>
        <p:xfrm>
          <a:off x="5617923" y="990601"/>
          <a:ext cx="3079670" cy="32918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15934"/>
                <a:gridCol w="615934"/>
                <a:gridCol w="615934"/>
                <a:gridCol w="615934"/>
                <a:gridCol w="615934"/>
              </a:tblGrid>
              <a:tr h="3374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O</a:t>
                      </a:r>
                      <a:endParaRPr lang="en-US" dirty="0"/>
                    </a:p>
                  </a:txBody>
                  <a:tcPr/>
                </a:tc>
              </a:tr>
              <a:tr h="3374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374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374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374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374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374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374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374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477000" y="524383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Truth Table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3513235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Half </a:t>
            </a:r>
            <a:r>
              <a:rPr lang="en-US" sz="1400" dirty="0" err="1" smtClean="0"/>
              <a:t>Subtrator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2590800" y="3503711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Half </a:t>
            </a:r>
            <a:r>
              <a:rPr lang="en-US" sz="1400" dirty="0" err="1" smtClean="0"/>
              <a:t>Subtrator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4114800" y="3521271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OR Gate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31042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819400" y="457200"/>
            <a:ext cx="3200400" cy="762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n-IN" sz="3200" dirty="0" smtClean="0"/>
              <a:t>মূল্যায়নঃ</a:t>
            </a:r>
            <a:endParaRPr lang="en-US" sz="32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7200" y="2438400"/>
            <a:ext cx="8382000" cy="25908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	</a:t>
            </a:r>
          </a:p>
          <a:p>
            <a:pPr algn="l"/>
            <a:endParaRPr lang="bn-IN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endParaRPr lang="en-US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endParaRPr lang="bn-IN" sz="44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endParaRPr lang="en-US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3000" y="2551836"/>
            <a:ext cx="76962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err="1" smtClean="0">
                <a:cs typeface="SutonnyMJ" pitchFamily="2" charset="0"/>
              </a:rPr>
              <a:t>কম্বিনেশনাল</a:t>
            </a:r>
            <a:r>
              <a:rPr lang="en-US" dirty="0" smtClean="0">
                <a:cs typeface="SutonnyMJ" pitchFamily="2" charset="0"/>
              </a:rPr>
              <a:t> </a:t>
            </a:r>
            <a:r>
              <a:rPr lang="en-US" dirty="0" err="1" smtClean="0">
                <a:cs typeface="SutonnyMJ" pitchFamily="2" charset="0"/>
              </a:rPr>
              <a:t>লজিক</a:t>
            </a:r>
            <a:r>
              <a:rPr lang="en-US" dirty="0" smtClean="0">
                <a:cs typeface="SutonnyMJ" pitchFamily="2" charset="0"/>
              </a:rPr>
              <a:t> </a:t>
            </a:r>
            <a:r>
              <a:rPr lang="en-US" dirty="0" err="1" smtClean="0">
                <a:cs typeface="SutonnyMJ" pitchFamily="2" charset="0"/>
              </a:rPr>
              <a:t>সার্কিট</a:t>
            </a:r>
            <a:r>
              <a:rPr lang="en-US" dirty="0" smtClean="0">
                <a:cs typeface="SutonnyMJ" pitchFamily="2" charset="0"/>
              </a:rPr>
              <a:t> </a:t>
            </a:r>
            <a:r>
              <a:rPr lang="en-US" dirty="0" err="1" smtClean="0">
                <a:cs typeface="SutonnyMJ" pitchFamily="2" charset="0"/>
              </a:rPr>
              <a:t>কী</a:t>
            </a:r>
            <a:r>
              <a:rPr lang="en-US" dirty="0" smtClean="0">
                <a:cs typeface="SutonnyMJ" pitchFamily="2" charset="0"/>
              </a:rPr>
              <a:t>?</a:t>
            </a:r>
            <a:endParaRPr lang="bn-IN" dirty="0" smtClean="0">
              <a:cs typeface="NikoshBAN" pitchFamily="2" charset="0"/>
            </a:endParaRP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অ্যাডার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কী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?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অ্যাডার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কত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প্রকার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ও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কি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কি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?</a:t>
            </a:r>
            <a:endParaRPr lang="bn-IN" dirty="0" smtClean="0">
              <a:latin typeface="NikoshBAN" pitchFamily="2" charset="0"/>
              <a:cs typeface="NikoshBAN" pitchFamily="2" charset="0"/>
            </a:endParaRP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হাফ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অ্যাডার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ও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ফুল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অ্যাডার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কী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?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হাফ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সাবট্রাক্টর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ও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ফুল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সাবট্রাক্টর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কী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?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হাফ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অ্যাডার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ও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হাফ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সাবট্রাক্টরের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লজিক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সার্কিট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অংকন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কর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।</a:t>
            </a:r>
            <a:endParaRPr lang="bn-IN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625" y="6486524"/>
            <a:ext cx="901065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1800" y="533401"/>
            <a:ext cx="3276600" cy="12954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438400"/>
            <a:ext cx="7696200" cy="1066800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buFont typeface="Wingdings" pitchFamily="2" charset="2"/>
              <a:buChar char="v"/>
            </a:pPr>
            <a:r>
              <a:rPr lang="bn-IN" sz="1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cs typeface="SutonnyMJ" pitchFamily="2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cs typeface="SutonnyMJ" pitchFamily="2" charset="0"/>
              </a:rPr>
              <a:t>একটি</a:t>
            </a:r>
            <a:r>
              <a:rPr lang="en-US" sz="1800" dirty="0" smtClean="0">
                <a:solidFill>
                  <a:srgbClr val="002060"/>
                </a:solidFill>
                <a:cs typeface="SutonnyMJ" pitchFamily="2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cs typeface="SutonnyMJ" pitchFamily="2" charset="0"/>
              </a:rPr>
              <a:t>ফুল</a:t>
            </a:r>
            <a:r>
              <a:rPr lang="en-US" sz="1800" dirty="0" smtClean="0">
                <a:solidFill>
                  <a:srgbClr val="002060"/>
                </a:solidFill>
                <a:cs typeface="SutonnyMJ" pitchFamily="2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cs typeface="SutonnyMJ" pitchFamily="2" charset="0"/>
              </a:rPr>
              <a:t>অ্যাডার</a:t>
            </a:r>
            <a:r>
              <a:rPr lang="en-US" sz="1800" dirty="0" smtClean="0">
                <a:solidFill>
                  <a:srgbClr val="002060"/>
                </a:solidFill>
                <a:cs typeface="SutonnyMJ" pitchFamily="2" charset="0"/>
              </a:rPr>
              <a:t> ও </a:t>
            </a:r>
            <a:r>
              <a:rPr lang="en-US" sz="1800" dirty="0" err="1" smtClean="0">
                <a:solidFill>
                  <a:srgbClr val="002060"/>
                </a:solidFill>
                <a:cs typeface="SutonnyMJ" pitchFamily="2" charset="0"/>
              </a:rPr>
              <a:t>ফুল</a:t>
            </a:r>
            <a:r>
              <a:rPr lang="en-US" sz="1800" dirty="0" smtClean="0">
                <a:solidFill>
                  <a:srgbClr val="002060"/>
                </a:solidFill>
                <a:cs typeface="SutonnyMJ" pitchFamily="2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cs typeface="SutonnyMJ" pitchFamily="2" charset="0"/>
              </a:rPr>
              <a:t>সাবট্রাক্টরের</a:t>
            </a:r>
            <a:r>
              <a:rPr lang="en-US" sz="1800" dirty="0" smtClean="0">
                <a:solidFill>
                  <a:srgbClr val="002060"/>
                </a:solidFill>
                <a:cs typeface="SutonnyMJ" pitchFamily="2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cs typeface="SutonnyMJ" pitchFamily="2" charset="0"/>
              </a:rPr>
              <a:t>লজিক</a:t>
            </a:r>
            <a:r>
              <a:rPr lang="en-US" sz="1800" dirty="0" smtClean="0">
                <a:solidFill>
                  <a:srgbClr val="002060"/>
                </a:solidFill>
                <a:cs typeface="SutonnyMJ" pitchFamily="2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cs typeface="SutonnyMJ" pitchFamily="2" charset="0"/>
              </a:rPr>
              <a:t>সার্কিটসহ</a:t>
            </a:r>
            <a:r>
              <a:rPr lang="en-US" sz="1800" dirty="0" smtClean="0">
                <a:solidFill>
                  <a:srgbClr val="002060"/>
                </a:solidFill>
                <a:cs typeface="SutonnyMJ" pitchFamily="2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cs typeface="SutonnyMJ" pitchFamily="2" charset="0"/>
              </a:rPr>
              <a:t>বর্ণনা</a:t>
            </a:r>
            <a:r>
              <a:rPr lang="en-US" sz="1800" dirty="0" smtClean="0">
                <a:solidFill>
                  <a:srgbClr val="002060"/>
                </a:solidFill>
                <a:cs typeface="SutonnyMJ" pitchFamily="2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cs typeface="SutonnyMJ" pitchFamily="2" charset="0"/>
              </a:rPr>
              <a:t>কর</a:t>
            </a:r>
            <a:r>
              <a:rPr lang="en-US" sz="1800" dirty="0" smtClean="0">
                <a:solidFill>
                  <a:srgbClr val="002060"/>
                </a:solidFill>
                <a:cs typeface="SutonnyMJ" pitchFamily="2" charset="0"/>
              </a:rPr>
              <a:t>।</a:t>
            </a:r>
            <a:endParaRPr lang="en-US" sz="18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150" y="6496050"/>
            <a:ext cx="901065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95400" y="1981200"/>
            <a:ext cx="6858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bn-IN" sz="8800" b="1" cap="all" dirty="0" smtClean="0">
                <a:ln w="0"/>
                <a:solidFill>
                  <a:schemeClr val="accent6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800" b="1" cap="all" spc="0" dirty="0">
              <a:ln w="0"/>
              <a:solidFill>
                <a:schemeClr val="accent6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150" y="6515100"/>
            <a:ext cx="901065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bn-BD" b="1" dirty="0" smtClean="0">
                <a:latin typeface="NikoshBAN" pitchFamily="2" charset="0"/>
                <a:cs typeface="NikoshBAN" pitchFamily="2" charset="0"/>
              </a:rPr>
              <a:t>পরিচিতিঃ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71999"/>
          </a:xfrm>
          <a:ln>
            <a:solidFill>
              <a:schemeClr val="accent3">
                <a:lumMod val="75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sz="1800" dirty="0" smtClean="0">
              <a:latin typeface="SutonnyMJ" pitchFamily="2" charset="0"/>
              <a:cs typeface="SutonnyMJ" pitchFamily="2" charset="0"/>
            </a:endParaRPr>
          </a:p>
          <a:p>
            <a:endParaRPr lang="en-US" sz="1800" dirty="0" smtClean="0">
              <a:latin typeface="SutonnyMJ" pitchFamily="2" charset="0"/>
              <a:cs typeface="SutonnyMJ" pitchFamily="2" charset="0"/>
            </a:endParaRPr>
          </a:p>
          <a:p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হরেন্দ্র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বিশ্বাস</a:t>
            </a:r>
            <a:endParaRPr lang="bn-BD" sz="1800" dirty="0" smtClean="0">
              <a:latin typeface="SutonnyMJ" pitchFamily="2" charset="0"/>
              <a:cs typeface="NikoshBAN" pitchFamily="2" charset="0"/>
            </a:endParaRPr>
          </a:p>
          <a:p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জুনিয়র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ইন্সট্রাক্টর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(</a:t>
            </a:r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রেডিও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এন্ড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টিভি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)</a:t>
            </a:r>
            <a:endParaRPr lang="bn-BD" sz="1800" dirty="0" smtClean="0">
              <a:latin typeface="SutonnyMJ" pitchFamily="2" charset="0"/>
              <a:cs typeface="NikoshBAN" pitchFamily="2" charset="0"/>
            </a:endParaRPr>
          </a:p>
          <a:p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নরসিংদী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টেকনিক্যাল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স্কুল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 ও </a:t>
            </a:r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কলেজ</a:t>
            </a:r>
            <a:endParaRPr lang="en-US" sz="1800" dirty="0" smtClean="0">
              <a:latin typeface="SutonnyMJ" pitchFamily="2" charset="0"/>
              <a:cs typeface="SutonnyMJ" pitchFamily="2" charset="0"/>
            </a:endParaRPr>
          </a:p>
          <a:p>
            <a:r>
              <a:rPr lang="en-US" sz="1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Email:harendrabiswas@gmail.com</a:t>
            </a:r>
            <a:endParaRPr lang="en-US" sz="1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038600" cy="4572000"/>
          </a:xfrm>
          <a:ln>
            <a:solidFill>
              <a:schemeClr val="accent3">
                <a:lumMod val="75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sz="1800" dirty="0" smtClean="0">
              <a:latin typeface="SutonnyMJ" pitchFamily="2" charset="0"/>
              <a:cs typeface="SutonnyMJ" pitchFamily="2" charset="0"/>
            </a:endParaRPr>
          </a:p>
          <a:p>
            <a:endParaRPr lang="en-US" sz="1800" dirty="0">
              <a:latin typeface="SutonnyMJ" pitchFamily="2" charset="0"/>
              <a:cs typeface="SutonnyMJ" pitchFamily="2" charset="0"/>
            </a:endParaRPr>
          </a:p>
          <a:p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দশম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শ্রেণি</a:t>
            </a:r>
            <a:endParaRPr lang="bn-BD" sz="1800" dirty="0" smtClean="0">
              <a:latin typeface="SutonnyMJ" pitchFamily="2" charset="0"/>
              <a:cs typeface="NikoshBAN" pitchFamily="2" charset="0"/>
            </a:endParaRPr>
          </a:p>
          <a:p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জেনারেল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 ইলেকট্রনিক্স-২</a:t>
            </a:r>
            <a:endParaRPr lang="bn-BD" sz="1800" dirty="0" smtClean="0">
              <a:latin typeface="SutonnyMJ" pitchFamily="2" charset="0"/>
              <a:cs typeface="NikoshBAN" pitchFamily="2" charset="0"/>
            </a:endParaRPr>
          </a:p>
          <a:p>
            <a:r>
              <a:rPr lang="en-US" sz="1800" dirty="0" smtClean="0">
                <a:latin typeface="SutonnyMJ" pitchFamily="2" charset="0"/>
                <a:cs typeface="SutonnyMJ" pitchFamily="2" charset="0"/>
              </a:rPr>
              <a:t>(২য় </a:t>
            </a:r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পত্র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)</a:t>
            </a:r>
          </a:p>
          <a:p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দ্বিতীয়</a:t>
            </a:r>
            <a:r>
              <a:rPr lang="en-US" sz="1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800" dirty="0" err="1" smtClean="0">
                <a:latin typeface="SutonnyMJ" pitchFamily="2" charset="0"/>
                <a:cs typeface="SutonnyMJ" pitchFamily="2" charset="0"/>
              </a:rPr>
              <a:t>অধ্যায়</a:t>
            </a:r>
            <a:endParaRPr lang="en-US" sz="18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448425"/>
            <a:ext cx="901065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288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39" y="427932"/>
            <a:ext cx="4506852" cy="309231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920589"/>
            <a:ext cx="4560782" cy="3146586"/>
          </a:xfrm>
          <a:prstGeom prst="rect">
            <a:avLst/>
          </a:prstGeom>
        </p:spPr>
      </p:pic>
      <p:cxnSp>
        <p:nvCxnSpPr>
          <p:cNvPr id="14" name="Straight Arrow Connector 13"/>
          <p:cNvCxnSpPr/>
          <p:nvPr/>
        </p:nvCxnSpPr>
        <p:spPr>
          <a:xfrm flipH="1" flipV="1">
            <a:off x="2438400" y="2362200"/>
            <a:ext cx="76200" cy="3352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2514600" y="2133600"/>
            <a:ext cx="4185391" cy="35352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181100" y="5715000"/>
            <a:ext cx="2857500" cy="3693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SutonnyMJ" pitchFamily="2" charset="0"/>
                <a:cs typeface="SutonnyMJ" pitchFamily="2" charset="0"/>
              </a:rPr>
              <a:t>কম্বিনেশনাল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লজিক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সার্কিট</a:t>
            </a:r>
            <a:endParaRPr lang="en-US" sz="24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150" y="6488847"/>
            <a:ext cx="901065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6675" y="161925"/>
            <a:ext cx="8991600" cy="600164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effectLst>
            <a:glow rad="101600">
              <a:schemeClr val="accent1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scene3d>
            <a:camera prst="obliqueBottomLeft"/>
            <a:lightRig rig="threePt" dir="t"/>
          </a:scene3d>
          <a:sp3d>
            <a:bevelT prst="relaxedInset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en-US" sz="2400" dirty="0" smtClean="0"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400" dirty="0" smtClean="0"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400" dirty="0"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400" dirty="0" smtClean="0">
              <a:solidFill>
                <a:srgbClr val="7030A0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r>
              <a:rPr lang="en-US" sz="2400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পাঠঃ</a:t>
            </a:r>
            <a:r>
              <a:rPr lang="en-US" sz="2400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কম্বিনেশনাল</a:t>
            </a:r>
            <a:r>
              <a:rPr lang="en-US" sz="2400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লজিক</a:t>
            </a:r>
            <a:r>
              <a:rPr lang="en-US" sz="2400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সার্কিট</a:t>
            </a:r>
            <a:endParaRPr lang="en-US" sz="2400" dirty="0" smtClean="0">
              <a:solidFill>
                <a:srgbClr val="7030A0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r>
              <a:rPr lang="en-US" sz="2400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দ্বিতীয়</a:t>
            </a:r>
            <a:r>
              <a:rPr lang="en-US" sz="2400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অধ্যায়</a:t>
            </a:r>
            <a:endParaRPr lang="en-US" sz="2400" dirty="0" smtClean="0">
              <a:solidFill>
                <a:srgbClr val="7030A0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r>
              <a:rPr lang="en-US" sz="2400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(</a:t>
            </a:r>
            <a:r>
              <a:rPr lang="en-US" sz="2400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কম্বিনেশনাল</a:t>
            </a:r>
            <a:r>
              <a:rPr lang="en-US" sz="2400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লজিক</a:t>
            </a:r>
            <a:r>
              <a:rPr lang="en-US" sz="2400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সার্কিট</a:t>
            </a:r>
            <a:r>
              <a:rPr lang="en-US" sz="2400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)</a:t>
            </a:r>
          </a:p>
          <a:p>
            <a:pPr algn="ctr"/>
            <a:endParaRPr lang="en-US" sz="2400" dirty="0">
              <a:solidFill>
                <a:srgbClr val="7030A0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400" dirty="0" smtClean="0">
              <a:solidFill>
                <a:srgbClr val="7030A0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400" dirty="0" smtClean="0">
              <a:solidFill>
                <a:srgbClr val="7030A0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400" dirty="0" smtClean="0">
              <a:solidFill>
                <a:srgbClr val="7030A0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400" dirty="0">
              <a:solidFill>
                <a:srgbClr val="7030A0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400" dirty="0">
              <a:solidFill>
                <a:srgbClr val="7030A0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400" dirty="0" smtClean="0"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400" dirty="0"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4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625" y="6438900"/>
            <a:ext cx="901065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883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1219199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bn-IN" sz="54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IN" sz="5400" dirty="0" smtClean="0">
                <a:latin typeface="NikoshBAN" pitchFamily="2" charset="0"/>
                <a:cs typeface="NikoshBAN" pitchFamily="2" charset="0"/>
              </a:rPr>
            </a:b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পাঠ শেষে শিক্ষার্থীরা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…</a:t>
            </a: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8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IN" sz="8000" dirty="0" smtClean="0">
                <a:latin typeface="NikoshBAN" pitchFamily="2" charset="0"/>
                <a:cs typeface="NikoshBAN" pitchFamily="2" charset="0"/>
              </a:rPr>
            </a:br>
            <a:r>
              <a:rPr lang="bn-IN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IN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981200"/>
            <a:ext cx="7086600" cy="2209800"/>
          </a:xfrm>
        </p:spPr>
        <p:txBody>
          <a:bodyPr>
            <a:normAutofit/>
          </a:bodyPr>
          <a:lstStyle/>
          <a:p>
            <a:pPr marL="514350" indent="-51435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কম্বিনেশনাল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লজিক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সার্কিট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কী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তা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বলতে</a:t>
            </a:r>
            <a:r>
              <a:rPr lang="en-US" sz="1600" dirty="0" smtClean="0">
                <a:solidFill>
                  <a:schemeClr val="tx1"/>
                </a:solidFill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cs typeface="SutonnyMJ" pitchFamily="2" charset="0"/>
              </a:rPr>
              <a:t>পারবে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।</a:t>
            </a:r>
            <a:endParaRPr lang="bn-IN" sz="1600" dirty="0" smtClean="0">
              <a:solidFill>
                <a:schemeClr val="tx1"/>
              </a:solidFill>
              <a:latin typeface="SutonnyMJ" pitchFamily="2" charset="0"/>
              <a:cs typeface="NikoshBAN" pitchFamily="2" charset="0"/>
            </a:endParaRPr>
          </a:p>
          <a:p>
            <a:pPr marL="514350" indent="-51435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হাফ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অ্যাডার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ও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ফুল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অ্যাডার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কী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তা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বলতে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পারবে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।</a:t>
            </a:r>
            <a:endParaRPr lang="bn-IN" sz="1600" dirty="0" smtClean="0">
              <a:solidFill>
                <a:schemeClr val="tx1"/>
              </a:solidFill>
              <a:latin typeface="SutonnyMJ" pitchFamily="2" charset="0"/>
              <a:cs typeface="NikoshBAN" pitchFamily="2" charset="0"/>
            </a:endParaRPr>
          </a:p>
          <a:p>
            <a:pPr marL="514350" indent="-51435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হাফ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অ্যাডার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ও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ফুল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অ্যাডার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লজিক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সার্কিট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বর্ণনা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করতে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পারবে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।</a:t>
            </a:r>
          </a:p>
          <a:p>
            <a:pPr marL="514350" indent="-51435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হাফ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সাবট্রাক্টর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ও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ফুল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সাবট্রাক্টর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কী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তা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বলতে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পারবে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।</a:t>
            </a:r>
          </a:p>
          <a:p>
            <a:pPr marL="514350" indent="-51435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হাফ</a:t>
            </a:r>
            <a:r>
              <a:rPr lang="en-US" sz="1600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সাবট্রাক্টর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ও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ফুল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সাবট্রাক্টর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লজিক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সার্কিট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বর্ণনা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করতে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পারবে</a:t>
            </a:r>
            <a:r>
              <a:rPr lang="en-US" sz="16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।</a:t>
            </a:r>
            <a:endParaRPr lang="en-US" sz="1600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150" y="6438900"/>
            <a:ext cx="901065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461100"/>
            <a:ext cx="655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sz="2000" dirty="0" err="1" smtClean="0"/>
              <a:t>কম্বিনেশনাল</a:t>
            </a:r>
            <a:r>
              <a:rPr lang="en-US" sz="2000" dirty="0" smtClean="0"/>
              <a:t> </a:t>
            </a:r>
            <a:r>
              <a:rPr lang="en-US" sz="2000" dirty="0" err="1" smtClean="0"/>
              <a:t>লজিক</a:t>
            </a:r>
            <a:r>
              <a:rPr lang="en-US" sz="2000" dirty="0" smtClean="0"/>
              <a:t> </a:t>
            </a:r>
            <a:r>
              <a:rPr lang="en-US" sz="2000" dirty="0" err="1" smtClean="0"/>
              <a:t>সার্কিট</a:t>
            </a:r>
            <a:r>
              <a:rPr lang="en-US" sz="2000" dirty="0" smtClean="0"/>
              <a:t> </a:t>
            </a:r>
            <a:r>
              <a:rPr lang="en-US" sz="2000" dirty="0" err="1" smtClean="0"/>
              <a:t>কী</a:t>
            </a:r>
            <a:r>
              <a:rPr lang="en-US" sz="2000" dirty="0" smtClean="0"/>
              <a:t>?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39976" y="3948876"/>
            <a:ext cx="8229755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যে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সার্কিটের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আউটপুট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চলতি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ইনপুটের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উপর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নির্ভর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করে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কিন্তু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কোনো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মেমরির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উপর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নির্ভর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করে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না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তাকে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কম্বিনেশনাল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লজিক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সার্কিট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বলে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।</a:t>
            </a:r>
            <a:endParaRPr lang="en-US" sz="16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066800"/>
            <a:ext cx="4673406" cy="268959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8575" y="6513195"/>
            <a:ext cx="905256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501134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dirty="0" err="1" smtClean="0"/>
              <a:t>অ্যাডার</a:t>
            </a:r>
            <a:r>
              <a:rPr lang="en-US" dirty="0" smtClean="0"/>
              <a:t> </a:t>
            </a:r>
            <a:r>
              <a:rPr lang="en-US" dirty="0" err="1" smtClean="0"/>
              <a:t>কী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575" y="6467475"/>
            <a:ext cx="905256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295400"/>
            <a:ext cx="3633500" cy="254030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38200" y="4343400"/>
            <a:ext cx="754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1600" dirty="0" err="1" smtClean="0"/>
              <a:t>যে</a:t>
            </a:r>
            <a:r>
              <a:rPr lang="en-US" sz="1600" dirty="0" smtClean="0"/>
              <a:t> </a:t>
            </a:r>
            <a:r>
              <a:rPr lang="en-US" sz="1600" dirty="0" err="1" smtClean="0"/>
              <a:t>লজিক</a:t>
            </a:r>
            <a:r>
              <a:rPr lang="en-US" sz="1600" dirty="0" smtClean="0"/>
              <a:t> </a:t>
            </a:r>
            <a:r>
              <a:rPr lang="en-US" sz="1600" dirty="0" err="1" smtClean="0"/>
              <a:t>সার্কিটের</a:t>
            </a:r>
            <a:r>
              <a:rPr lang="en-US" sz="1600" dirty="0" smtClean="0"/>
              <a:t> </a:t>
            </a:r>
            <a:r>
              <a:rPr lang="en-US" sz="1600" dirty="0" err="1" smtClean="0"/>
              <a:t>সাহায্যে</a:t>
            </a:r>
            <a:r>
              <a:rPr lang="en-US" sz="1600" dirty="0" smtClean="0"/>
              <a:t> </a:t>
            </a:r>
            <a:r>
              <a:rPr lang="en-US" sz="1600" dirty="0" err="1" smtClean="0"/>
              <a:t>বাইনারি</a:t>
            </a:r>
            <a:r>
              <a:rPr lang="en-US" sz="1600" dirty="0" smtClean="0"/>
              <a:t> </a:t>
            </a:r>
            <a:r>
              <a:rPr lang="en-US" sz="1600" dirty="0" err="1" smtClean="0"/>
              <a:t>সংখ্যার</a:t>
            </a:r>
            <a:r>
              <a:rPr lang="en-US" sz="1600" dirty="0" smtClean="0"/>
              <a:t> </a:t>
            </a:r>
            <a:r>
              <a:rPr lang="en-US" sz="1600" dirty="0" err="1" smtClean="0"/>
              <a:t>যোগফল</a:t>
            </a:r>
            <a:r>
              <a:rPr lang="en-US" sz="1600" dirty="0" smtClean="0"/>
              <a:t> </a:t>
            </a:r>
            <a:r>
              <a:rPr lang="en-US" sz="1600" dirty="0" err="1" smtClean="0"/>
              <a:t>নির্ণয়</a:t>
            </a:r>
            <a:r>
              <a:rPr lang="en-US" sz="1600" dirty="0" smtClean="0"/>
              <a:t> </a:t>
            </a:r>
            <a:r>
              <a:rPr lang="en-US" sz="1600" dirty="0" err="1" smtClean="0"/>
              <a:t>করা</a:t>
            </a:r>
            <a:r>
              <a:rPr lang="en-US" sz="1600" dirty="0" smtClean="0"/>
              <a:t> </a:t>
            </a:r>
            <a:r>
              <a:rPr lang="en-US" sz="1600" dirty="0" err="1" smtClean="0"/>
              <a:t>হয়</a:t>
            </a:r>
            <a:r>
              <a:rPr lang="en-US" sz="1600" dirty="0" smtClean="0"/>
              <a:t>, </a:t>
            </a:r>
            <a:r>
              <a:rPr lang="en-US" sz="1600" dirty="0" err="1" smtClean="0"/>
              <a:t>তাকে</a:t>
            </a:r>
            <a:r>
              <a:rPr lang="en-US" sz="1600" dirty="0" smtClean="0"/>
              <a:t> </a:t>
            </a:r>
            <a:r>
              <a:rPr lang="en-US" sz="1600" dirty="0" err="1" smtClean="0"/>
              <a:t>অ্যাডার</a:t>
            </a:r>
            <a:r>
              <a:rPr lang="en-US" sz="1600" dirty="0" smtClean="0"/>
              <a:t> </a:t>
            </a:r>
            <a:r>
              <a:rPr lang="en-US" sz="1600" dirty="0" err="1" smtClean="0"/>
              <a:t>বলে</a:t>
            </a:r>
            <a:r>
              <a:rPr lang="en-US" sz="1600" dirty="0" smtClean="0"/>
              <a:t>।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83908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685800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dirty="0" err="1" smtClean="0"/>
              <a:t>অ্যাডার</a:t>
            </a:r>
            <a:r>
              <a:rPr lang="en-US" dirty="0" smtClean="0"/>
              <a:t> </a:t>
            </a:r>
            <a:r>
              <a:rPr lang="en-US" dirty="0" err="1" smtClean="0"/>
              <a:t>কত</a:t>
            </a:r>
            <a:r>
              <a:rPr lang="en-US" dirty="0" smtClean="0"/>
              <a:t> </a:t>
            </a:r>
            <a:r>
              <a:rPr lang="en-US" dirty="0" err="1" smtClean="0"/>
              <a:t>প্রকার</a:t>
            </a:r>
            <a:r>
              <a:rPr lang="en-US" dirty="0" smtClean="0"/>
              <a:t> ও </a:t>
            </a:r>
            <a:r>
              <a:rPr lang="en-US" dirty="0" err="1" smtClean="0"/>
              <a:t>কি</a:t>
            </a:r>
            <a:r>
              <a:rPr lang="en-US" dirty="0" smtClean="0"/>
              <a:t> </a:t>
            </a:r>
            <a:r>
              <a:rPr lang="en-US" dirty="0" err="1" smtClean="0"/>
              <a:t>কি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575" y="6467475"/>
            <a:ext cx="905256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630959"/>
            <a:ext cx="4097521" cy="230068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702" y="1470817"/>
            <a:ext cx="4605287" cy="30353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1500" y="4167565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হাফ</a:t>
            </a:r>
            <a:r>
              <a:rPr lang="en-US" sz="1600" dirty="0" smtClean="0"/>
              <a:t> </a:t>
            </a:r>
            <a:r>
              <a:rPr lang="en-US" sz="1600" dirty="0" err="1" smtClean="0"/>
              <a:t>অ্যাডার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5257800" y="4336842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ফুল</a:t>
            </a:r>
            <a:r>
              <a:rPr lang="en-US" sz="1600" dirty="0" smtClean="0"/>
              <a:t> </a:t>
            </a:r>
            <a:r>
              <a:rPr lang="en-US" sz="1600" dirty="0" err="1" smtClean="0"/>
              <a:t>অ্যাডার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478155" y="4901625"/>
            <a:ext cx="815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1600" dirty="0" err="1" smtClean="0"/>
              <a:t>অ্যাডার</a:t>
            </a:r>
            <a:r>
              <a:rPr lang="en-US" sz="1600" dirty="0" smtClean="0"/>
              <a:t> </a:t>
            </a:r>
            <a:r>
              <a:rPr lang="en-US" sz="1600" dirty="0" err="1" smtClean="0"/>
              <a:t>সার্কিট</a:t>
            </a:r>
            <a:r>
              <a:rPr lang="en-US" sz="1600" dirty="0" smtClean="0"/>
              <a:t> </a:t>
            </a:r>
            <a:r>
              <a:rPr lang="en-US" sz="1600" dirty="0" err="1" smtClean="0"/>
              <a:t>দুই</a:t>
            </a:r>
            <a:r>
              <a:rPr lang="en-US" sz="1600" dirty="0" smtClean="0"/>
              <a:t> </a:t>
            </a:r>
            <a:r>
              <a:rPr lang="en-US" sz="1600" dirty="0" err="1" smtClean="0"/>
              <a:t>প্রকার</a:t>
            </a:r>
            <a:r>
              <a:rPr lang="en-US" sz="1600" dirty="0" smtClean="0"/>
              <a:t>। </a:t>
            </a:r>
            <a:r>
              <a:rPr lang="en-US" sz="1600" dirty="0" err="1" smtClean="0"/>
              <a:t>যথাঃ</a:t>
            </a:r>
            <a:r>
              <a:rPr lang="en-US" sz="1600" dirty="0" smtClean="0"/>
              <a:t>   ১। </a:t>
            </a:r>
            <a:r>
              <a:rPr lang="en-US" sz="1600" dirty="0" err="1" smtClean="0"/>
              <a:t>হাফ</a:t>
            </a:r>
            <a:r>
              <a:rPr lang="en-US" sz="1600" dirty="0" smtClean="0"/>
              <a:t> </a:t>
            </a:r>
            <a:r>
              <a:rPr lang="en-US" sz="1600" dirty="0" err="1" smtClean="0"/>
              <a:t>অ্যাডার</a:t>
            </a:r>
            <a:r>
              <a:rPr lang="en-US" sz="1600" dirty="0" smtClean="0"/>
              <a:t> 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		</a:t>
            </a:r>
            <a:r>
              <a:rPr lang="en-US" sz="1600" dirty="0"/>
              <a:t> </a:t>
            </a:r>
            <a:r>
              <a:rPr lang="en-US" sz="1600" dirty="0" smtClean="0"/>
              <a:t>      </a:t>
            </a:r>
            <a:r>
              <a:rPr lang="en-US" sz="1600" dirty="0" smtClean="0"/>
              <a:t>২</a:t>
            </a:r>
            <a:r>
              <a:rPr lang="en-US" sz="1600" dirty="0" smtClean="0"/>
              <a:t>। </a:t>
            </a:r>
            <a:r>
              <a:rPr lang="en-US" sz="1600" dirty="0" err="1" smtClean="0"/>
              <a:t>ফুল</a:t>
            </a:r>
            <a:r>
              <a:rPr lang="en-US" sz="1600" dirty="0" smtClean="0"/>
              <a:t> </a:t>
            </a:r>
            <a:r>
              <a:rPr lang="en-US" sz="1600" dirty="0" err="1" smtClean="0"/>
              <a:t>অ্যাডার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45351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685800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dirty="0" err="1" smtClean="0"/>
              <a:t>হাফ</a:t>
            </a:r>
            <a:r>
              <a:rPr lang="en-US" dirty="0" smtClean="0"/>
              <a:t> </a:t>
            </a:r>
            <a:r>
              <a:rPr lang="en-US" dirty="0" err="1" smtClean="0"/>
              <a:t>অ্যাডার</a:t>
            </a:r>
            <a:r>
              <a:rPr lang="en-US" dirty="0" smtClean="0"/>
              <a:t> </a:t>
            </a:r>
            <a:r>
              <a:rPr lang="en-US" dirty="0" err="1" smtClean="0"/>
              <a:t>লজিক</a:t>
            </a:r>
            <a:r>
              <a:rPr lang="en-US" dirty="0" smtClean="0"/>
              <a:t> </a:t>
            </a:r>
            <a:r>
              <a:rPr lang="en-US" dirty="0" err="1" smtClean="0"/>
              <a:t>সার্কিট</a:t>
            </a:r>
            <a:r>
              <a:rPr lang="en-US" dirty="0" smtClean="0"/>
              <a:t> ……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575" y="6467475"/>
            <a:ext cx="9052560" cy="2743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Harendra</a:t>
            </a:r>
            <a:r>
              <a:rPr lang="en-US" sz="4400" dirty="0" smtClean="0">
                <a:solidFill>
                  <a:srgbClr val="C00000"/>
                </a:solidFill>
                <a:latin typeface="Blackadder ITC" pitchFamily="8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Blackadder ITC" pitchFamily="82" charset="0"/>
              </a:rPr>
              <a:t>Biswas</a:t>
            </a:r>
            <a:endParaRPr lang="en-US" sz="4400" dirty="0">
              <a:solidFill>
                <a:srgbClr val="C00000"/>
              </a:solidFill>
              <a:latin typeface="Blackadder ITC" pitchFamily="8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048" y="1298822"/>
            <a:ext cx="5340352" cy="22183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62000" y="3581400"/>
            <a:ext cx="7696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dirty="0" err="1" smtClean="0"/>
              <a:t>যে</a:t>
            </a:r>
            <a:r>
              <a:rPr lang="en-US" dirty="0" smtClean="0"/>
              <a:t> </a:t>
            </a:r>
            <a:r>
              <a:rPr lang="en-US" dirty="0" err="1" smtClean="0"/>
              <a:t>অ্যাডার</a:t>
            </a:r>
            <a:r>
              <a:rPr lang="en-US" dirty="0" smtClean="0"/>
              <a:t> </a:t>
            </a:r>
            <a:r>
              <a:rPr lang="en-US" dirty="0" err="1" smtClean="0"/>
              <a:t>সার্কিটের</a:t>
            </a:r>
            <a:r>
              <a:rPr lang="en-US" dirty="0" smtClean="0"/>
              <a:t> </a:t>
            </a:r>
            <a:r>
              <a:rPr lang="en-US" dirty="0" err="1" smtClean="0"/>
              <a:t>মাধ্যমে</a:t>
            </a:r>
            <a:r>
              <a:rPr lang="en-US" dirty="0" smtClean="0"/>
              <a:t> </a:t>
            </a:r>
            <a:r>
              <a:rPr lang="en-US" dirty="0" err="1" smtClean="0"/>
              <a:t>এক</a:t>
            </a:r>
            <a:r>
              <a:rPr lang="en-US" dirty="0" smtClean="0"/>
              <a:t> </a:t>
            </a:r>
            <a:r>
              <a:rPr lang="en-US" dirty="0" err="1" smtClean="0"/>
              <a:t>বিটের</a:t>
            </a:r>
            <a:r>
              <a:rPr lang="en-US" dirty="0" smtClean="0"/>
              <a:t> </a:t>
            </a:r>
            <a:r>
              <a:rPr lang="en-US" dirty="0" err="1" smtClean="0"/>
              <a:t>দুইটি</a:t>
            </a:r>
            <a:r>
              <a:rPr lang="en-US" dirty="0" smtClean="0"/>
              <a:t> </a:t>
            </a:r>
            <a:r>
              <a:rPr lang="en-US" dirty="0" err="1" smtClean="0"/>
              <a:t>সংখ্যার</a:t>
            </a:r>
            <a:r>
              <a:rPr lang="en-US" dirty="0" smtClean="0"/>
              <a:t> </a:t>
            </a:r>
            <a:r>
              <a:rPr lang="en-US" dirty="0" err="1" smtClean="0"/>
              <a:t>যোগফল</a:t>
            </a:r>
            <a:r>
              <a:rPr lang="en-US" dirty="0" smtClean="0"/>
              <a:t> </a:t>
            </a:r>
            <a:r>
              <a:rPr lang="en-US" dirty="0" err="1" smtClean="0"/>
              <a:t>নির্ণয়</a:t>
            </a:r>
            <a:r>
              <a:rPr lang="en-US" dirty="0" smtClean="0"/>
              <a:t> </a:t>
            </a:r>
            <a:r>
              <a:rPr lang="en-US" dirty="0" err="1" smtClean="0"/>
              <a:t>করা</a:t>
            </a:r>
            <a:r>
              <a:rPr lang="en-US" dirty="0" smtClean="0"/>
              <a:t> </a:t>
            </a:r>
            <a:r>
              <a:rPr lang="en-US" dirty="0" err="1" smtClean="0"/>
              <a:t>হয়</a:t>
            </a:r>
            <a:r>
              <a:rPr lang="en-US" dirty="0" smtClean="0"/>
              <a:t>, </a:t>
            </a:r>
            <a:r>
              <a:rPr lang="en-US" dirty="0" err="1" smtClean="0"/>
              <a:t>তাকে</a:t>
            </a:r>
            <a:r>
              <a:rPr lang="en-US" dirty="0" smtClean="0"/>
              <a:t> </a:t>
            </a:r>
            <a:r>
              <a:rPr lang="en-US" dirty="0" err="1" smtClean="0"/>
              <a:t>হাফ</a:t>
            </a:r>
            <a:r>
              <a:rPr lang="en-US" dirty="0" smtClean="0"/>
              <a:t> </a:t>
            </a:r>
            <a:r>
              <a:rPr lang="en-US" dirty="0" err="1" smtClean="0"/>
              <a:t>অ্যাডার</a:t>
            </a:r>
            <a:r>
              <a:rPr lang="en-US" dirty="0" smtClean="0"/>
              <a:t> </a:t>
            </a:r>
            <a:r>
              <a:rPr lang="en-US" dirty="0" err="1" smtClean="0"/>
              <a:t>বলে</a:t>
            </a:r>
            <a:r>
              <a:rPr lang="en-US" dirty="0" smtClean="0"/>
              <a:t>।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err="1" smtClean="0"/>
              <a:t>দুইটি</a:t>
            </a:r>
            <a:r>
              <a:rPr lang="en-US" dirty="0" smtClean="0"/>
              <a:t> </a:t>
            </a:r>
            <a:r>
              <a:rPr lang="en-US" dirty="0" err="1" smtClean="0"/>
              <a:t>বিট</a:t>
            </a:r>
            <a:r>
              <a:rPr lang="en-US" dirty="0" smtClean="0"/>
              <a:t> </a:t>
            </a:r>
            <a:r>
              <a:rPr lang="en-US" dirty="0" err="1" smtClean="0"/>
              <a:t>যোগ</a:t>
            </a:r>
            <a:r>
              <a:rPr lang="en-US" dirty="0" smtClean="0"/>
              <a:t> </a:t>
            </a:r>
            <a:r>
              <a:rPr lang="en-US" dirty="0" err="1" smtClean="0"/>
              <a:t>করার</a:t>
            </a:r>
            <a:r>
              <a:rPr lang="en-US" dirty="0" smtClean="0"/>
              <a:t> </a:t>
            </a:r>
            <a:r>
              <a:rPr lang="en-US" dirty="0" err="1" smtClean="0"/>
              <a:t>জন্য</a:t>
            </a:r>
            <a:r>
              <a:rPr lang="en-US" dirty="0" smtClean="0"/>
              <a:t> </a:t>
            </a:r>
            <a:r>
              <a:rPr lang="en-US" dirty="0" err="1" smtClean="0"/>
              <a:t>নিম্নের</a:t>
            </a:r>
            <a:r>
              <a:rPr lang="en-US" dirty="0" smtClean="0"/>
              <a:t> </a:t>
            </a:r>
            <a:r>
              <a:rPr lang="en-US" dirty="0" err="1" smtClean="0"/>
              <a:t>চারটি</a:t>
            </a:r>
            <a:r>
              <a:rPr lang="en-US" dirty="0" smtClean="0"/>
              <a:t> </a:t>
            </a:r>
            <a:r>
              <a:rPr lang="en-US" dirty="0" err="1" smtClean="0"/>
              <a:t>অবস্থা</a:t>
            </a:r>
            <a:r>
              <a:rPr lang="en-US" dirty="0" smtClean="0"/>
              <a:t> </a:t>
            </a:r>
            <a:r>
              <a:rPr lang="en-US" dirty="0" err="1" smtClean="0"/>
              <a:t>পাওয়া</a:t>
            </a:r>
            <a:r>
              <a:rPr lang="en-US" dirty="0" smtClean="0"/>
              <a:t> </a:t>
            </a:r>
            <a:r>
              <a:rPr lang="en-US" dirty="0" err="1" smtClean="0"/>
              <a:t>যায়</a:t>
            </a:r>
            <a:r>
              <a:rPr lang="en-US" dirty="0" smtClean="0"/>
              <a:t>।</a:t>
            </a:r>
          </a:p>
          <a:p>
            <a:endParaRPr lang="en-US" dirty="0"/>
          </a:p>
          <a:p>
            <a:r>
              <a:rPr lang="en-US" dirty="0" smtClean="0"/>
              <a:t>			A+B=S  C</a:t>
            </a:r>
          </a:p>
          <a:p>
            <a:r>
              <a:rPr lang="en-US" dirty="0" smtClean="0"/>
              <a:t>			0+0=0  0</a:t>
            </a:r>
          </a:p>
          <a:p>
            <a:r>
              <a:rPr lang="en-US" dirty="0"/>
              <a:t>	</a:t>
            </a:r>
            <a:r>
              <a:rPr lang="en-US" dirty="0" smtClean="0"/>
              <a:t>		0+1=1  0</a:t>
            </a:r>
          </a:p>
          <a:p>
            <a:r>
              <a:rPr lang="en-US" dirty="0"/>
              <a:t>	</a:t>
            </a:r>
            <a:r>
              <a:rPr lang="en-US" dirty="0" smtClean="0"/>
              <a:t>		1+0=1  0</a:t>
            </a:r>
          </a:p>
          <a:p>
            <a:r>
              <a:rPr lang="en-US" dirty="0"/>
              <a:t>	</a:t>
            </a:r>
            <a:r>
              <a:rPr lang="en-US" dirty="0" smtClean="0"/>
              <a:t>		1+1=0  1</a:t>
            </a:r>
          </a:p>
        </p:txBody>
      </p:sp>
    </p:spTree>
    <p:extLst>
      <p:ext uri="{BB962C8B-B14F-4D97-AF65-F5344CB8AC3E}">
        <p14:creationId xmlns:p14="http://schemas.microsoft.com/office/powerpoint/2010/main" val="1844393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2180</TotalTime>
  <Words>527</Words>
  <Application>Microsoft Office PowerPoint</Application>
  <PresentationFormat>On-screen Show (4:3)</PresentationFormat>
  <Paragraphs>169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পরিচিতিঃ</vt:lpstr>
      <vt:lpstr>PowerPoint Presentation</vt:lpstr>
      <vt:lpstr>PowerPoint Presentation</vt:lpstr>
      <vt:lpstr>  পাঠ শেষে শিক্ষার্থীরা…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মূল্যায়নঃ</vt:lpstr>
      <vt:lpstr>বাড়ীর কাজ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User.TTTC</dc:creator>
  <cp:lastModifiedBy>Harendra Biswas</cp:lastModifiedBy>
  <cp:revision>576</cp:revision>
  <dcterms:created xsi:type="dcterms:W3CDTF">2006-08-16T00:00:00Z</dcterms:created>
  <dcterms:modified xsi:type="dcterms:W3CDTF">2019-10-11T05:28:19Z</dcterms:modified>
</cp:coreProperties>
</file>