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9" r:id="rId5"/>
    <p:sldId id="261" r:id="rId6"/>
    <p:sldId id="263" r:id="rId7"/>
    <p:sldId id="264" r:id="rId8"/>
    <p:sldId id="265" r:id="rId9"/>
    <p:sldId id="266" r:id="rId10"/>
    <p:sldId id="268" r:id="rId11"/>
    <p:sldId id="273" r:id="rId12"/>
    <p:sldId id="269" r:id="rId13"/>
    <p:sldId id="274" r:id="rId14"/>
    <p:sldId id="275" r:id="rId15"/>
    <p:sldId id="270" r:id="rId16"/>
    <p:sldId id="276" r:id="rId17"/>
    <p:sldId id="277" r:id="rId18"/>
    <p:sldId id="278" r:id="rId19"/>
    <p:sldId id="271" r:id="rId20"/>
    <p:sldId id="272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A619A-0125-4F1A-B652-7E6CE2EB25C9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A619A-0125-4F1A-B652-7E6CE2EB25C9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A619A-0125-4F1A-B652-7E6CE2EB25C9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A619A-0125-4F1A-B652-7E6CE2EB25C9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A619A-0125-4F1A-B652-7E6CE2EB25C9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A619A-0125-4F1A-B652-7E6CE2EB25C9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A619A-0125-4F1A-B652-7E6CE2EB25C9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A619A-0125-4F1A-B652-7E6CE2EB25C9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A619A-0125-4F1A-B652-7E6CE2EB25C9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A619A-0125-4F1A-B652-7E6CE2EB25C9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A619A-0125-4F1A-B652-7E6CE2EB25C9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54A619A-0125-4F1A-B652-7E6CE2EB25C9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381000"/>
            <a:ext cx="8468095" cy="6248400"/>
            <a:chOff x="381000" y="762000"/>
            <a:chExt cx="8468095" cy="5867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762000"/>
              <a:ext cx="8468095" cy="5867400"/>
            </a:xfrm>
            <a:prstGeom prst="rect">
              <a:avLst/>
            </a:prstGeom>
          </p:spPr>
        </p:pic>
        <p:sp>
          <p:nvSpPr>
            <p:cNvPr id="4" name="Round Same Side Corner Rectangle 3"/>
            <p:cNvSpPr/>
            <p:nvPr/>
          </p:nvSpPr>
          <p:spPr>
            <a:xfrm>
              <a:off x="1066800" y="4572000"/>
              <a:ext cx="7086600" cy="1981200"/>
            </a:xfrm>
            <a:prstGeom prst="round2SameRect">
              <a:avLst/>
            </a:prstGeom>
            <a:solidFill>
              <a:schemeClr val="bg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ounded Rectangle 10">
            <a:extLst>
              <a:ext uri="{FF2B5EF4-FFF2-40B4-BE49-F238E27FC236}">
                <a16:creationId xmlns="" xmlns:a16="http://schemas.microsoft.com/office/drawing/2014/main" id="{6D45ABC6-14CF-43A5-9F34-35D7922AA471}"/>
              </a:ext>
            </a:extLst>
          </p:cNvPr>
          <p:cNvSpPr/>
          <p:nvPr/>
        </p:nvSpPr>
        <p:spPr>
          <a:xfrm>
            <a:off x="289295" y="4438403"/>
            <a:ext cx="8534400" cy="1818733"/>
          </a:xfrm>
          <a:prstGeom prst="roundRect">
            <a:avLst>
              <a:gd name="adj" fmla="val 40129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bn-IN" sz="6000" b="1" spc="151" dirty="0" smtClean="0">
                <a:ln w="11430"/>
                <a:solidFill>
                  <a:schemeClr val="bg1"/>
                </a:solidFill>
                <a:effectLst>
                  <a:glow rad="101600">
                    <a:srgbClr val="0F6AA9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6000" b="1" spc="151" dirty="0">
              <a:ln w="11430"/>
              <a:solidFill>
                <a:schemeClr val="bg1"/>
              </a:solidFill>
              <a:effectLst>
                <a:glow rad="101600">
                  <a:srgbClr val="0F6AA9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667000" y="381000"/>
            <a:ext cx="4267200" cy="137160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95337"/>
            <a:ext cx="2303399" cy="1534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430126" y="4267200"/>
                <a:ext cx="6740948" cy="1337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40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সুত্রের</a:t>
                </a:r>
                <a:r>
                  <a:rPr lang="en-US" sz="40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সাহার্য্যে</a:t>
                </a:r>
                <a:r>
                  <a:rPr lang="en-US" sz="40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সমাধান</a:t>
                </a:r>
                <a:r>
                  <a:rPr lang="en-US" sz="40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কর;</a:t>
                </a:r>
              </a:p>
              <a:p>
                <a14:m>
                  <m:oMath xmlns:m="http://schemas.openxmlformats.org/officeDocument/2006/math">
                    <m:r>
                      <a:rPr lang="bn-IN" sz="4000" b="1" i="1" smtClean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bn-IN" sz="4000" b="1" i="1" smtClean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bn-IN" sz="4000" b="1" i="1" smtClean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𝟑</m:t>
                    </m:r>
                    <m:sSup>
                      <m:sSupPr>
                        <m:ctrlPr>
                          <a:rPr lang="bn-IN" sz="4000" b="1" i="1" smtClean="0">
                            <a:solidFill>
                              <a:srgbClr val="00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00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00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0" smtClean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4000" b="1" i="0" smtClean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𝟗</m:t>
                    </m:r>
                    <m:r>
                      <a:rPr lang="en-US" sz="4000" b="1" i="1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40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=0</a:t>
                </a:r>
                <a:endParaRPr lang="en-US" sz="4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126" y="4267200"/>
                <a:ext cx="6740948" cy="1337354"/>
              </a:xfrm>
              <a:prstGeom prst="rect">
                <a:avLst/>
              </a:prstGeom>
              <a:blipFill rotWithShape="1">
                <a:blip r:embed="rId4"/>
                <a:stretch>
                  <a:fillRect l="-3348" t="-8676" r="-4887" b="-2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6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533400" y="444500"/>
            <a:ext cx="7772400" cy="1003300"/>
          </a:xfrm>
          <a:prstGeom prst="flowChartTerminator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3808" y="324122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63117" y="1447800"/>
                <a:ext cx="5912965" cy="4796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6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bn-IN" sz="36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bn-IN" sz="36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3</m:t>
                    </m:r>
                    <m:sSup>
                      <m:sSupPr>
                        <m:ctrlPr>
                          <a:rPr lang="bn-IN" sz="36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600" b="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9</m:t>
                    </m:r>
                    <m:r>
                      <a:rPr lang="en-US" sz="3600" b="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𝑥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0</a:t>
                </a:r>
                <a:endParaRPr lang="bn-I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ea typeface="Cambria Math"/>
                    <a:cs typeface="NikoshBAN" pitchFamily="2" charset="0"/>
                  </a:rPr>
                  <a:t>⇒</a:t>
                </a:r>
                <a14:m>
                  <m:oMath xmlns:m="http://schemas.openxmlformats.org/officeDocument/2006/math">
                    <m:r>
                      <a:rPr lang="bn-IN" sz="3600" b="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bn-IN" sz="3600" b="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3</m:t>
                    </m:r>
                    <m:sSup>
                      <m:sSupPr>
                        <m:ctrlPr>
                          <a:rPr lang="bn-IN" sz="36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600" b="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9</m:t>
                    </m:r>
                    <m:r>
                      <a:rPr lang="en-US" sz="3600" b="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bn-IN" sz="36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+</m:t>
                    </m:r>
                  </m:oMath>
                </a14:m>
                <a:r>
                  <a:rPr lang="bn-IN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600" b="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bn-IN" sz="3600" b="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0</a:t>
                </a:r>
                <a:endParaRPr lang="bn-IN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36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= </m:t>
                    </m:r>
                  </m:oMath>
                </a14:m>
                <a:r>
                  <a:rPr lang="bn-IN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   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𝟗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  ±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√{</m:t>
                        </m:r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𝟗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𝟒</m:t>
                            </m:r>
                            <m:d>
                              <m:dPr>
                                <m:ctrlP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𝟑</m:t>
                                </m:r>
                              </m:e>
                            </m:d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}</m:t>
                            </m:r>
                          </m:sup>
                        </m:sSup>
                      </m:num>
                      <m:den>
                        <m:r>
                          <a:rPr lang="en-US" sz="4400" b="1" i="1" dirty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(−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𝟑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600" b="1" i="1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1" i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− 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𝟗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    ±√{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𝟖𝟏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𝟐𝟒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chemeClr val="bg1"/>
                              </a:solidFill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chemeClr val="bg1"/>
                              </a:solidFill>
                              <a:latin typeface="Cambria Math"/>
                              <a:cs typeface="NikoshBAN" pitchFamily="2" charset="0"/>
                            </a:rPr>
                            <m:t>}</m:t>
                          </m:r>
                          <m:r>
                            <m:rPr>
                              <m:nor/>
                            </m:rPr>
                            <a:rPr lang="en-US" sz="2800" b="1" i="1" dirty="0">
                              <a:solidFill>
                                <a:schemeClr val="bg1"/>
                              </a:solidFill>
                              <a:cs typeface="NikoshBAN" pitchFamily="2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NikoshBAN" pitchFamily="2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600" b="1" i="1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         </m:t>
                    </m:r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</m:oMath>
                </a14:m>
                <a:r>
                  <a:rPr lang="en-US" sz="3600" b="1" i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 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𝟗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    ±√</m:t>
                        </m:r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𝟏𝟎𝟓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600" b="1" i="1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          =</m:t>
                    </m:r>
                  </m:oMath>
                </a14:m>
                <a:r>
                  <a:rPr lang="en-US" sz="2800" b="1" i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d>
                      <m:dPr>
                        <m:ctrlP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en-US" sz="2800" b="1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𝟏𝟎𝟓</m:t>
                            </m:r>
                          </m:e>
                        </m:rad>
                      </m:e>
                    </m:d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d>
                      <m:dPr>
                        <m:ctrlP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𝟏𝟎𝟓</m:t>
                            </m:r>
                          </m:e>
                        </m:rad>
                      </m:e>
                    </m:d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800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117" y="1447800"/>
                <a:ext cx="5912965" cy="4796121"/>
              </a:xfrm>
              <a:prstGeom prst="rect">
                <a:avLst/>
              </a:prstGeom>
              <a:blipFill rotWithShape="1">
                <a:blip r:embed="rId3"/>
                <a:stretch>
                  <a:fillRect l="-3299" t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8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14504"/>
            <a:ext cx="5715000" cy="30541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2192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Up Arrow Callout 3"/>
              <p:cNvSpPr/>
              <p:nvPr/>
            </p:nvSpPr>
            <p:spPr>
              <a:xfrm>
                <a:off x="838200" y="3810000"/>
                <a:ext cx="7467600" cy="2362200"/>
              </a:xfrm>
              <a:prstGeom prst="upArrowCallout">
                <a:avLst>
                  <a:gd name="adj1" fmla="val 25000"/>
                  <a:gd name="adj2" fmla="val 25000"/>
                  <a:gd name="adj3" fmla="val 25000"/>
                  <a:gd name="adj4" fmla="val 70353"/>
                </a:avLst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71500" indent="-571500" algn="ctr">
                  <a:buFont typeface="Wingdings" pitchFamily="2" charset="2"/>
                  <a:buChar char="Ø"/>
                </a:pP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সমাধান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শুদ্ধি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পরীক্ষা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দেখাও</a:t>
                </a:r>
                <a:endPara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𝟖</m:t>
                        </m:r>
                      </m:e>
                    </m:rad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Up Arrow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10000"/>
                <a:ext cx="7467600" cy="2362200"/>
              </a:xfrm>
              <a:prstGeom prst="upArrowCallout">
                <a:avLst>
                  <a:gd name="adj1" fmla="val 25000"/>
                  <a:gd name="adj2" fmla="val 25000"/>
                  <a:gd name="adj3" fmla="val 25000"/>
                  <a:gd name="adj4" fmla="val 70353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62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762000" y="304800"/>
            <a:ext cx="7086600" cy="1219200"/>
          </a:xfrm>
          <a:prstGeom prst="flowChartTermina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সমাধানটি</a:t>
            </a:r>
            <a:r>
              <a:rPr lang="bn-IN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ভুল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করেছ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কি-না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81000" y="2057399"/>
                <a:ext cx="8610600" cy="4529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bn-IN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𝟖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bn-IN" sz="3200" b="1" dirty="0" smtClean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bn-IN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𝟖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</m:oMath>
                </a14:m>
                <a:endParaRPr lang="bn-IN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</m:oMath>
                </a14:m>
                <a:r>
                  <a:rPr lang="en-US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bn-IN" sz="32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𝒙</m:t>
                            </m:r>
                            <m:r>
                              <a:rPr lang="en-US" sz="3200" b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3200" b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𝟖</m:t>
                            </m:r>
                            <m:r>
                              <a:rPr lang="en-US" sz="3200" b="1" i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</m:rad>
                      </m:e>
                      <m:sup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𝒙</m:t>
                            </m:r>
                            <m: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𝟓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3200" b="1" i="0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bn-IN" sz="3200" b="1" dirty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</m:e>
                      <m:sup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</m:oMath>
                </a14:m>
                <a:r>
                  <a:rPr lang="en-US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𝟖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d>
                      <m:dPr>
                        <m:ctrlP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d>
                    <m:r>
                      <a:rPr lang="en-US" sz="32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𝟖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  <m:r>
                      <a:rPr lang="en-US" sz="32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endParaRPr lang="en-US" sz="3200" b="1" dirty="0" smtClean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𝟐𝟎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</m:oMath>
                </a14:m>
                <a:endParaRPr lang="en-US" sz="3200" b="1" dirty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𝟏𝟔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(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3200" b="1" dirty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endPara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057399"/>
                <a:ext cx="8610600" cy="4529510"/>
              </a:xfrm>
              <a:prstGeom prst="rect">
                <a:avLst/>
              </a:prstGeom>
              <a:blipFill rotWithShape="1">
                <a:blip r:embed="rId2"/>
                <a:stretch>
                  <a:fillRect l="-1841" t="-672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3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85800" y="609600"/>
                <a:ext cx="8100679" cy="5065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     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d>
                      <m:d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𝟖</m:t>
                        </m:r>
                      </m:e>
                    </m:d>
                  </m:oMath>
                </a14:m>
                <a:endParaRPr lang="en-US" sz="2800" b="1" dirty="0" smtClean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     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</m:oMath>
                </a14:m>
                <a:endParaRPr lang="en-US" sz="2800" b="1" dirty="0" smtClean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bn-IN" sz="2800" b="1" dirty="0" smtClean="0">
                    <a:solidFill>
                      <a:srgbClr val="002060"/>
                    </a:solidFill>
                    <a:ea typeface="Cambria Math"/>
                    <a:cs typeface="NikoshBAN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𝟏𝟔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d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𝟏𝟔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28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𝟔𝟒</m:t>
                    </m:r>
                  </m:oMath>
                </a14:m>
                <a:endParaRPr lang="en-US" sz="2800" b="1" dirty="0" smtClean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⇒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𝟏𝟔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𝟖𝟎</m:t>
                      </m:r>
                      <m:r>
                        <a:rPr lang="en-US" sz="2800" b="1" i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800" b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𝟏𝟔</m:t>
                      </m:r>
                      <m:r>
                        <a:rPr lang="en-US" sz="2800" b="1" i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𝒙</m:t>
                      </m:r>
                      <m:r>
                        <a:rPr lang="en-US" sz="2800" b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800" b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𝟔𝟒</m:t>
                      </m:r>
                    </m:oMath>
                  </m:oMathPara>
                </a14:m>
                <a:endParaRPr lang="en-US" sz="2800" b="1" dirty="0" smtClean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   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𝟏𝟔</m:t>
                    </m:r>
                  </m:oMath>
                </a14:m>
                <a:endParaRPr lang="en-US" sz="2800" b="1" dirty="0" smtClean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       </m:t>
                    </m:r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𝟏𝟔</m:t>
                        </m:r>
                      </m:e>
                    </m:rad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=±</m:t>
                    </m:r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endParaRPr lang="en-US" sz="2800" b="1" dirty="0" smtClean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শুদ্ধি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পরীক্ষাঃ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হলে,বামপক্ষ=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𝟏𝟔</m:t>
                        </m:r>
                      </m:e>
                    </m:rad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bn-IN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bn-IN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𝟗</m:t>
                        </m:r>
                      </m:e>
                    </m:rad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</m:oMath>
                </a14:m>
                <a:endParaRPr lang="bn-IN" sz="2800" b="1" dirty="0" smtClean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bn-IN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                                 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:r>
                  <a:rPr lang="en-US" sz="2800" b="1" dirty="0" smtClean="0">
                    <a:solidFill>
                      <a:srgbClr val="002060"/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𝟔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ডানপক্ষ</a:t>
                </a:r>
              </a:p>
              <a:p>
                <a14:m>
                  <m:oMath xmlns:m="http://schemas.openxmlformats.org/officeDocument/2006/math"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       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হলে,বামপক্ষ=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𝟏𝟔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bn-IN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bn-IN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𝟗</m:t>
                        </m:r>
                      </m:e>
                    </m:rad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</m:oMath>
                </a14:m>
                <a:endParaRPr lang="bn-IN" sz="2800" b="1" dirty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bn-IN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                                  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:r>
                  <a:rPr lang="en-US" sz="2800" b="1" dirty="0" smtClean="0">
                    <a:solidFill>
                      <a:srgbClr val="002060"/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𝟔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ডানপক্ষ</a:t>
                </a:r>
              </a:p>
              <a:p>
                <a:r>
                  <a:rPr lang="bn-IN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নির্ণেয়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সমাধান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,</a:t>
                </a:r>
                <a:r>
                  <a:rPr lang="en-US" sz="2800" b="1" dirty="0">
                    <a:solidFill>
                      <a:srgbClr val="002060"/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endParaRPr lang="bn-IN" sz="2800" b="1" dirty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09600"/>
                <a:ext cx="8100679" cy="5065617"/>
              </a:xfrm>
              <a:prstGeom prst="rect">
                <a:avLst/>
              </a:prstGeom>
              <a:blipFill rotWithShape="1">
                <a:blip r:embed="rId2"/>
                <a:stretch>
                  <a:fillRect l="-1581" t="-361" r="-1732" b="-2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64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16529"/>
            <a:ext cx="260985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38450" y="528127"/>
            <a:ext cx="29835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Flowchart: Terminator 3"/>
              <p:cNvSpPr/>
              <p:nvPr/>
            </p:nvSpPr>
            <p:spPr>
              <a:xfrm>
                <a:off x="609104" y="3276600"/>
                <a:ext cx="7772896" cy="3124200"/>
              </a:xfrm>
              <a:prstGeom prst="flowChartTermina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e>
                    </m:d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400" b="1" i="1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bn-IN" sz="24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en-US" sz="2400" b="1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দ্বিঘাত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IN" sz="24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000" b="1" dirty="0" smtClean="0">
                    <a:solidFill>
                      <a:srgbClr val="0000CC"/>
                    </a:solidFill>
                    <a:latin typeface="NikoshBAN" pitchFamily="2" charset="0"/>
                    <a:cs typeface="NikoshBAN" pitchFamily="2" charset="0"/>
                  </a:rPr>
                  <a:t>             </a:t>
                </a:r>
                <a:r>
                  <a:rPr lang="bn-IN" sz="2000" b="1" dirty="0" smtClean="0">
                    <a:solidFill>
                      <a:srgbClr val="0000CC"/>
                    </a:solidFill>
                    <a:latin typeface="NikoshBAN" pitchFamily="2" charset="0"/>
                    <a:cs typeface="NikoshBAN" pitchFamily="2" charset="0"/>
                  </a:rPr>
                  <a:t>(ক) সমীকরণটির নিশ্চায়ক কত?</a:t>
                </a:r>
                <a:r>
                  <a:rPr lang="bn-IN" sz="2000" b="1" dirty="0" smtClean="0">
                    <a:solidFill>
                      <a:srgbClr val="0000CC"/>
                    </a:solidFill>
                    <a:latin typeface="Calibri" pitchFamily="34" charset="0"/>
                    <a:cs typeface="NikoshBAN" pitchFamily="2" charset="0"/>
                  </a:rPr>
                  <a:t>                </a:t>
                </a:r>
                <a:r>
                  <a:rPr lang="en-US" sz="2000" b="1" dirty="0">
                    <a:solidFill>
                      <a:srgbClr val="0000CC"/>
                    </a:solidFill>
                    <a:latin typeface="Calibri" pitchFamily="34" charset="0"/>
                    <a:cs typeface="NikoshBAN" pitchFamily="2" charset="0"/>
                  </a:rPr>
                  <a:t>2</a:t>
                </a:r>
                <a:endParaRPr lang="bn-IN" sz="2000" b="1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      (খ) </a:t>
                </a:r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k-</a:t>
                </a:r>
                <a:r>
                  <a:rPr lang="bn-IN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এর মান কত হলে সমীকরণের মূলগুলো</a:t>
                </a:r>
              </a:p>
              <a:p>
                <a:pPr algn="ctr"/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                      </a:t>
                </a:r>
                <a:r>
                  <a:rPr lang="bn-IN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বাস্তব ও সমান হবে।</a:t>
                </a:r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           </a:t>
                </a:r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4</a:t>
                </a:r>
                <a:endParaRPr lang="bn-IN" sz="2000" b="1" dirty="0" smtClean="0">
                  <a:solidFill>
                    <a:schemeClr val="accent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000" b="1" dirty="0" smtClean="0">
                    <a:solidFill>
                      <a:srgbClr val="0000CC"/>
                    </a:solidFill>
                    <a:latin typeface="NikoshBAN" pitchFamily="2" charset="0"/>
                    <a:cs typeface="NikoshBAN" pitchFamily="2" charset="0"/>
                  </a:rPr>
                  <a:t>             (গ) খ-তে প্রাপ্ত মান দিয়ে সমীকরণ গঠন করে </a:t>
                </a:r>
              </a:p>
              <a:p>
                <a:pPr algn="ctr"/>
                <a:r>
                  <a:rPr lang="bn-IN" sz="2000" b="1" dirty="0" smtClean="0">
                    <a:solidFill>
                      <a:srgbClr val="0000CC"/>
                    </a:solidFill>
                    <a:latin typeface="NikoshBAN" pitchFamily="2" charset="0"/>
                    <a:cs typeface="NikoshBAN" pitchFamily="2" charset="0"/>
                  </a:rPr>
                  <a:t>                   সমাধান কর এবং মূলের প্রকৃতি ব্যাখ্যা কর।</a:t>
                </a:r>
                <a:r>
                  <a:rPr lang="en-US" sz="2000" b="1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4</a:t>
                </a:r>
                <a:r>
                  <a:rPr lang="en-US" sz="2000" b="1" dirty="0" smtClean="0">
                    <a:solidFill>
                      <a:srgbClr val="0000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b="1" dirty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4" name="Flowchart: Terminator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04" y="3276600"/>
                <a:ext cx="7772896" cy="3124200"/>
              </a:xfrm>
              <a:prstGeom prst="flowChartTerminator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0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685800" y="533400"/>
            <a:ext cx="8077200" cy="9144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খাতার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76400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(ক)সমাধানঃ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7200" y="2438400"/>
                <a:ext cx="7239000" cy="1666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2060"/>
                    </a:solidFill>
                    <a:cs typeface="NikoshBAN" pitchFamily="2" charset="0"/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e>
                    </m:d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000" b="1" i="1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000" b="1" i="1" dirty="0" smtClean="0">
                  <a:solidFill>
                    <a:srgbClr val="002060"/>
                  </a:solidFill>
                  <a:latin typeface="Cambria Math"/>
                  <a:cs typeface="NikoshBAN" pitchFamily="2" charset="0"/>
                </a:endParaRPr>
              </a:p>
              <a:p>
                <a:r>
                  <a:rPr lang="en-US" sz="20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আমরা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নিশ্চায়ক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endParaRPr lang="en-US" sz="2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∴ </m:t>
                    </m:r>
                  </m:oMath>
                </a14:m>
                <a:r>
                  <a:rPr lang="en-US" sz="2000" b="1" i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প্রদত্ত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সমীকরণের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নিশ্চায়ক</a:t>
                </a:r>
                <a:r>
                  <a:rPr lang="en-US" sz="20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{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𝒌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}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</m:oMath>
                </a14:m>
                <a:endParaRPr lang="en-US" sz="2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                                  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              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=</m:t>
                    </m:r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𝟏𝟔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𝟏𝟔</m:t>
                    </m:r>
                  </m:oMath>
                </a14:m>
                <a:endParaRPr lang="en-US" sz="2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b="1" dirty="0" smtClean="0">
                    <a:solidFill>
                      <a:srgbClr val="002060"/>
                    </a:solidFill>
                    <a:ea typeface="Cambria Math"/>
                    <a:cs typeface="NikoshBAN" pitchFamily="2" charset="0"/>
                  </a:rPr>
                  <a:t>                           </a:t>
                </a:r>
                <a:r>
                  <a:rPr lang="en-US" sz="2000" b="1" dirty="0" smtClean="0">
                    <a:solidFill>
                      <a:srgbClr val="002060"/>
                    </a:solidFill>
                    <a:ea typeface="Cambria Math"/>
                    <a:cs typeface="NikoshBAN" pitchFamily="2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𝟏𝟐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𝟐𝟎</m:t>
                    </m:r>
                  </m:oMath>
                </a14:m>
                <a:endParaRPr lang="en-US" sz="2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38400"/>
                <a:ext cx="7239000" cy="1666546"/>
              </a:xfrm>
              <a:prstGeom prst="rect">
                <a:avLst/>
              </a:prstGeom>
              <a:blipFill rotWithShape="1">
                <a:blip r:embed="rId2"/>
                <a:stretch>
                  <a:fillRect l="-842" t="-1465" b="-5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457200"/>
            <a:ext cx="3243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4000" b="1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4400" b="1" u="sng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08000" y="1371600"/>
                <a:ext cx="8229600" cy="4990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 থেকে প্রাপ্ত নিশ্চায়ক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e>
                      <m:sup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𝟏𝟐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𝟐𝟎</m:t>
                    </m:r>
                  </m:oMath>
                </a14:m>
                <a:endParaRPr lang="en-US" sz="32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আমরা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জানি,দ্বিঘাত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সমীকরণের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মূলদ্বয়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বাস্তব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নিশ্চায়ক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=০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e>
                      <m:sup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𝟏𝟐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𝟐𝟎</m:t>
                    </m:r>
                    <m:r>
                      <a:rPr lang="bn-IN" sz="3200" b="1" i="0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IN" sz="3200" b="1" i="0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</m:oMath>
                </a14:m>
                <a:r>
                  <a:rPr lang="bn-IN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36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=</m:t>
                    </m:r>
                    <m:f>
                      <m:fPr>
                        <m:ctrlP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6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𝟏𝟐</m:t>
                        </m:r>
                        <m:r>
                          <a:rPr lang="bn-IN" sz="36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bn-IN" sz="36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𝟏𝟒𝟒</m:t>
                            </m:r>
                            <m:r>
                              <a:rPr lang="en-US" sz="36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36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𝟖𝟎</m:t>
                            </m:r>
                          </m:e>
                        </m:rad>
                      </m:num>
                      <m:den>
                        <m: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3200" b="1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𝟏𝟐</m:t>
                          </m:r>
                          <m:r>
                            <a:rPr lang="bn-IN" sz="3200" b="1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bn-IN" sz="3200" b="1" i="1" dirty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𝟔</m:t>
                              </m:r>
                              <m:r>
                                <a:rPr lang="en-US" sz="3200" b="1" i="1" dirty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𝟒</m:t>
                              </m:r>
                            </m:e>
                          </m:rad>
                        </m:num>
                        <m:den>
                          <m:r>
                            <a:rPr lang="en-US" sz="3200" b="1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1" dirty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3200" b="1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𝟏𝟐</m:t>
                          </m:r>
                          <m:r>
                            <a:rPr lang="bn-IN" sz="3200" b="1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±</m:t>
                          </m:r>
                          <m:r>
                            <a:rPr lang="en-US" sz="32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,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𝟏𝟎</m:t>
                      </m:r>
                    </m:oMath>
                  </m:oMathPara>
                </a14:m>
                <a:endParaRPr lang="en-US" sz="3200" b="1" dirty="0" smtClean="0">
                  <a:solidFill>
                    <a:schemeClr val="bg1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এর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মান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ও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𝟏𝟎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হলে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মূলদ্বয়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বাস্তব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ও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সমান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হবে।</m:t>
                    </m:r>
                  </m:oMath>
                </a14:m>
                <a:endPara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1371600"/>
                <a:ext cx="8229600" cy="4990533"/>
              </a:xfrm>
              <a:prstGeom prst="rect">
                <a:avLst/>
              </a:prstGeom>
              <a:blipFill rotWithShape="1">
                <a:blip r:embed="rId2"/>
                <a:stretch>
                  <a:fillRect l="-1852" t="-1465" r="-6148" b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4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457200"/>
            <a:ext cx="3156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(গ) সমাধানঃ</a:t>
            </a:r>
            <a:endParaRPr lang="en-US" sz="4000" b="1" u="sng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33400" y="1447800"/>
                <a:ext cx="8053808" cy="4793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্রদত্ত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e>
                    </m:d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i="1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bn-IN" sz="2800" b="1" i="1" dirty="0" smtClean="0">
                  <a:solidFill>
                    <a:srgbClr val="002060"/>
                  </a:solidFill>
                  <a:cs typeface="NikoshBAN" pitchFamily="2" charset="0"/>
                </a:endParaRPr>
              </a:p>
              <a:p>
                <a:r>
                  <a:rPr lang="en-US" sz="2800" b="1" dirty="0" smtClean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K=2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বসিয়ে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800" b="1" dirty="0">
                    <a:solidFill>
                      <a:schemeClr val="bg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0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bn-IN" sz="2800" b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IN" sz="2800" b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</m:oMath>
                </a14:m>
                <a:endParaRPr lang="en-US" sz="2800" b="1" dirty="0" smtClean="0">
                  <a:solidFill>
                    <a:schemeClr val="bg1"/>
                  </a:solidFill>
                  <a:ea typeface="Cambria Math"/>
                  <a:cs typeface="NikoshBAN" pitchFamily="2" charset="0"/>
                </a:endParaRPr>
              </a:p>
              <a:p>
                <a:r>
                  <a:rPr lang="bn-IN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=</m:t>
                    </m:r>
                    <m:f>
                      <m:fPr>
                        <m:ctrlP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−(−</m:t>
                        </m:r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)±</m:t>
                        </m:r>
                        <m:rad>
                          <m:radPr>
                            <m:degHide m:val="on"/>
                            <m:ctrlPr>
                              <a:rPr lang="bn-IN" sz="32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bn-IN" sz="32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(−</m:t>
                                </m:r>
                                <m:r>
                                  <a:rPr lang="en-US" sz="32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𝟒</m:t>
                                </m:r>
                                <m:r>
                                  <a:rPr lang="en-US" sz="32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2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32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𝟒</m:t>
                            </m:r>
                            <m:r>
                              <a:rPr lang="en-US" sz="32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32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𝟏</m:t>
                            </m:r>
                            <m:r>
                              <a:rPr lang="en-US" sz="32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32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𝟒</m:t>
                            </m:r>
                          </m:e>
                        </m:rad>
                      </m:num>
                      <m:den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002060"/>
                  </a:solidFill>
                  <a:latin typeface="Cambria Math"/>
                  <a:cs typeface="NikoshBAN" pitchFamily="2" charset="0"/>
                </a:endParaRPr>
              </a:p>
              <a:p>
                <a:r>
                  <a:rPr lang="en-US" sz="2800" b="1" dirty="0" smtClean="0">
                    <a:solidFill>
                      <a:schemeClr val="bg1"/>
                    </a:solidFill>
                    <a:ea typeface="Cambria Math"/>
                    <a:cs typeface="NikoshBAN" pitchFamily="2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±</m:t>
                        </m:r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=2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2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=2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বাস্তব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মূলদ্বয়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হলো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2  ।</a:t>
                </a:r>
              </a:p>
              <a:p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আবার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K=10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বসিয়ে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800" b="1" dirty="0">
                    <a:solidFill>
                      <a:schemeClr val="bg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𝟗</m:t>
                        </m:r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𝟏𝟐</m:t>
                    </m:r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bn-IN" sz="2800" b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IN" sz="2800" b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</m:oMath>
                </a14:m>
                <a:endParaRPr lang="en-US" sz="2800" b="1" dirty="0">
                  <a:solidFill>
                    <a:schemeClr val="bg1"/>
                  </a:solidFill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=</m:t>
                    </m:r>
                    <m:f>
                      <m:fPr>
                        <m:ctrlP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−(−</m:t>
                        </m:r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𝟏𝟐</m:t>
                        </m:r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)±</m:t>
                        </m:r>
                        <m:rad>
                          <m:radPr>
                            <m:degHide m:val="on"/>
                            <m:ctrlPr>
                              <a:rPr lang="bn-IN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bn-IN" sz="32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(−</m:t>
                                </m:r>
                                <m:r>
                                  <a:rPr lang="en-US" sz="32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𝟏𝟐</m:t>
                                </m:r>
                                <m:r>
                                  <a:rPr lang="en-US" sz="32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2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𝟒</m:t>
                            </m:r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32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𝟗</m:t>
                            </m:r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𝟒</m:t>
                            </m:r>
                          </m:e>
                        </m:rad>
                      </m:num>
                      <m:den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𝟏𝟐</m:t>
                        </m:r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±</m:t>
                        </m:r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=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10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বাস্তব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মূলদ্বয়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হলো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।</a:t>
                </a:r>
                <a:endParaRPr lang="en-US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447800"/>
                <a:ext cx="8053808" cy="4793748"/>
              </a:xfrm>
              <a:prstGeom prst="rect">
                <a:avLst/>
              </a:prstGeom>
              <a:blipFill rotWithShape="1">
                <a:blip r:embed="rId3"/>
                <a:stretch>
                  <a:fillRect l="-1968" t="-1272" r="-1741" b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8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04800"/>
            <a:ext cx="2282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84881" y="1174927"/>
                <a:ext cx="7881966" cy="963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28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১।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bn-IN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b="1" dirty="0" err="1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সমীকরণটি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নিশ্চায়ক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কত</a:t>
                </a:r>
                <a:r>
                  <a:rPr lang="bn-IN" sz="28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?</a:t>
                </a:r>
              </a:p>
              <a:p>
                <a:r>
                  <a:rPr lang="bn-IN" sz="28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(ক)  </a:t>
                </a:r>
                <a14:m>
                  <m:oMath xmlns:m="http://schemas.openxmlformats.org/officeDocument/2006/math">
                    <m:r>
                      <a:rPr lang="bn-IN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bn-IN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</m:oMath>
                </a14:m>
                <a:r>
                  <a:rPr lang="bn-IN" sz="28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  (খ)  </a:t>
                </a:r>
                <a14:m>
                  <m:oMath xmlns:m="http://schemas.openxmlformats.org/officeDocument/2006/math">
                    <m:r>
                      <a:rPr lang="bn-IN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bn-IN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bn-IN" sz="28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      (গ)  </a:t>
                </a:r>
                <a14:m>
                  <m:oMath xmlns:m="http://schemas.openxmlformats.org/officeDocument/2006/math">
                    <m:r>
                      <a:rPr lang="bn-IN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𝟏𝟔</m:t>
                    </m:r>
                  </m:oMath>
                </a14:m>
                <a:r>
                  <a:rPr lang="bn-IN" sz="28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        (ঘ) </a:t>
                </a:r>
                <a14:m>
                  <m:oMath xmlns:m="http://schemas.openxmlformats.org/officeDocument/2006/math">
                    <m:r>
                      <a:rPr lang="bn-IN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bn-IN" sz="28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endParaRPr lang="en-US" sz="2800" b="1" dirty="0">
                  <a:solidFill>
                    <a:schemeClr val="bg1"/>
                  </a:solidFill>
                  <a:latin typeface="NikoshBAN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81" y="1174927"/>
                <a:ext cx="7881966" cy="963854"/>
              </a:xfrm>
              <a:prstGeom prst="rect">
                <a:avLst/>
              </a:prstGeom>
              <a:blipFill rotWithShape="1">
                <a:blip r:embed="rId3"/>
                <a:stretch>
                  <a:fillRect l="-1624" t="-5696" r="-1701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1665" y="2417955"/>
            <a:ext cx="78651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২।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বাগানের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পরিসীমা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Calibri" pitchFamily="34" charset="0"/>
              </a:rPr>
              <a:t>20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মিটার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      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দৈর্ঘ্য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Calibri" pitchFamily="34" charset="0"/>
              </a:rPr>
              <a:t>8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মিটারবাগানের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ক্ষেত্রফল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কত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?</a:t>
            </a:r>
          </a:p>
          <a:p>
            <a:r>
              <a:rPr lang="bn-IN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(ক)  </a:t>
            </a:r>
            <a:r>
              <a:rPr lang="bn-IN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8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বর্গ</a:t>
            </a:r>
            <a:r>
              <a:rPr lang="bn-IN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মিটার                   (</a:t>
            </a:r>
            <a:r>
              <a:rPr lang="bn-IN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খ) 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Calibri" pitchFamily="34" charset="0"/>
              </a:rPr>
              <a:t>10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বর্গ</a:t>
            </a:r>
            <a:r>
              <a:rPr lang="bn-IN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মিটার </a:t>
            </a:r>
            <a:endParaRPr lang="en-US" sz="2800" b="1" dirty="0" smtClean="0">
              <a:solidFill>
                <a:schemeClr val="bg1"/>
              </a:solidFill>
              <a:latin typeface="NikoshBAN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(</a:t>
            </a:r>
            <a:r>
              <a:rPr lang="bn-IN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গ) 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Calibri" pitchFamily="34" charset="0"/>
              </a:rPr>
              <a:t>16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বর্গ</a:t>
            </a:r>
            <a:r>
              <a:rPr lang="bn-IN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মিটার                     </a:t>
            </a:r>
            <a:r>
              <a:rPr lang="bn-IN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(ঘ) 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Calibri" pitchFamily="34" charset="0"/>
              </a:rPr>
              <a:t>24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বর্গ</a:t>
            </a:r>
            <a:r>
              <a:rPr lang="bn-IN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মিটার </a:t>
            </a:r>
            <a:endParaRPr lang="en-US" sz="2800" b="1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4221064" y="1656854"/>
            <a:ext cx="609600" cy="554236"/>
          </a:xfrm>
          <a:prstGeom prst="ellipse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92843" y="3720342"/>
            <a:ext cx="609600" cy="5542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07489" y="4846274"/>
                <a:ext cx="7972311" cy="1062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3। 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𝟒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𝟒</m:t>
                        </m:r>
                      </m:e>
                    </m:rad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   </m:t>
                    </m:r>
                  </m:oMath>
                </a14:m>
                <a:r>
                  <a:rPr lang="en-US" sz="28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সমীকরণের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মূল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কোনটি</a:t>
                </a:r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?</a:t>
                </a:r>
              </a:p>
              <a:p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ক)  </a:t>
                </a:r>
                <a:r>
                  <a:rPr lang="en-US" sz="28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</a:t>
                </a:r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খ)  </a:t>
                </a:r>
                <a14:m>
                  <m:oMath xmlns:m="http://schemas.openxmlformats.org/officeDocument/2006/math">
                    <m:r>
                      <a:rPr lang="bn-IN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</m:oMath>
                </a14:m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(গ)  </a:t>
                </a:r>
                <a:r>
                  <a:rPr lang="en-US" sz="28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ঘ) </a:t>
                </a:r>
                <a:r>
                  <a:rPr lang="en-US" sz="28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3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89" y="4846274"/>
                <a:ext cx="7972311" cy="1062470"/>
              </a:xfrm>
              <a:prstGeom prst="rect">
                <a:avLst/>
              </a:prstGeom>
              <a:blipFill rotWithShape="1">
                <a:blip r:embed="rId4"/>
                <a:stretch>
                  <a:fillRect l="-1606" r="-1758" b="-16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219200" y="5418853"/>
            <a:ext cx="609600" cy="554236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325" y="165170"/>
            <a:ext cx="8802692" cy="661847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4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622299"/>
            <a:ext cx="2971800" cy="2743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9600" y="3339737"/>
            <a:ext cx="3757612" cy="2610971"/>
          </a:xfrm>
          <a:prstGeom prst="round1Rect">
            <a:avLst/>
          </a:prstGeom>
          <a:noFill/>
          <a:ln cmpd="thinThick">
            <a:solidFill>
              <a:srgbClr val="FFFF00"/>
            </a:solidFill>
            <a:prstDash val="sys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200" b="1" dirty="0" err="1" smtClean="0"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200" b="1" dirty="0" smtClean="0"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ওয়াহেদ</a:t>
            </a:r>
            <a:endParaRPr lang="en-US" sz="3200" b="1" dirty="0" smtClean="0">
              <a:ln w="3175"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ts val="3400"/>
              </a:lnSpc>
            </a:pPr>
            <a:r>
              <a:rPr lang="en-US" b="1" dirty="0" err="1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bn-IN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রকারি </a:t>
            </a:r>
            <a:r>
              <a:rPr lang="en-US" b="1" dirty="0" err="1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বহুমূখী</a:t>
            </a:r>
            <a:r>
              <a:rPr lang="en-US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ts val="3400"/>
              </a:lnSpc>
            </a:pPr>
            <a:r>
              <a:rPr lang="en-US" b="1" dirty="0" err="1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bn-IN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বিদ্যালয়</a:t>
            </a:r>
            <a:r>
              <a:rPr lang="en-US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b="1" dirty="0" err="1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নবাবগঞ্জ,দিনাজপুর</a:t>
            </a:r>
            <a:r>
              <a:rPr lang="en-US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000" b="1" dirty="0" smtClean="0">
              <a:ln w="3175">
                <a:noFill/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ts val="3400"/>
              </a:lnSpc>
            </a:pPr>
            <a:r>
              <a:rPr lang="bn-IN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IN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en-US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1050" b="1" dirty="0" smtClean="0">
                <a:ln w="3175">
                  <a:noFill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E-mail : aw075681@gmail,com, মোবাঃ০১৭২৪৫৪৫২৫৮।</a:t>
            </a:r>
            <a:endParaRPr lang="en-US" sz="400" b="1" dirty="0">
              <a:ln w="3175">
                <a:solidFill>
                  <a:schemeClr val="bg2">
                    <a:lumMod val="20000"/>
                    <a:lumOff val="80000"/>
                  </a:schemeClr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648200" y="3352800"/>
            <a:ext cx="4495800" cy="2492823"/>
          </a:xfrm>
          <a:prstGeom prst="round2DiagRect">
            <a:avLst/>
          </a:prstGeom>
          <a:noFill/>
          <a:ln w="1905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IN" sz="24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sz="24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৯/১০</a:t>
            </a:r>
            <a:r>
              <a:rPr lang="bn-IN" sz="24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ম, </a:t>
            </a:r>
            <a:r>
              <a:rPr lang="bn-IN" sz="2400" b="1" dirty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bn-IN" sz="24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IN" sz="28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:  </a:t>
            </a:r>
            <a:r>
              <a:rPr lang="en-US" sz="2800" b="1" dirty="0" err="1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উচ্চতর</a:t>
            </a:r>
            <a:r>
              <a:rPr lang="en-US" sz="28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IN" sz="28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: </a:t>
            </a:r>
            <a:r>
              <a:rPr lang="en-US" sz="2800" b="1" dirty="0" err="1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দ্বিঘাত</a:t>
            </a:r>
            <a:r>
              <a:rPr lang="en-US" sz="28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endParaRPr lang="en-US" sz="2800" b="1" dirty="0">
              <a:ln/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তাং-</a:t>
            </a:r>
            <a:r>
              <a:rPr lang="en-US" sz="28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en-US" sz="28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/১০/২০১৯ </a:t>
            </a:r>
            <a:r>
              <a:rPr lang="en-US" sz="28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 smtClean="0">
              <a:ln/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2511" y="804679"/>
            <a:ext cx="1675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9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1728"/>
            <a:ext cx="8877300" cy="64838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43973" y="2057400"/>
                <a:ext cx="7604389" cy="1054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৪।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যদি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𝒂</m:t>
                    </m:r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=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Calibri" pitchFamily="34" charset="0"/>
                  </a:rPr>
                  <a:t>1,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𝒃</m:t>
                    </m:r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en-US" sz="2400" b="1" dirty="0" err="1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এবং</a:t>
                </a:r>
                <a:r>
                  <a:rPr lang="en-US" sz="2400" b="1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𝒄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হয়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,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তবে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2400" b="1" dirty="0" err="1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এর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মান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কত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?</a:t>
                </a:r>
              </a:p>
              <a:p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bn-IN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(ক</a:t>
                </a:r>
                <a:r>
                  <a:rPr lang="bn-IN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)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bn-IN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bn-IN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(</a:t>
                </a:r>
                <a:r>
                  <a:rPr lang="bn-IN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খ) 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 </a:t>
                </a:r>
                <a:r>
                  <a:rPr lang="bn-IN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(</a:t>
                </a:r>
                <a:r>
                  <a:rPr lang="bn-IN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গ</a:t>
                </a:r>
                <a:r>
                  <a:rPr lang="bn-IN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)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bn-IN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 </a:t>
                </a:r>
                <a:r>
                  <a:rPr lang="bn-IN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(</a:t>
                </a:r>
                <a:r>
                  <a:rPr lang="bn-IN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ঘ</a:t>
                </a:r>
                <a:r>
                  <a:rPr lang="bn-IN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)</a:t>
                </a:r>
                <a:r>
                  <a:rPr lang="bn-IN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bg1"/>
                  </a:solidFill>
                  <a:latin typeface="NikoshBAN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73" y="2057400"/>
                <a:ext cx="7604389" cy="1054006"/>
              </a:xfrm>
              <a:prstGeom prst="rect">
                <a:avLst/>
              </a:prstGeom>
              <a:blipFill rotWithShape="1">
                <a:blip r:embed="rId3"/>
                <a:stretch>
                  <a:fillRect l="-1283" t="-4651" r="-1363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593997" y="2641412"/>
            <a:ext cx="598709" cy="533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93997" y="3719372"/>
                <a:ext cx="7047122" cy="1650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৫।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সমীকরণটির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নিশ্চায়ক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নিচের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কোনটি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?</a:t>
                </a:r>
              </a:p>
              <a:p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(ক)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𝒃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±√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(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solidFill>
                              <a:srgbClr val="002060"/>
                            </a:solidFill>
                            <a:cs typeface="NikoshBAN" pitchFamily="2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𝒂𝒄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solidFill>
                              <a:srgbClr val="002060"/>
                            </a:solidFill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Calibri" pitchFamily="34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খ)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√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(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solidFill>
                              <a:srgbClr val="002060"/>
                            </a:solidFill>
                            <a:cs typeface="NikoshBAN" pitchFamily="2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𝒂𝒄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solidFill>
                              <a:srgbClr val="002060"/>
                            </a:solidFill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Calibri" pitchFamily="34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গ)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800" b="1" i="1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  </m:t>
                        </m:r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chemeClr val="bg2"/>
                        </a:solidFill>
                        <a:cs typeface="NikoshBAN" pitchFamily="2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   (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ঘ) </a:t>
                </a:r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chemeClr val="bg2"/>
                        </a:solidFill>
                        <a:cs typeface="NikoshBAN" pitchFamily="2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97" y="3719372"/>
                <a:ext cx="7047122" cy="1650837"/>
              </a:xfrm>
              <a:prstGeom prst="rect">
                <a:avLst/>
              </a:prstGeom>
              <a:blipFill rotWithShape="1">
                <a:blip r:embed="rId4"/>
                <a:stretch>
                  <a:fillRect l="-1730" t="-4059" r="-2249" b="-9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3589798" y="4795273"/>
            <a:ext cx="618014" cy="5749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390797" y="609599"/>
                <a:ext cx="8305800" cy="11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b="1" dirty="0" smtClean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দ্বিঘাত সমীকরনের আর্দশরুপ</a:t>
                </a:r>
              </a:p>
              <a:p>
                <a:r>
                  <a:rPr lang="en-US" sz="3200" b="1" dirty="0" smtClean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𝒂𝒙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i="1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+</a:t>
                </a:r>
                <a:r>
                  <a:rPr lang="en-US" sz="3200" b="1" i="1" dirty="0" smtClean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𝒃𝒙</m:t>
                    </m:r>
                  </m:oMath>
                </a14:m>
                <a:r>
                  <a:rPr lang="en-US" sz="3200" b="1" i="1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𝒄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ও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𝟓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নং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এর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উত্তর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দাও</m:t>
                    </m:r>
                  </m:oMath>
                </a14:m>
                <a:endParaRPr lang="en-US" sz="3200" b="1" i="1" dirty="0">
                  <a:solidFill>
                    <a:srgbClr val="002060"/>
                  </a:solidFill>
                  <a:latin typeface="NikoshBAN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97" y="609599"/>
                <a:ext cx="8305800" cy="1146276"/>
              </a:xfrm>
              <a:prstGeom prst="rect">
                <a:avLst/>
              </a:prstGeom>
              <a:blipFill rotWithShape="1">
                <a:blip r:embed="rId5"/>
                <a:stretch>
                  <a:fillRect l="-1834" t="-6915" b="-16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09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610600" cy="6248400"/>
          </a:xfrm>
          <a:prstGeom prst="rect">
            <a:avLst/>
          </a:prstGeom>
        </p:spPr>
      </p:pic>
      <p:sp>
        <p:nvSpPr>
          <p:cNvPr id="5" name="Rounded Rectangle 10">
            <a:extLst>
              <a:ext uri="{FF2B5EF4-FFF2-40B4-BE49-F238E27FC236}">
                <a16:creationId xmlns="" xmlns:a16="http://schemas.microsoft.com/office/drawing/2014/main" id="{6D45ABC6-14CF-43A5-9F34-35D7922AA471}"/>
              </a:ext>
            </a:extLst>
          </p:cNvPr>
          <p:cNvSpPr/>
          <p:nvPr/>
        </p:nvSpPr>
        <p:spPr>
          <a:xfrm>
            <a:off x="1371600" y="2860596"/>
            <a:ext cx="7056120" cy="1818733"/>
          </a:xfrm>
          <a:prstGeom prst="roundRect">
            <a:avLst>
              <a:gd name="adj" fmla="val 40129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bn-IN" sz="11500" b="1" spc="151" dirty="0" smtClean="0">
                <a:ln w="11430"/>
                <a:solidFill>
                  <a:srgbClr val="FF0000"/>
                </a:solidFill>
                <a:effectLst>
                  <a:glow rad="101600">
                    <a:srgbClr val="0F6AA9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1500" b="1" spc="151" dirty="0">
              <a:ln w="11430"/>
              <a:solidFill>
                <a:srgbClr val="FF0000"/>
              </a:solidFill>
              <a:effectLst>
                <a:glow rad="101600">
                  <a:srgbClr val="0F6AA9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5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2143" y="304800"/>
            <a:ext cx="8262257" cy="2426970"/>
            <a:chOff x="272143" y="259080"/>
            <a:chExt cx="8262257" cy="24269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57" y="304800"/>
              <a:ext cx="8006443" cy="238125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72143" y="259080"/>
              <a:ext cx="5638800" cy="238125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ছবিটি ৭ম শতকের  একজন বিখ্যাত</a:t>
              </a:r>
            </a:p>
            <a:p>
              <a:pPr algn="ctr"/>
              <a:r>
                <a:rPr lang="bn-IN" sz="2400" b="1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জ্যোতির্বিদ ও গণিতবিদের।তিনি শূন্যের</a:t>
              </a:r>
            </a:p>
            <a:p>
              <a:pPr algn="ctr"/>
              <a:r>
                <a:rPr lang="bn-IN" sz="2400" b="1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ধারণা এবং দ্বিঘাত সমীকরণের সমাধান</a:t>
              </a:r>
            </a:p>
            <a:p>
              <a:pPr algn="ctr"/>
              <a:r>
                <a:rPr lang="bn-IN" sz="2400" b="1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সূত্রের আবিষ্কারক।তাঁর নাম কী জানো?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910943" y="259080"/>
              <a:ext cx="2623457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622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45295" y="4377220"/>
                <a:ext cx="8746305" cy="1825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2800" b="1" u="sng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দ্বিঘাত সমীকরণঃ</a:t>
                </a:r>
              </a:p>
              <a:p>
                <a:r>
                  <a:rPr lang="bn-IN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বহুপদী সমীকরণের  ঘাত  দুই হলে সেই সমীকরণকে </a:t>
                </a:r>
              </a:p>
              <a:p>
                <a:r>
                  <a:rPr lang="bn-IN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দ্বিঘাত সমীকরণ  বলে।</a:t>
                </a:r>
                <a:r>
                  <a:rPr lang="en-US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যেখানে,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b="1" i="1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  </m:t>
                        </m:r>
                        <m:r>
                          <a:rPr lang="en-US" sz="2800" b="1" i="0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𝐚𝐱</m:t>
                        </m:r>
                      </m:e>
                      <m:sup>
                        <m:r>
                          <a:rPr lang="en-US" sz="2800" b="1" i="0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0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𝐛</m:t>
                    </m:r>
                    <m:r>
                      <a:rPr lang="en-US" sz="2800" b="1" i="0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𝐱</m:t>
                    </m:r>
                    <m:r>
                      <a:rPr lang="en-US" sz="2800" b="1" i="0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0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𝐜</m:t>
                    </m:r>
                    <m:r>
                      <a:rPr lang="en-US" sz="2800" b="1" i="0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800" b="1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a,b,c</a:t>
                </a:r>
                <a:r>
                  <a:rPr lang="en-US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বাস্তব</a:t>
                </a:r>
                <a:r>
                  <a:rPr lang="en-US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 a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≠</m:t>
                    </m:r>
                    <m:r>
                      <a:rPr lang="en-US" sz="2800" b="1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en-US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।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95" y="4377220"/>
                <a:ext cx="8746305" cy="1825628"/>
              </a:xfrm>
              <a:prstGeom prst="rect">
                <a:avLst/>
              </a:prstGeom>
              <a:blipFill rotWithShape="1">
                <a:blip r:embed="rId4"/>
                <a:stretch>
                  <a:fillRect l="-1394" t="-3667" r="-160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6D45ABC6-14CF-43A5-9F34-35D7922AA471}"/>
              </a:ext>
            </a:extLst>
          </p:cNvPr>
          <p:cNvSpPr/>
          <p:nvPr/>
        </p:nvSpPr>
        <p:spPr>
          <a:xfrm>
            <a:off x="4114800" y="2720836"/>
            <a:ext cx="4876800" cy="1818733"/>
          </a:xfrm>
          <a:prstGeom prst="roundRect">
            <a:avLst>
              <a:gd name="adj" fmla="val 40129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1" dirty="0" err="1" smtClean="0">
                <a:ln w="11430"/>
                <a:solidFill>
                  <a:schemeClr val="bg1"/>
                </a:solidFill>
                <a:effectLst>
                  <a:glow rad="101600">
                    <a:srgbClr val="0F6AA9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শ্রীধর</a:t>
            </a:r>
            <a:r>
              <a:rPr lang="en-US" sz="5400" b="1" spc="151" dirty="0" smtClean="0">
                <a:ln w="11430"/>
                <a:solidFill>
                  <a:schemeClr val="bg1"/>
                </a:solidFill>
                <a:effectLst>
                  <a:glow rad="101600">
                    <a:srgbClr val="0F6AA9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151" dirty="0" err="1" smtClean="0">
                <a:ln w="11430"/>
                <a:solidFill>
                  <a:schemeClr val="bg1"/>
                </a:solidFill>
                <a:effectLst>
                  <a:glow rad="101600">
                    <a:srgbClr val="0F6AA9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আচার্য</a:t>
            </a:r>
            <a:r>
              <a:rPr lang="bn-IN" sz="5400" b="1" spc="151" dirty="0" smtClean="0">
                <a:ln w="11430"/>
                <a:solidFill>
                  <a:schemeClr val="bg1"/>
                </a:solidFill>
                <a:effectLst>
                  <a:glow rad="101600">
                    <a:srgbClr val="0F6AA9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spc="151" dirty="0">
              <a:ln w="11430"/>
              <a:solidFill>
                <a:schemeClr val="bg1"/>
              </a:solidFill>
              <a:effectLst>
                <a:glow rad="101600">
                  <a:srgbClr val="0F6AA9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5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762000" y="4419600"/>
            <a:ext cx="7772400" cy="1676400"/>
          </a:xfrm>
          <a:prstGeom prst="ribbon">
            <a:avLst>
              <a:gd name="adj1" fmla="val 9209"/>
              <a:gd name="adj2" fmla="val 7320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দ্বিঘাত</a:t>
            </a:r>
            <a:r>
              <a:rPr lang="en-US" sz="5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সমীকরণ</a:t>
            </a:r>
            <a:endParaRPr lang="en-US" sz="5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990600" y="304800"/>
            <a:ext cx="7543800" cy="3429000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0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533400"/>
            <a:ext cx="2775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098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---</a:t>
            </a:r>
          </a:p>
          <a:p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দ্বিঘাত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দ্বিঘাত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প্রতিপাদন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দ্বিঘাত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৪।নিশ্চায়কের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23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83968"/>
            <a:ext cx="825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সমীকরণটির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85800" y="1143000"/>
                <a:ext cx="7194855" cy="5492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দ্বিঘাত সমীকরনের আর্দশরুপ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cs typeface="NikoshBAN" pitchFamily="2" charset="0"/>
                          </a:rPr>
                          <m:t>𝒂𝒙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i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:r>
                  <a:rPr lang="en-US" sz="3200" b="1" i="1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𝒃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3200" b="1" i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:r>
                  <a:rPr lang="en-US" sz="3200" b="1" i="1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𝒄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3200" b="1" i="1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3200" b="1" i="1" dirty="0">
                    <a:solidFill>
                      <a:srgbClr val="002060"/>
                    </a:solidFill>
                    <a:latin typeface="Cambria Math"/>
                    <a:ea typeface="Cambria Math"/>
                    <a:cs typeface="Calibri" pitchFamily="34" charset="0"/>
                  </a:rPr>
                  <a:t>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i="1" dirty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:r>
                  <a:rPr lang="en-US" sz="3200" b="1" i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𝒂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𝒃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3200" b="1" i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:r>
                  <a:rPr lang="en-US" sz="3200" b="1" i="1" dirty="0" smtClean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3200" b="1" i="1" dirty="0" smtClean="0">
                  <a:solidFill>
                    <a:srgbClr val="002060"/>
                  </a:solidFill>
                  <a:cs typeface="NikoshBAN" pitchFamily="2" charset="0"/>
                </a:endParaRPr>
              </a:p>
              <a:p>
                <a:r>
                  <a:rPr lang="en-US" sz="3200" b="1" i="1" dirty="0">
                    <a:solidFill>
                      <a:srgbClr val="002060"/>
                    </a:solidFill>
                    <a:latin typeface="Cambria Math"/>
                    <a:ea typeface="Cambria Math"/>
                    <a:cs typeface="Calibri" pitchFamily="34" charset="0"/>
                  </a:rPr>
                  <a:t>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i="1" dirty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+4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𝒂𝒃𝒙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=−</m:t>
                    </m:r>
                  </m:oMath>
                </a14:m>
                <a:r>
                  <a:rPr lang="en-US" sz="3200" b="1" i="1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endParaRPr lang="en-US" sz="3200" b="1" i="1" dirty="0">
                  <a:solidFill>
                    <a:srgbClr val="002060"/>
                  </a:solidFill>
                  <a:cs typeface="NikoshBAN" pitchFamily="2" charset="0"/>
                </a:endParaRPr>
              </a:p>
              <a:p>
                <a:r>
                  <a:rPr lang="en-US" sz="3200" b="1" i="1" dirty="0" smtClean="0">
                    <a:solidFill>
                      <a:srgbClr val="002060"/>
                    </a:solidFill>
                    <a:latin typeface="Cambria Math"/>
                    <a:ea typeface="Cambria Math"/>
                    <a:cs typeface="Calibri" pitchFamily="34" charset="0"/>
                  </a:rPr>
                  <a:t>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(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𝒂𝒙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)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i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:r>
                  <a:rPr lang="en-US" sz="3200" b="1" i="1" dirty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b="1" i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𝒂𝒙</m:t>
                        </m:r>
                      </m:e>
                    </m:d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𝒃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=−</m:t>
                    </m:r>
                  </m:oMath>
                </a14:m>
                <a:r>
                  <a:rPr lang="en-US" sz="3200" b="1" i="1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endParaRPr lang="en-US" sz="3200" b="1" i="1" dirty="0" smtClean="0">
                  <a:solidFill>
                    <a:srgbClr val="002060"/>
                  </a:solidFill>
                  <a:cs typeface="NikoshBAN" pitchFamily="2" charset="0"/>
                </a:endParaRPr>
              </a:p>
              <a:p>
                <a:r>
                  <a:rPr lang="en-US" sz="3200" b="1" i="1" dirty="0">
                    <a:solidFill>
                      <a:srgbClr val="002060"/>
                    </a:solidFill>
                    <a:latin typeface="Cambria Math"/>
                    <a:ea typeface="Cambria Math"/>
                    <a:cs typeface="Calibri" pitchFamily="34" charset="0"/>
                  </a:rPr>
                  <a:t>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(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𝒂𝒙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𝒃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)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3200" b="1" i="1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endParaRPr lang="en-US" sz="3200" b="1" i="1" dirty="0">
                  <a:solidFill>
                    <a:srgbClr val="002060"/>
                  </a:solidFill>
                  <a:cs typeface="NikoshBAN" pitchFamily="2" charset="0"/>
                </a:endParaRPr>
              </a:p>
              <a:p>
                <a:r>
                  <a:rPr lang="en-US" sz="3200" b="1" i="1" dirty="0">
                    <a:solidFill>
                      <a:srgbClr val="002060"/>
                    </a:solidFill>
                    <a:latin typeface="Cambria Math"/>
                    <a:ea typeface="Cambria Math"/>
                    <a:cs typeface="Calibri" pitchFamily="34" charset="0"/>
                  </a:rPr>
                  <a:t>⇒</a:t>
                </a:r>
                <a:r>
                  <a:rPr lang="en-US" sz="3200" b="1" dirty="0">
                    <a:solidFill>
                      <a:srgbClr val="002060"/>
                    </a:solidFill>
                    <a:ea typeface="Cambria Math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𝟐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𝒂𝒙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+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𝒃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 =±</m:t>
                    </m:r>
                    <m:rad>
                      <m:radPr>
                        <m:degHide m:val="on"/>
                        <m:ctrlPr>
                          <a:rPr lang="bn-IN" sz="3200" b="1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(</m:t>
                            </m:r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200" b="1" i="1" dirty="0">
                            <a:solidFill>
                              <a:schemeClr val="bg2"/>
                            </a:solidFill>
                            <a:latin typeface="NikoshBAN"/>
                            <a:cs typeface="NikoshBAN" pitchFamily="2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sz="32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𝒂𝒄</m:t>
                        </m:r>
                      </m:e>
                    </m:rad>
                  </m:oMath>
                </a14:m>
                <a:endParaRPr lang="en-US" sz="3200" b="1" i="1" dirty="0">
                  <a:solidFill>
                    <a:srgbClr val="002060"/>
                  </a:solidFill>
                  <a:cs typeface="NikoshBAN" pitchFamily="2" charset="0"/>
                </a:endParaRPr>
              </a:p>
              <a:p>
                <a:r>
                  <a:rPr lang="en-US" sz="3200" b="1" i="1" dirty="0">
                    <a:solidFill>
                      <a:srgbClr val="002060"/>
                    </a:solidFill>
                    <a:latin typeface="Cambria Math"/>
                    <a:ea typeface="Cambria Math"/>
                    <a:cs typeface="Calibri" pitchFamily="34" charset="0"/>
                  </a:rPr>
                  <a:t>⇒</a:t>
                </a:r>
                <a:r>
                  <a:rPr lang="en-US" sz="3200" b="1" dirty="0">
                    <a:solidFill>
                      <a:srgbClr val="002060"/>
                    </a:solidFill>
                    <a:ea typeface="Cambria Math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𝟐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𝒂𝒙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 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𝒃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bn-IN" sz="3200" b="1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(</m:t>
                            </m:r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200" b="1" i="1" dirty="0">
                            <a:solidFill>
                              <a:schemeClr val="bg2"/>
                            </a:solidFill>
                            <a:latin typeface="NikoshBAN"/>
                            <a:cs typeface="NikoshBAN" pitchFamily="2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sz="32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𝒂𝒄</m:t>
                        </m:r>
                      </m:e>
                    </m:rad>
                  </m:oMath>
                </a14:m>
                <a:endParaRPr lang="en-US" sz="3200" b="1" i="1" dirty="0">
                  <a:solidFill>
                    <a:srgbClr val="002060"/>
                  </a:solidFill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∴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 =</m:t>
                    </m:r>
                  </m:oMath>
                </a14:m>
                <a:r>
                  <a:rPr lang="en-US" sz="3200" b="1" i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𝒃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bn-IN" sz="3200" b="1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(</m:t>
                                </m:r>
                                <m:r>
                                  <a:rPr lang="en-US" sz="32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3200" b="1" i="1" dirty="0">
                                <a:solidFill>
                                  <a:schemeClr val="bg2"/>
                                </a:solidFill>
                                <a:latin typeface="NikoshBAN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𝟒</m:t>
                            </m:r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𝒂𝒄</m:t>
                            </m:r>
                          </m:e>
                        </m:rad>
                      </m:num>
                      <m:den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Calibri" pitchFamily="34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3200" b="1" i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bn-IN" sz="3200" b="1" i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---------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( i )</a:t>
                </a:r>
                <a:endParaRPr lang="en-US" sz="3200" b="1" i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143000"/>
                <a:ext cx="7194855" cy="5492722"/>
              </a:xfrm>
              <a:prstGeom prst="rect">
                <a:avLst/>
              </a:prstGeom>
              <a:blipFill rotWithShape="1">
                <a:blip r:embed="rId2"/>
                <a:stretch>
                  <a:fillRect l="-2203" t="-1443" r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28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75821" y="533400"/>
                <a:ext cx="7982377" cy="5294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∴</m:t>
                    </m:r>
                    <m:sSub>
                      <m:sSubPr>
                        <m:ctrlPr>
                          <a:rPr lang="en-US" sz="3600" b="1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𝟏</m:t>
                        </m:r>
                      </m:sub>
                    </m:sSub>
                    <m:r>
                      <a:rPr lang="en-US" sz="3600" b="1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</m:oMath>
                </a14:m>
                <a:r>
                  <a:rPr lang="en-US" sz="3600" b="1" i="1" dirty="0">
                    <a:solidFill>
                      <a:schemeClr val="bg2"/>
                    </a:solidFill>
                    <a:latin typeface="NikoshBAN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solidFill>
                              <a:schemeClr val="bg2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𝒃</m:t>
                        </m:r>
                        <m:r>
                          <a:rPr lang="bn-IN" sz="3600" b="1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bn-IN" sz="3600" b="1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6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(</m:t>
                                </m:r>
                                <m:r>
                                  <a:rPr lang="en-US" sz="36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36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6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3600" b="1" i="1" dirty="0">
                                <a:solidFill>
                                  <a:schemeClr val="bg2"/>
                                </a:solidFill>
                                <a:latin typeface="NikoshBAN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en-US" sz="36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𝟒</m:t>
                            </m:r>
                            <m:r>
                              <a:rPr lang="en-US" sz="36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𝒂𝒄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b="1" i="1" dirty="0">
                            <a:solidFill>
                              <a:schemeClr val="bg2"/>
                            </a:solidFill>
                            <a:latin typeface="NikoshBAN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dirty="0">
                            <a:solidFill>
                              <a:schemeClr val="bg2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3600" b="1" i="1" dirty="0">
                            <a:solidFill>
                              <a:schemeClr val="bg2"/>
                            </a:solidFill>
                            <a:latin typeface="Cambria Math"/>
                            <a:cs typeface="Calibri" pitchFamily="34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</a:rPr>
                  <a:t> </a:t>
                </a:r>
              </a:p>
              <a:p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এবং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𝒙</m:t>
                        </m:r>
                      </m:e>
                      <m:sub>
                        <m:r>
                          <a:rPr lang="bn-IN" sz="3600" b="1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𝟐</m:t>
                        </m:r>
                      </m:sub>
                    </m:sSub>
                    <m:r>
                      <a:rPr lang="en-US" sz="3600" b="1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</m:oMath>
                </a14:m>
                <a:r>
                  <a:rPr lang="en-US" sz="3600" b="1" i="1" dirty="0">
                    <a:solidFill>
                      <a:schemeClr val="bg2"/>
                    </a:solidFill>
                    <a:latin typeface="NikoshBAN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solidFill>
                              <a:schemeClr val="bg2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𝒃</m:t>
                        </m:r>
                        <m:r>
                          <a:rPr lang="bn-IN" sz="3600" b="1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bn-IN" sz="3600" b="1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6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(</m:t>
                                </m:r>
                                <m:r>
                                  <a:rPr lang="en-US" sz="36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36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6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3600" b="1" i="1" dirty="0">
                                <a:solidFill>
                                  <a:schemeClr val="bg2"/>
                                </a:solidFill>
                                <a:latin typeface="NikoshBAN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en-US" sz="36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𝟒</m:t>
                            </m:r>
                            <m:r>
                              <a:rPr lang="en-US" sz="36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𝒂𝒄</m:t>
                            </m:r>
                          </m:e>
                        </m:rad>
                      </m:num>
                      <m:den>
                        <m:r>
                          <a:rPr lang="en-US" sz="3600" b="1" i="1" dirty="0">
                            <a:solidFill>
                              <a:schemeClr val="bg2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3600" b="1" i="1" dirty="0">
                            <a:solidFill>
                              <a:schemeClr val="bg2"/>
                            </a:solidFill>
                            <a:latin typeface="Cambria Math"/>
                            <a:cs typeface="Calibri" pitchFamily="34" charset="0"/>
                          </a:rPr>
                          <m:t>𝒂</m:t>
                        </m:r>
                      </m:den>
                    </m:f>
                  </m:oMath>
                </a14:m>
                <a:endParaRPr lang="bn-IN" sz="3600" b="1" dirty="0" smtClean="0">
                  <a:solidFill>
                    <a:schemeClr val="bg2"/>
                  </a:solidFill>
                  <a:latin typeface="NikoshBAN"/>
                </a:endParaRPr>
              </a:p>
              <a:p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এই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দুটি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মান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পাওয়া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গেল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। 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সমীকরণ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Calibri" pitchFamily="34" charset="0"/>
                  </a:rPr>
                  <a:t>(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Calibri" pitchFamily="34" charset="0"/>
                  </a:rPr>
                  <a:t>i)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এর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36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3600" b="1" i="1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rPr>
                      <m:t> </m:t>
                    </m:r>
                    <m:r>
                      <a:rPr lang="en-US" sz="36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36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কে</a:t>
                </a:r>
              </a:p>
              <a:p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দ্বিঘাত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সমীকরণটির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নিশ্চায়ক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বলে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।কারণ</a:t>
                </a:r>
                <a:endParaRPr lang="en-US" sz="3600" b="1" dirty="0" smtClean="0">
                  <a:solidFill>
                    <a:schemeClr val="bg2"/>
                  </a:solidFill>
                  <a:latin typeface="NikoshBAN"/>
                  <a:cs typeface="NikoshBAN" pitchFamily="2" charset="0"/>
                </a:endParaRPr>
              </a:p>
              <a:p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নিশ্চায়ক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মূলদ্বয়ের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ধরন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ও 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প্রকৃতি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নির্ণয়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করে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।</a:t>
                </a:r>
                <a:endParaRPr lang="en-US" sz="3600" b="1" dirty="0">
                  <a:solidFill>
                    <a:schemeClr val="bg2"/>
                  </a:solidFill>
                  <a:latin typeface="NikoshBAN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21" y="533400"/>
                <a:ext cx="7982377" cy="5294270"/>
              </a:xfrm>
              <a:prstGeom prst="rect">
                <a:avLst/>
              </a:prstGeom>
              <a:blipFill rotWithShape="1">
                <a:blip r:embed="rId3"/>
                <a:stretch>
                  <a:fillRect l="-2292" b="-3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14800" y="2971800"/>
                <a:ext cx="6430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/>
                        <m:sub/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1800"/>
                <a:ext cx="64306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53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mera.wav"/>
          </p:stSnd>
        </p:sndAc>
      </p:transition>
    </mc:Choice>
    <mc:Fallback xmlns="">
      <p:transition spd="slow">
        <p:blinds dir="vert"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826" y="914400"/>
            <a:ext cx="8238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নিশ্চায়</a:t>
            </a:r>
            <a:r>
              <a:rPr lang="bn-IN" sz="3200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কের সাহায্যে মূলের ধরণ ও প্রকৃতি নির্ণয়</a:t>
            </a:r>
            <a:endParaRPr lang="en-US" sz="3200" u="sng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36421" y="2057400"/>
                <a:ext cx="8313558" cy="3679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28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ক)</a:t>
                </a:r>
                <a:r>
                  <a:rPr lang="en-US" sz="2800" b="1" dirty="0">
                    <a:solidFill>
                      <a:schemeClr val="bg2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chemeClr val="bg2"/>
                        </a:solidFill>
                        <a:cs typeface="NikoshBAN" pitchFamily="2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r>
                  <a:rPr lang="en-US" sz="2800" b="1" dirty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&gt;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এবং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পূর্ণবর্গ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হলে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সমীকরণটির</m:t>
                    </m:r>
                  </m:oMath>
                </a14:m>
                <a:endParaRPr lang="bn-IN" sz="2800" b="1" i="1" dirty="0" smtClean="0">
                  <a:solidFill>
                    <a:schemeClr val="bg2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r>
                  <a:rPr lang="bn-IN" sz="2800" b="1" dirty="0" smtClean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মূলদ্বয় বাস্তব,অসমান ও মূলদ হবে।</a:t>
                </a:r>
              </a:p>
              <a:p>
                <a:r>
                  <a:rPr lang="bn-IN" sz="2800" b="1" dirty="0" smtClean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খ)</a:t>
                </a:r>
                <a14:m>
                  <m:oMath xmlns:m="http://schemas.openxmlformats.org/officeDocument/2006/math"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chemeClr val="bg2"/>
                        </a:solidFill>
                        <a:cs typeface="NikoshBAN" pitchFamily="2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r>
                  <a:rPr lang="en-US" sz="2800" b="1" dirty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&gt;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এবং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পূর্ণবর্গ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না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হলে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সমীকরণটির</m:t>
                    </m:r>
                  </m:oMath>
                </a14:m>
                <a:endParaRPr lang="bn-IN" sz="2800" b="1" dirty="0" smtClean="0">
                  <a:solidFill>
                    <a:schemeClr val="bg2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bn-IN" sz="2800" b="1" dirty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মূলদ্বয় বাস্তব,অসমান ও </a:t>
                </a:r>
                <a:r>
                  <a:rPr lang="bn-IN" sz="2800" b="1" dirty="0" smtClean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অমূলদ </a:t>
                </a:r>
                <a:r>
                  <a:rPr lang="bn-IN" sz="2800" b="1" dirty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হবে</a:t>
                </a:r>
                <a:r>
                  <a:rPr lang="bn-IN" sz="2800" b="1" dirty="0" smtClean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।</a:t>
                </a:r>
              </a:p>
              <a:p>
                <a:r>
                  <a:rPr lang="bn-IN" sz="2800" b="1" dirty="0" smtClean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গ)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chemeClr val="bg2"/>
                        </a:solidFill>
                        <a:cs typeface="NikoshBAN" pitchFamily="2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r>
                  <a:rPr lang="en-US" sz="2800" b="1" dirty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হলে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সমীকরণটির</m:t>
                    </m:r>
                  </m:oMath>
                </a14:m>
                <a:r>
                  <a:rPr lang="bn-IN" sz="2800" b="1" dirty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 মূলদ্বয় </a:t>
                </a:r>
                <a:r>
                  <a:rPr lang="bn-IN" sz="2800" b="1" dirty="0" smtClean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বাস্তব</a:t>
                </a:r>
              </a:p>
              <a:p>
                <a:r>
                  <a:rPr lang="bn-IN" sz="2800" b="1" dirty="0" smtClean="0">
                    <a:solidFill>
                      <a:schemeClr val="bg2"/>
                    </a:solidFill>
                    <a:latin typeface="Cambria Math"/>
                    <a:ea typeface="Cambria Math"/>
                    <a:cs typeface="NikoshBAN" pitchFamily="2" charset="0"/>
                  </a:rPr>
                  <a:t>ও পরস্পর সমান হবে,এক্ষেত্রে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 =</m:t>
                    </m:r>
                  </m:oMath>
                </a14:m>
                <a:r>
                  <a:rPr lang="en-US" sz="2800" b="1" i="1" dirty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𝒃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solidFill>
                              <a:srgbClr val="002060"/>
                            </a:solidFill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Calibri" pitchFamily="34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bn-IN" sz="2800" b="1" dirty="0" smtClean="0">
                    <a:solidFill>
                      <a:schemeClr val="bg2"/>
                    </a:solidFill>
                    <a:latin typeface="Cambria Math"/>
                    <a:ea typeface="Cambria Math"/>
                    <a:cs typeface="NikoshBAN" pitchFamily="2" charset="0"/>
                  </a:rPr>
                  <a:t> । </a:t>
                </a:r>
              </a:p>
              <a:p>
                <a:r>
                  <a:rPr lang="bn-IN" sz="2800" b="1" dirty="0" smtClean="0">
                    <a:solidFill>
                      <a:schemeClr val="bg2"/>
                    </a:solidFill>
                    <a:latin typeface="Cambria Math"/>
                    <a:ea typeface="Cambria Math"/>
                    <a:cs typeface="NikoshBAN" pitchFamily="2" charset="0"/>
                  </a:rPr>
                  <a:t>ঘ)</a:t>
                </a:r>
                <a:r>
                  <a:rPr lang="en-US" sz="2800" b="1" dirty="0">
                    <a:solidFill>
                      <a:schemeClr val="bg2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chemeClr val="bg2"/>
                        </a:solidFill>
                        <a:cs typeface="NikoshBAN" pitchFamily="2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r>
                  <a:rPr lang="en-US" sz="2800" b="1" dirty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&lt;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হলে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সমীকরণটির</m:t>
                    </m:r>
                    <m:r>
                      <a:rPr lang="bn-IN" sz="2800" b="1" i="0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800" b="1" dirty="0" smtClean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বাস্তব মূল নেই।</a:t>
                </a:r>
                <a:endParaRPr lang="bn-IN" sz="2800" b="1" dirty="0">
                  <a:solidFill>
                    <a:schemeClr val="bg2"/>
                  </a:solidFill>
                  <a:ea typeface="Cambria Math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21" y="2057400"/>
                <a:ext cx="8313558" cy="3679020"/>
              </a:xfrm>
              <a:prstGeom prst="rect">
                <a:avLst/>
              </a:prstGeom>
              <a:blipFill rotWithShape="1">
                <a:blip r:embed="rId3"/>
                <a:stretch>
                  <a:fillRect l="-1541" r="-1761" b="-3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43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743" y="457200"/>
            <a:ext cx="7672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মনোযোগ সহকারে সমাধানটি লক্ষ কর;</a:t>
            </a:r>
            <a:endParaRPr lang="en-US" sz="3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753125" y="953748"/>
                <a:ext cx="3234603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3200" b="1" i="1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2060"/>
                    </a:solidFill>
                    <a:cs typeface="NikoshBAN" pitchFamily="2" charset="0"/>
                  </a:rPr>
                  <a:t>7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3200" b="1" i="1" dirty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:r>
                  <a:rPr lang="en-US" sz="3200" b="1" i="1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:r>
                  <a:rPr lang="en-US" sz="3200" b="1" i="1" dirty="0" smtClean="0">
                    <a:solidFill>
                      <a:srgbClr val="002060"/>
                    </a:solidFill>
                    <a:cs typeface="NikoshBAN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3200" b="1" i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125" y="953748"/>
                <a:ext cx="3234603" cy="595932"/>
              </a:xfrm>
              <a:prstGeom prst="rect">
                <a:avLst/>
              </a:prstGeom>
              <a:blipFill rotWithShape="1">
                <a:blip r:embed="rId2"/>
                <a:stretch>
                  <a:fillRect t="-14286" r="-6981" b="-3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029797" y="3694202"/>
                <a:ext cx="6639703" cy="1609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∴</m:t>
                    </m:r>
                    <m:r>
                      <a:rPr lang="en-US" sz="6000" b="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𝑥</m:t>
                    </m:r>
                    <m:r>
                      <a:rPr lang="en-US" sz="6000" b="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 =</m:t>
                    </m:r>
                  </m:oMath>
                </a14:m>
                <a:r>
                  <a:rPr lang="en-US" sz="6000" i="1" dirty="0">
                    <a:solidFill>
                      <a:schemeClr val="bg2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 smtClean="0">
                            <a:solidFill>
                              <a:schemeClr val="bg2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6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     </m:t>
                        </m:r>
                        <m:r>
                          <a:rPr lang="en-US" sz="6000" b="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6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60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/>
                              <m:sup>
                                <m:r>
                                  <a:rPr lang="en-US" sz="60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6000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6000" i="1" dirty="0">
                                <a:solidFill>
                                  <a:schemeClr val="bg2"/>
                                </a:solidFill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en-US" sz="6000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  <m:r>
                              <a:rPr lang="en-US" sz="6000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.   .</m:t>
                            </m:r>
                          </m:e>
                        </m:rad>
                        <m:r>
                          <a:rPr lang="en-US" sz="6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6000" b="0" i="1" dirty="0">
                            <a:solidFill>
                              <a:schemeClr val="bg2"/>
                            </a:solidFill>
                            <a:latin typeface="Cambria Math"/>
                            <a:cs typeface="Calibri" pitchFamily="34" charset="0"/>
                          </a:rPr>
                          <m:t>2</m:t>
                        </m:r>
                        <m:r>
                          <a:rPr lang="en-US" sz="6000" b="0" i="1" dirty="0" smtClean="0">
                            <a:solidFill>
                              <a:schemeClr val="bg2"/>
                            </a:solidFill>
                            <a:latin typeface="Cambria Math"/>
                            <a:cs typeface="Calibri" pitchFamily="34" charset="0"/>
                          </a:rPr>
                          <m:t>.</m:t>
                        </m:r>
                      </m:den>
                    </m:f>
                  </m:oMath>
                </a14:m>
                <a:endParaRPr lang="en-US" sz="6000" i="1" dirty="0" smtClean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97" y="3694202"/>
                <a:ext cx="6639703" cy="1609800"/>
              </a:xfrm>
              <a:prstGeom prst="rect">
                <a:avLst/>
              </a:prstGeom>
              <a:blipFill rotWithShape="1">
                <a:blip r:embed="rId3"/>
                <a:stretch>
                  <a:fillRect r="-854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668890" y="18450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05957" y="1889939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626513" y="1631289"/>
                <a:ext cx="811856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  <a:cs typeface="NikoshBAN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513" y="1631289"/>
                <a:ext cx="811856" cy="847733"/>
              </a:xfrm>
              <a:prstGeom prst="rect">
                <a:avLst/>
              </a:prstGeom>
              <a:blipFill rotWithShape="1">
                <a:blip r:embed="rId4"/>
                <a:stretch>
                  <a:fillRect t="-15108" r="-60902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895600" y="1901336"/>
            <a:ext cx="1027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 smtClean="0">
                <a:solidFill>
                  <a:schemeClr val="bg1"/>
                </a:solidFill>
              </a:rPr>
              <a:t>-7)</a:t>
            </a:r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789784" y="1594483"/>
                <a:ext cx="88517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/>
                          <a:cs typeface="NikoshBAN" pitchFamily="2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784" y="1594483"/>
                <a:ext cx="885178" cy="830997"/>
              </a:xfrm>
              <a:prstGeom prst="rect">
                <a:avLst/>
              </a:prstGeom>
              <a:blipFill rotWithShape="1">
                <a:blip r:embed="rId5"/>
                <a:stretch>
                  <a:fillRect t="-17647" r="-42759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57054" y="1875786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2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35070" y="1824094"/>
                <a:ext cx="10374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>
                          <a:solidFill>
                            <a:srgbClr val="002060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3600" b="1" i="0">
                          <a:solidFill>
                            <a:srgbClr val="002060"/>
                          </a:solidFill>
                          <a:latin typeface="Cambria Math"/>
                          <a:cs typeface="NikoshBAN" pitchFamily="2" charset="0"/>
                        </a:rPr>
                        <m:t>𝟎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070" y="1824094"/>
                <a:ext cx="1037463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451069" y="1803750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+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701281"/>
                <a:ext cx="82586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∴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701281"/>
                <a:ext cx="825867" cy="9233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895599" y="1902260"/>
            <a:ext cx="894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 smtClean="0">
                <a:solidFill>
                  <a:schemeClr val="bg1"/>
                </a:solidFill>
              </a:rPr>
              <a:t>-7)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05957" y="1889939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05957" y="5105400"/>
                <a:ext cx="6825523" cy="1181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bg2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sz="4400" b="1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𝟒𝟗</m:t>
                            </m:r>
                            <m:r>
                              <a:rPr lang="en-US" sz="4400" b="1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𝟐𝟒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 smtClean="0">
                    <a:solidFill>
                      <a:schemeClr val="bg2"/>
                    </a:solidFill>
                  </a:rPr>
                  <a:t> </a:t>
                </a:r>
                <a:r>
                  <a:rPr lang="en-US" sz="4400" dirty="0" smtClean="0">
                    <a:solidFill>
                      <a:schemeClr val="bg2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sz="4400" b="1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 smtClean="0">
                    <a:solidFill>
                      <a:schemeClr val="bg2"/>
                    </a:solidFill>
                  </a:rPr>
                  <a:t> </a:t>
                </a:r>
                <a:r>
                  <a:rPr lang="en-US" sz="4400" dirty="0" smtClean="0">
                    <a:solidFill>
                      <a:schemeClr val="bg2"/>
                    </a:solidFill>
                  </a:rPr>
                  <a:t>= 2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957" y="5105400"/>
                <a:ext cx="6825523" cy="1181542"/>
              </a:xfrm>
              <a:prstGeom prst="rect">
                <a:avLst/>
              </a:prstGeom>
              <a:blipFill rotWithShape="1">
                <a:blip r:embed="rId8"/>
                <a:stretch>
                  <a:fillRect l="-3661" r="-2768" b="-9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0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0.08559 0.30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22622 0.304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96296E-6 L 0.62708 0.303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54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0.21476 0.3060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96296E-6 L 0.48542 0.4261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71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6" grpId="0"/>
      <p:bldP spid="17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1828</TotalTime>
  <Words>1635</Words>
  <Application>Microsoft Office PowerPoint</Application>
  <PresentationFormat>On-screen Show (4:3)</PresentationFormat>
  <Paragraphs>145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WAHED SELINA</dc:creator>
  <cp:lastModifiedBy>WON</cp:lastModifiedBy>
  <cp:revision>140</cp:revision>
  <dcterms:created xsi:type="dcterms:W3CDTF">2019-09-26T10:11:07Z</dcterms:created>
  <dcterms:modified xsi:type="dcterms:W3CDTF">2019-10-31T17:35:14Z</dcterms:modified>
</cp:coreProperties>
</file>