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9" r:id="rId2"/>
    <p:sldId id="259" r:id="rId3"/>
    <p:sldId id="331" r:id="rId4"/>
    <p:sldId id="264" r:id="rId5"/>
    <p:sldId id="341" r:id="rId6"/>
    <p:sldId id="332" r:id="rId7"/>
    <p:sldId id="333" r:id="rId8"/>
    <p:sldId id="334" r:id="rId9"/>
    <p:sldId id="302" r:id="rId10"/>
    <p:sldId id="303" r:id="rId11"/>
    <p:sldId id="305" r:id="rId12"/>
    <p:sldId id="306" r:id="rId13"/>
    <p:sldId id="307" r:id="rId14"/>
    <p:sldId id="277" r:id="rId15"/>
    <p:sldId id="308" r:id="rId16"/>
    <p:sldId id="309" r:id="rId17"/>
    <p:sldId id="310" r:id="rId18"/>
    <p:sldId id="335" r:id="rId19"/>
    <p:sldId id="336" r:id="rId20"/>
    <p:sldId id="337" r:id="rId21"/>
    <p:sldId id="285" r:id="rId22"/>
    <p:sldId id="338" r:id="rId23"/>
    <p:sldId id="339" r:id="rId24"/>
    <p:sldId id="340" r:id="rId25"/>
    <p:sldId id="33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05" autoAdjust="0"/>
    <p:restoredTop sz="94660"/>
  </p:normalViewPr>
  <p:slideViewPr>
    <p:cSldViewPr snapToGrid="0">
      <p:cViewPr varScale="1">
        <p:scale>
          <a:sx n="72" d="100"/>
          <a:sy n="72" d="100"/>
        </p:scale>
        <p:origin x="57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91EBA4-9CE3-4B36-A447-47D6A07BC03B}"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F4512F-BD35-4EBF-96E8-E6E18E00C209}" type="slidenum">
              <a:rPr lang="en-US" smtClean="0"/>
              <a:t>‹#›</a:t>
            </a:fld>
            <a:endParaRPr lang="en-US"/>
          </a:p>
        </p:txBody>
      </p:sp>
    </p:spTree>
    <p:extLst>
      <p:ext uri="{BB962C8B-B14F-4D97-AF65-F5344CB8AC3E}">
        <p14:creationId xmlns:p14="http://schemas.microsoft.com/office/powerpoint/2010/main" val="2077599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শ</a:t>
            </a:r>
            <a:r>
              <a:rPr lang="bn-IN" dirty="0"/>
              <a:t>ু</a:t>
            </a:r>
            <a:r>
              <a:rPr lang="en-US" dirty="0"/>
              <a:t>ভ</a:t>
            </a:r>
            <a:r>
              <a:rPr lang="bn-IN" dirty="0"/>
              <a:t>ে</a:t>
            </a:r>
            <a:r>
              <a:rPr lang="en-US" dirty="0"/>
              <a:t>চ</a:t>
            </a:r>
            <a:r>
              <a:rPr lang="bn-IN" dirty="0"/>
              <a:t>্</a:t>
            </a:r>
            <a:r>
              <a:rPr lang="en-US" dirty="0"/>
              <a:t>ছ</a:t>
            </a:r>
            <a:r>
              <a:rPr lang="bn-IN" dirty="0"/>
              <a:t>া</a:t>
            </a:r>
            <a:r>
              <a:rPr lang="en-US" dirty="0"/>
              <a:t> </a:t>
            </a:r>
            <a:r>
              <a:rPr lang="bn-IN" dirty="0"/>
              <a:t>স</a:t>
            </a:r>
            <a:r>
              <a:rPr lang="en-US" dirty="0"/>
              <a:t>্</a:t>
            </a:r>
            <a:r>
              <a:rPr lang="bn-IN" dirty="0"/>
              <a:t>ল</a:t>
            </a:r>
            <a:r>
              <a:rPr lang="en-US" dirty="0"/>
              <a:t>া</a:t>
            </a:r>
            <a:r>
              <a:rPr lang="bn-IN" dirty="0"/>
              <a:t>ই</a:t>
            </a:r>
            <a:r>
              <a:rPr lang="en-US" dirty="0"/>
              <a:t>ড</a:t>
            </a:r>
          </a:p>
        </p:txBody>
      </p:sp>
      <p:sp>
        <p:nvSpPr>
          <p:cNvPr id="4" name="Slide Number Placeholder 3"/>
          <p:cNvSpPr>
            <a:spLocks noGrp="1"/>
          </p:cNvSpPr>
          <p:nvPr>
            <p:ph type="sldNum" sz="quarter" idx="10"/>
          </p:nvPr>
        </p:nvSpPr>
        <p:spPr/>
        <p:txBody>
          <a:bodyPr/>
          <a:lstStyle/>
          <a:p>
            <a:fld id="{BF8A66E0-AF7F-4C6F-AC86-4939F7F89DBD}" type="slidenum">
              <a:rPr lang="en-US" smtClean="0"/>
              <a:t>1</a:t>
            </a:fld>
            <a:endParaRPr lang="en-US"/>
          </a:p>
        </p:txBody>
      </p:sp>
    </p:spTree>
    <p:extLst>
      <p:ext uri="{BB962C8B-B14F-4D97-AF65-F5344CB8AC3E}">
        <p14:creationId xmlns:p14="http://schemas.microsoft.com/office/powerpoint/2010/main" val="1746722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এ</a:t>
            </a:r>
            <a:r>
              <a:rPr lang="bn-IN" sz="2400" dirty="0"/>
              <a:t>ই</a:t>
            </a:r>
            <a:r>
              <a:rPr lang="en-US" sz="2400" dirty="0"/>
              <a:t> </a:t>
            </a:r>
            <a:r>
              <a:rPr lang="bn-IN" sz="2400" dirty="0"/>
              <a:t>স</a:t>
            </a:r>
            <a:r>
              <a:rPr lang="en-US" sz="2400" dirty="0"/>
              <a:t>্</a:t>
            </a:r>
            <a:r>
              <a:rPr lang="bn-IN" sz="2400" dirty="0"/>
              <a:t>ল</a:t>
            </a:r>
            <a:r>
              <a:rPr lang="en-US" sz="2400" dirty="0" err="1"/>
              <a:t>াই</a:t>
            </a:r>
            <a:r>
              <a:rPr lang="bn-IN" sz="2400" dirty="0"/>
              <a:t>ড</a:t>
            </a:r>
            <a:r>
              <a:rPr lang="en-US" sz="2400" dirty="0"/>
              <a:t>ে </a:t>
            </a:r>
            <a:r>
              <a:rPr lang="bn-IN" sz="2400" dirty="0"/>
              <a:t>শ</a:t>
            </a:r>
            <a:r>
              <a:rPr lang="en-US" sz="2400" dirty="0"/>
              <a:t>ি</a:t>
            </a:r>
            <a:r>
              <a:rPr lang="bn-IN" sz="2400" dirty="0"/>
              <a:t>ক</a:t>
            </a:r>
            <a:r>
              <a:rPr lang="en-US" sz="2400" dirty="0"/>
              <a:t>্</a:t>
            </a:r>
            <a:r>
              <a:rPr lang="bn-IN" sz="2400" dirty="0"/>
              <a:t>ষ</a:t>
            </a:r>
            <a:r>
              <a:rPr lang="en-US" sz="2400" dirty="0"/>
              <a:t>ক </a:t>
            </a:r>
            <a:r>
              <a:rPr lang="bn-IN" sz="2400" dirty="0"/>
              <a:t>প</a:t>
            </a:r>
            <a:r>
              <a:rPr lang="en-US" sz="2400" dirty="0"/>
              <a:t>র</a:t>
            </a:r>
            <a:r>
              <a:rPr lang="bn-IN" sz="2400" dirty="0"/>
              <a:t>ি</a:t>
            </a:r>
            <a:r>
              <a:rPr lang="en-US" sz="2400" dirty="0"/>
              <a:t>চ</a:t>
            </a:r>
            <a:r>
              <a:rPr lang="bn-IN" sz="2400" dirty="0"/>
              <a:t>ি</a:t>
            </a:r>
            <a:r>
              <a:rPr lang="en-US" sz="2400" dirty="0"/>
              <a:t>ত</a:t>
            </a:r>
            <a:r>
              <a:rPr lang="bn-IN" sz="2400" dirty="0"/>
              <a:t>ি</a:t>
            </a:r>
            <a:r>
              <a:rPr lang="en-US" sz="2400" dirty="0"/>
              <a:t> </a:t>
            </a:r>
            <a:r>
              <a:rPr lang="bn-IN" sz="2400" dirty="0"/>
              <a:t>ও</a:t>
            </a:r>
            <a:r>
              <a:rPr lang="en-US" sz="2400" dirty="0"/>
              <a:t> </a:t>
            </a:r>
            <a:r>
              <a:rPr lang="bn-IN" sz="2400" dirty="0"/>
              <a:t>প</a:t>
            </a:r>
            <a:r>
              <a:rPr lang="en-US" sz="2400" dirty="0"/>
              <a:t>া</a:t>
            </a:r>
            <a:r>
              <a:rPr lang="bn-IN" sz="2400" dirty="0"/>
              <a:t>ঠ</a:t>
            </a:r>
            <a:r>
              <a:rPr lang="en-US" sz="2400" dirty="0"/>
              <a:t> </a:t>
            </a:r>
            <a:r>
              <a:rPr lang="bn-IN" sz="2400" dirty="0"/>
              <a:t>প</a:t>
            </a:r>
            <a:r>
              <a:rPr lang="en-US" sz="2400" dirty="0"/>
              <a:t>র</a:t>
            </a:r>
            <a:r>
              <a:rPr lang="bn-IN" sz="2400" dirty="0"/>
              <a:t>ি</a:t>
            </a:r>
            <a:r>
              <a:rPr lang="en-US" sz="2400" dirty="0"/>
              <a:t>চ</a:t>
            </a:r>
            <a:r>
              <a:rPr lang="bn-IN" sz="2400" dirty="0"/>
              <a:t>ি</a:t>
            </a:r>
            <a:r>
              <a:rPr lang="en-US" sz="2400" dirty="0"/>
              <a:t>ত</a:t>
            </a:r>
            <a:r>
              <a:rPr lang="bn-IN" sz="2400" dirty="0"/>
              <a:t>ি</a:t>
            </a:r>
            <a:r>
              <a:rPr lang="en-US" sz="2400" dirty="0"/>
              <a:t> </a:t>
            </a:r>
            <a:r>
              <a:rPr lang="bn-IN" sz="2400" dirty="0"/>
              <a:t>থ</a:t>
            </a:r>
            <a:r>
              <a:rPr lang="en-US" sz="2400" dirty="0"/>
              <a:t>া</a:t>
            </a:r>
            <a:r>
              <a:rPr lang="bn-IN" sz="2400" dirty="0"/>
              <a:t>ক</a:t>
            </a:r>
            <a:r>
              <a:rPr lang="en-US" sz="2400" dirty="0"/>
              <a:t>ব</a:t>
            </a:r>
            <a:r>
              <a:rPr lang="bn-IN" sz="2400" dirty="0"/>
              <a:t>ে</a:t>
            </a:r>
            <a:endParaRPr lang="en-US" dirty="0"/>
          </a:p>
        </p:txBody>
      </p:sp>
      <p:sp>
        <p:nvSpPr>
          <p:cNvPr id="4" name="Slide Number Placeholder 3"/>
          <p:cNvSpPr>
            <a:spLocks noGrp="1"/>
          </p:cNvSpPr>
          <p:nvPr>
            <p:ph type="sldNum" sz="quarter" idx="10"/>
          </p:nvPr>
        </p:nvSpPr>
        <p:spPr/>
        <p:txBody>
          <a:bodyPr/>
          <a:lstStyle/>
          <a:p>
            <a:fld id="{BF8A66E0-AF7F-4C6F-AC86-4939F7F89DBD}" type="slidenum">
              <a:rPr lang="en-US" smtClean="0"/>
              <a:t>2</a:t>
            </a:fld>
            <a:endParaRPr lang="en-US"/>
          </a:p>
        </p:txBody>
      </p:sp>
    </p:spTree>
    <p:extLst>
      <p:ext uri="{BB962C8B-B14F-4D97-AF65-F5344CB8AC3E}">
        <p14:creationId xmlns:p14="http://schemas.microsoft.com/office/powerpoint/2010/main" val="4059380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এই</a:t>
            </a:r>
            <a:r>
              <a:rPr lang="en-US" baseline="0" dirty="0"/>
              <a:t> </a:t>
            </a:r>
            <a:r>
              <a:rPr lang="en-US" baseline="0" dirty="0" err="1"/>
              <a:t>স্লাইডের</a:t>
            </a:r>
            <a:r>
              <a:rPr lang="en-US" baseline="0" dirty="0"/>
              <a:t> </a:t>
            </a:r>
            <a:r>
              <a:rPr lang="en-US" baseline="0" dirty="0" err="1"/>
              <a:t>মাধ্যমে</a:t>
            </a:r>
            <a:r>
              <a:rPr lang="en-US" baseline="0" dirty="0"/>
              <a:t> </a:t>
            </a:r>
            <a:r>
              <a:rPr lang="en-US" baseline="0" dirty="0" err="1"/>
              <a:t>পাঠ</a:t>
            </a:r>
            <a:r>
              <a:rPr lang="en-US" baseline="0" dirty="0"/>
              <a:t> </a:t>
            </a:r>
            <a:r>
              <a:rPr lang="en-US" baseline="0" dirty="0" err="1"/>
              <a:t>ঘোষণা</a:t>
            </a:r>
            <a:r>
              <a:rPr lang="en-US" baseline="0" dirty="0"/>
              <a:t> </a:t>
            </a:r>
            <a:r>
              <a:rPr lang="en-US" baseline="0" dirty="0" err="1"/>
              <a:t>করব</a:t>
            </a:r>
            <a:r>
              <a:rPr lang="en-US" baseline="0" dirty="0"/>
              <a:t>।</a:t>
            </a:r>
          </a:p>
          <a:p>
            <a:endParaRPr lang="en-US" dirty="0"/>
          </a:p>
        </p:txBody>
      </p:sp>
      <p:sp>
        <p:nvSpPr>
          <p:cNvPr id="4" name="Slide Number Placeholder 3"/>
          <p:cNvSpPr>
            <a:spLocks noGrp="1"/>
          </p:cNvSpPr>
          <p:nvPr>
            <p:ph type="sldNum" sz="quarter" idx="10"/>
          </p:nvPr>
        </p:nvSpPr>
        <p:spPr/>
        <p:txBody>
          <a:bodyPr/>
          <a:lstStyle/>
          <a:p>
            <a:fld id="{BF8A66E0-AF7F-4C6F-AC86-4939F7F89DBD}" type="slidenum">
              <a:rPr lang="en-US" smtClean="0"/>
              <a:t>4</a:t>
            </a:fld>
            <a:endParaRPr lang="en-US"/>
          </a:p>
        </p:txBody>
      </p:sp>
    </p:spTree>
    <p:extLst>
      <p:ext uri="{BB962C8B-B14F-4D97-AF65-F5344CB8AC3E}">
        <p14:creationId xmlns:p14="http://schemas.microsoft.com/office/powerpoint/2010/main" val="2973931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শিক্ষার্থীরা</a:t>
            </a:r>
            <a:r>
              <a:rPr lang="en-US" dirty="0"/>
              <a:t> </a:t>
            </a:r>
            <a:r>
              <a:rPr lang="en-US" dirty="0" err="1"/>
              <a:t>কি</a:t>
            </a:r>
            <a:r>
              <a:rPr lang="en-US" dirty="0"/>
              <a:t> </a:t>
            </a:r>
            <a:r>
              <a:rPr lang="en-US" dirty="0" err="1"/>
              <a:t>শিখবে</a:t>
            </a:r>
            <a:r>
              <a:rPr lang="en-US" dirty="0"/>
              <a:t> </a:t>
            </a:r>
            <a:r>
              <a:rPr lang="en-US" dirty="0" err="1"/>
              <a:t>তা</a:t>
            </a:r>
            <a:r>
              <a:rPr lang="en-US" dirty="0"/>
              <a:t> </a:t>
            </a:r>
            <a:r>
              <a:rPr lang="en-US" dirty="0" err="1"/>
              <a:t>এই</a:t>
            </a:r>
            <a:r>
              <a:rPr lang="en-US" baseline="0" dirty="0"/>
              <a:t> </a:t>
            </a:r>
            <a:r>
              <a:rPr lang="en-US" baseline="0" dirty="0" err="1"/>
              <a:t>স্লাইডে</a:t>
            </a:r>
            <a:r>
              <a:rPr lang="en-US" baseline="0" dirty="0"/>
              <a:t>  </a:t>
            </a:r>
            <a:r>
              <a:rPr lang="en-US" baseline="0" dirty="0" err="1"/>
              <a:t>জানা</a:t>
            </a:r>
            <a:r>
              <a:rPr lang="en-US" baseline="0" dirty="0"/>
              <a:t> </a:t>
            </a:r>
            <a:r>
              <a:rPr lang="en-US" baseline="0" dirty="0" err="1"/>
              <a:t>যাবে</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BF8A66E0-AF7F-4C6F-AC86-4939F7F89DBD}" type="slidenum">
              <a:rPr lang="en-US" smtClean="0"/>
              <a:t>5</a:t>
            </a:fld>
            <a:endParaRPr lang="en-US"/>
          </a:p>
        </p:txBody>
      </p:sp>
    </p:spTree>
    <p:extLst>
      <p:ext uri="{BB962C8B-B14F-4D97-AF65-F5344CB8AC3E}">
        <p14:creationId xmlns:p14="http://schemas.microsoft.com/office/powerpoint/2010/main" val="617664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IN" dirty="0"/>
              <a:t>রসিক</a:t>
            </a:r>
            <a:r>
              <a:rPr lang="bn-IN" baseline="0" dirty="0"/>
              <a:t> লাল রায় (সহকারি শিক্ষক আইসি্টি), চিতলমারি, বাগেরহাট।</a:t>
            </a:r>
            <a:endParaRPr lang="en-US" dirty="0"/>
          </a:p>
        </p:txBody>
      </p:sp>
      <p:sp>
        <p:nvSpPr>
          <p:cNvPr id="4" name="Slide Number Placeholder 3"/>
          <p:cNvSpPr>
            <a:spLocks noGrp="1"/>
          </p:cNvSpPr>
          <p:nvPr>
            <p:ph type="sldNum" sz="quarter" idx="10"/>
          </p:nvPr>
        </p:nvSpPr>
        <p:spPr/>
        <p:txBody>
          <a:bodyPr/>
          <a:lstStyle/>
          <a:p>
            <a:fld id="{5DD38D03-185E-4C48-A6A7-105A34671447}" type="slidenum">
              <a:rPr lang="en-US" smtClean="0"/>
              <a:pPr/>
              <a:t>14</a:t>
            </a:fld>
            <a:endParaRPr lang="en-US"/>
          </a:p>
        </p:txBody>
      </p:sp>
    </p:spTree>
    <p:extLst>
      <p:ext uri="{BB962C8B-B14F-4D97-AF65-F5344CB8AC3E}">
        <p14:creationId xmlns:p14="http://schemas.microsoft.com/office/powerpoint/2010/main" val="980522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IN" dirty="0"/>
              <a:t>রসিক</a:t>
            </a:r>
            <a:r>
              <a:rPr lang="bn-IN" baseline="0" dirty="0"/>
              <a:t> লাল রায় (সহকারি শিক্ষক আইসি্টি), চিতলমারি, বাগেরহাট।</a:t>
            </a:r>
            <a:endParaRPr lang="en-US" dirty="0"/>
          </a:p>
        </p:txBody>
      </p:sp>
      <p:sp>
        <p:nvSpPr>
          <p:cNvPr id="4" name="Slide Number Placeholder 3"/>
          <p:cNvSpPr>
            <a:spLocks noGrp="1"/>
          </p:cNvSpPr>
          <p:nvPr>
            <p:ph type="sldNum" sz="quarter" idx="10"/>
          </p:nvPr>
        </p:nvSpPr>
        <p:spPr/>
        <p:txBody>
          <a:bodyPr/>
          <a:lstStyle/>
          <a:p>
            <a:fld id="{5DD38D03-185E-4C48-A6A7-105A34671447}" type="slidenum">
              <a:rPr lang="en-US" smtClean="0"/>
              <a:pPr/>
              <a:t>21</a:t>
            </a:fld>
            <a:endParaRPr lang="en-US"/>
          </a:p>
        </p:txBody>
      </p:sp>
    </p:spTree>
    <p:extLst>
      <p:ext uri="{BB962C8B-B14F-4D97-AF65-F5344CB8AC3E}">
        <p14:creationId xmlns:p14="http://schemas.microsoft.com/office/powerpoint/2010/main" val="3170241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ধন্যবাদ</a:t>
            </a:r>
            <a:r>
              <a:rPr lang="bn-BD" baseline="0" dirty="0"/>
              <a:t> জানিযে পাঠ সমাপ্তি ঘোষনা করব।</a:t>
            </a:r>
            <a:endParaRPr lang="en-US" dirty="0"/>
          </a:p>
        </p:txBody>
      </p:sp>
      <p:sp>
        <p:nvSpPr>
          <p:cNvPr id="4" name="Slide Number Placeholder 3"/>
          <p:cNvSpPr>
            <a:spLocks noGrp="1"/>
          </p:cNvSpPr>
          <p:nvPr>
            <p:ph type="sldNum" sz="quarter" idx="10"/>
          </p:nvPr>
        </p:nvSpPr>
        <p:spPr/>
        <p:txBody>
          <a:bodyPr/>
          <a:lstStyle/>
          <a:p>
            <a:fld id="{40600903-77C2-4461-9715-AED823D021AA}" type="slidenum">
              <a:rPr lang="en-US" smtClean="0"/>
              <a:t>26</a:t>
            </a:fld>
            <a:endParaRPr lang="en-US"/>
          </a:p>
        </p:txBody>
      </p:sp>
    </p:spTree>
    <p:extLst>
      <p:ext uri="{BB962C8B-B14F-4D97-AF65-F5344CB8AC3E}">
        <p14:creationId xmlns:p14="http://schemas.microsoft.com/office/powerpoint/2010/main" val="4178818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E509-B24B-47C5-B448-3FA70EACE8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D327DA-B834-4907-978F-AEF799DAC4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26B465-6710-4ED0-AD64-A78422757F0D}"/>
              </a:ext>
            </a:extLst>
          </p:cNvPr>
          <p:cNvSpPr>
            <a:spLocks noGrp="1"/>
          </p:cNvSpPr>
          <p:nvPr>
            <p:ph type="dt" sz="half" idx="10"/>
          </p:nvPr>
        </p:nvSpPr>
        <p:spPr/>
        <p:txBody>
          <a:bodyPr/>
          <a:lstStyle/>
          <a:p>
            <a:fld id="{A3D90E19-F1E4-44A6-8BEF-CEA397B85BBC}" type="datetimeFigureOut">
              <a:rPr lang="en-US" smtClean="0"/>
              <a:t>11/1/2019</a:t>
            </a:fld>
            <a:endParaRPr lang="en-US"/>
          </a:p>
        </p:txBody>
      </p:sp>
      <p:sp>
        <p:nvSpPr>
          <p:cNvPr id="5" name="Footer Placeholder 4">
            <a:extLst>
              <a:ext uri="{FF2B5EF4-FFF2-40B4-BE49-F238E27FC236}">
                <a16:creationId xmlns:a16="http://schemas.microsoft.com/office/drawing/2014/main" id="{9E0DB961-62E4-42A7-B5B2-BC13871FF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41EE4-5AD5-4A88-88E1-2E80EFDE1CC1}"/>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1546920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394A6-85F6-443F-9297-8F6922C274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57C95A-52B5-4ECB-BE41-709AF9F98D3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052178-FA7E-4753-B2F9-79744D4E0063}"/>
              </a:ext>
            </a:extLst>
          </p:cNvPr>
          <p:cNvSpPr>
            <a:spLocks noGrp="1"/>
          </p:cNvSpPr>
          <p:nvPr>
            <p:ph type="dt" sz="half" idx="10"/>
          </p:nvPr>
        </p:nvSpPr>
        <p:spPr/>
        <p:txBody>
          <a:bodyPr/>
          <a:lstStyle/>
          <a:p>
            <a:fld id="{A3D90E19-F1E4-44A6-8BEF-CEA397B85BBC}" type="datetimeFigureOut">
              <a:rPr lang="en-US" smtClean="0"/>
              <a:t>11/1/2019</a:t>
            </a:fld>
            <a:endParaRPr lang="en-US"/>
          </a:p>
        </p:txBody>
      </p:sp>
      <p:sp>
        <p:nvSpPr>
          <p:cNvPr id="5" name="Footer Placeholder 4">
            <a:extLst>
              <a:ext uri="{FF2B5EF4-FFF2-40B4-BE49-F238E27FC236}">
                <a16:creationId xmlns:a16="http://schemas.microsoft.com/office/drawing/2014/main" id="{9EB6AAE9-500F-46AE-A7F1-6A4A4C87B5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8D47C4-2D97-42ED-AAA0-66FB8372A5B0}"/>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1083613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6EB49F-83C2-4E96-BED2-B1EEE841AF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88E475-808F-43D2-BCF3-EABADF5B796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0F78F1-0B7D-4FA4-9899-CDAB6AAE8D2F}"/>
              </a:ext>
            </a:extLst>
          </p:cNvPr>
          <p:cNvSpPr>
            <a:spLocks noGrp="1"/>
          </p:cNvSpPr>
          <p:nvPr>
            <p:ph type="dt" sz="half" idx="10"/>
          </p:nvPr>
        </p:nvSpPr>
        <p:spPr/>
        <p:txBody>
          <a:bodyPr/>
          <a:lstStyle/>
          <a:p>
            <a:fld id="{A3D90E19-F1E4-44A6-8BEF-CEA397B85BBC}" type="datetimeFigureOut">
              <a:rPr lang="en-US" smtClean="0"/>
              <a:t>11/1/2019</a:t>
            </a:fld>
            <a:endParaRPr lang="en-US"/>
          </a:p>
        </p:txBody>
      </p:sp>
      <p:sp>
        <p:nvSpPr>
          <p:cNvPr id="5" name="Footer Placeholder 4">
            <a:extLst>
              <a:ext uri="{FF2B5EF4-FFF2-40B4-BE49-F238E27FC236}">
                <a16:creationId xmlns:a16="http://schemas.microsoft.com/office/drawing/2014/main" id="{B3F62DD6-A5BB-4FAA-9815-A1098BA72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1A3B75-D928-445B-B906-A966355BF15F}"/>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1855553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6860F-3176-41FB-8C26-AB360F06A6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E488D5-7938-49E5-9E6D-4B56C0CCE54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038033-E395-49EE-A30A-7CCF7B2FFEC7}"/>
              </a:ext>
            </a:extLst>
          </p:cNvPr>
          <p:cNvSpPr>
            <a:spLocks noGrp="1"/>
          </p:cNvSpPr>
          <p:nvPr>
            <p:ph type="dt" sz="half" idx="10"/>
          </p:nvPr>
        </p:nvSpPr>
        <p:spPr/>
        <p:txBody>
          <a:bodyPr/>
          <a:lstStyle/>
          <a:p>
            <a:fld id="{A3D90E19-F1E4-44A6-8BEF-CEA397B85BBC}" type="datetimeFigureOut">
              <a:rPr lang="en-US" smtClean="0"/>
              <a:t>11/1/2019</a:t>
            </a:fld>
            <a:endParaRPr lang="en-US"/>
          </a:p>
        </p:txBody>
      </p:sp>
      <p:sp>
        <p:nvSpPr>
          <p:cNvPr id="5" name="Footer Placeholder 4">
            <a:extLst>
              <a:ext uri="{FF2B5EF4-FFF2-40B4-BE49-F238E27FC236}">
                <a16:creationId xmlns:a16="http://schemas.microsoft.com/office/drawing/2014/main" id="{E96E867E-1BB4-4D9E-A805-D12EEB7127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513379-5207-4B0C-A8B4-9876B8DE9606}"/>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273086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44AE7-5712-4536-9C0C-170AB86E92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AFCB56-1175-4AFC-AC9F-77C95D5D49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E6C626A-26B7-4055-9CED-8C2DF805545B}"/>
              </a:ext>
            </a:extLst>
          </p:cNvPr>
          <p:cNvSpPr>
            <a:spLocks noGrp="1"/>
          </p:cNvSpPr>
          <p:nvPr>
            <p:ph type="dt" sz="half" idx="10"/>
          </p:nvPr>
        </p:nvSpPr>
        <p:spPr/>
        <p:txBody>
          <a:bodyPr/>
          <a:lstStyle/>
          <a:p>
            <a:fld id="{A3D90E19-F1E4-44A6-8BEF-CEA397B85BBC}" type="datetimeFigureOut">
              <a:rPr lang="en-US" smtClean="0"/>
              <a:t>11/1/2019</a:t>
            </a:fld>
            <a:endParaRPr lang="en-US"/>
          </a:p>
        </p:txBody>
      </p:sp>
      <p:sp>
        <p:nvSpPr>
          <p:cNvPr id="5" name="Footer Placeholder 4">
            <a:extLst>
              <a:ext uri="{FF2B5EF4-FFF2-40B4-BE49-F238E27FC236}">
                <a16:creationId xmlns:a16="http://schemas.microsoft.com/office/drawing/2014/main" id="{3A7DD221-DFEC-40D8-A10C-7F0C4B8CE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60D09-70DA-4E80-BB62-8E402687A3BA}"/>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2750118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87A5A-6150-4512-93D7-7737A6F4E8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E4888D-31C5-436D-93DE-3BEDF3D6C38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DBCB54-083F-4C9F-97DD-456B3D4B940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0F8E5F-DBF3-4CE1-9795-F2C5A8A437EF}"/>
              </a:ext>
            </a:extLst>
          </p:cNvPr>
          <p:cNvSpPr>
            <a:spLocks noGrp="1"/>
          </p:cNvSpPr>
          <p:nvPr>
            <p:ph type="dt" sz="half" idx="10"/>
          </p:nvPr>
        </p:nvSpPr>
        <p:spPr/>
        <p:txBody>
          <a:bodyPr/>
          <a:lstStyle/>
          <a:p>
            <a:fld id="{A3D90E19-F1E4-44A6-8BEF-CEA397B85BBC}" type="datetimeFigureOut">
              <a:rPr lang="en-US" smtClean="0"/>
              <a:t>11/1/2019</a:t>
            </a:fld>
            <a:endParaRPr lang="en-US"/>
          </a:p>
        </p:txBody>
      </p:sp>
      <p:sp>
        <p:nvSpPr>
          <p:cNvPr id="6" name="Footer Placeholder 5">
            <a:extLst>
              <a:ext uri="{FF2B5EF4-FFF2-40B4-BE49-F238E27FC236}">
                <a16:creationId xmlns:a16="http://schemas.microsoft.com/office/drawing/2014/main" id="{04141C49-107B-4FF2-9D24-3A13340058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29D6E4-E9B2-4621-BD14-D3E8D1371AFC}"/>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2934354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662DD-DE83-4B1C-878D-3FCD147207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207F1F-4BAF-4090-BFF0-3458606A9F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F73415D-D459-4D64-8571-C490646BB7A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3C3A5F-4BC5-4000-9371-72465629C4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A72C0F-6159-4430-A873-5BF57E0411D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1A9BB9-13D3-4B36-839D-9704C9147249}"/>
              </a:ext>
            </a:extLst>
          </p:cNvPr>
          <p:cNvSpPr>
            <a:spLocks noGrp="1"/>
          </p:cNvSpPr>
          <p:nvPr>
            <p:ph type="dt" sz="half" idx="10"/>
          </p:nvPr>
        </p:nvSpPr>
        <p:spPr/>
        <p:txBody>
          <a:bodyPr/>
          <a:lstStyle/>
          <a:p>
            <a:fld id="{A3D90E19-F1E4-44A6-8BEF-CEA397B85BBC}" type="datetimeFigureOut">
              <a:rPr lang="en-US" smtClean="0"/>
              <a:t>11/1/2019</a:t>
            </a:fld>
            <a:endParaRPr lang="en-US"/>
          </a:p>
        </p:txBody>
      </p:sp>
      <p:sp>
        <p:nvSpPr>
          <p:cNvPr id="8" name="Footer Placeholder 7">
            <a:extLst>
              <a:ext uri="{FF2B5EF4-FFF2-40B4-BE49-F238E27FC236}">
                <a16:creationId xmlns:a16="http://schemas.microsoft.com/office/drawing/2014/main" id="{B3327770-4FE3-49D0-BAA7-DE7F4E0F88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EB3FD3-8846-460C-8FFD-C4E7EE529FE6}"/>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894126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59189-C35F-4C9D-8950-2CE0A8B13C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793C79-3591-456B-82D3-E101C7919D35}"/>
              </a:ext>
            </a:extLst>
          </p:cNvPr>
          <p:cNvSpPr>
            <a:spLocks noGrp="1"/>
          </p:cNvSpPr>
          <p:nvPr>
            <p:ph type="dt" sz="half" idx="10"/>
          </p:nvPr>
        </p:nvSpPr>
        <p:spPr/>
        <p:txBody>
          <a:bodyPr/>
          <a:lstStyle/>
          <a:p>
            <a:fld id="{A3D90E19-F1E4-44A6-8BEF-CEA397B85BBC}" type="datetimeFigureOut">
              <a:rPr lang="en-US" smtClean="0"/>
              <a:t>11/1/2019</a:t>
            </a:fld>
            <a:endParaRPr lang="en-US"/>
          </a:p>
        </p:txBody>
      </p:sp>
      <p:sp>
        <p:nvSpPr>
          <p:cNvPr id="4" name="Footer Placeholder 3">
            <a:extLst>
              <a:ext uri="{FF2B5EF4-FFF2-40B4-BE49-F238E27FC236}">
                <a16:creationId xmlns:a16="http://schemas.microsoft.com/office/drawing/2014/main" id="{C61AA95B-03F0-4E29-AE30-674AC3BEFC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6A3DE0-FD10-4141-A07D-496AC42C8ED3}"/>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846200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22022F-0474-4289-B759-A9144D70EFA0}"/>
              </a:ext>
            </a:extLst>
          </p:cNvPr>
          <p:cNvSpPr>
            <a:spLocks noGrp="1"/>
          </p:cNvSpPr>
          <p:nvPr>
            <p:ph type="dt" sz="half" idx="10"/>
          </p:nvPr>
        </p:nvSpPr>
        <p:spPr/>
        <p:txBody>
          <a:bodyPr/>
          <a:lstStyle/>
          <a:p>
            <a:fld id="{A3D90E19-F1E4-44A6-8BEF-CEA397B85BBC}" type="datetimeFigureOut">
              <a:rPr lang="en-US" smtClean="0"/>
              <a:t>11/1/2019</a:t>
            </a:fld>
            <a:endParaRPr lang="en-US"/>
          </a:p>
        </p:txBody>
      </p:sp>
      <p:sp>
        <p:nvSpPr>
          <p:cNvPr id="3" name="Footer Placeholder 2">
            <a:extLst>
              <a:ext uri="{FF2B5EF4-FFF2-40B4-BE49-F238E27FC236}">
                <a16:creationId xmlns:a16="http://schemas.microsoft.com/office/drawing/2014/main" id="{AC6C8B09-4E64-4464-9D56-9D3B598690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87E906-6A53-462B-A9DD-ED03DD2E48C4}"/>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2803288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72786-F403-4E78-931C-EB5927D79C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4AB61A-4DB3-454F-A166-4C402FDAE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27C134-440B-4772-8BDB-069A644AB6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362FA2-42DA-4186-BE2D-265C4108218A}"/>
              </a:ext>
            </a:extLst>
          </p:cNvPr>
          <p:cNvSpPr>
            <a:spLocks noGrp="1"/>
          </p:cNvSpPr>
          <p:nvPr>
            <p:ph type="dt" sz="half" idx="10"/>
          </p:nvPr>
        </p:nvSpPr>
        <p:spPr/>
        <p:txBody>
          <a:bodyPr/>
          <a:lstStyle/>
          <a:p>
            <a:fld id="{A3D90E19-F1E4-44A6-8BEF-CEA397B85BBC}" type="datetimeFigureOut">
              <a:rPr lang="en-US" smtClean="0"/>
              <a:t>11/1/2019</a:t>
            </a:fld>
            <a:endParaRPr lang="en-US"/>
          </a:p>
        </p:txBody>
      </p:sp>
      <p:sp>
        <p:nvSpPr>
          <p:cNvPr id="6" name="Footer Placeholder 5">
            <a:extLst>
              <a:ext uri="{FF2B5EF4-FFF2-40B4-BE49-F238E27FC236}">
                <a16:creationId xmlns:a16="http://schemas.microsoft.com/office/drawing/2014/main" id="{6D812D9B-315A-4D06-9730-F7FD19B7BA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1F3E9E-853E-4D39-ADC1-E7AB0FD4D0E1}"/>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3244234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831F4-731A-4FD9-ADBE-367D46EF9C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6F5EC5-35F9-43D5-939D-8C6501EB22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910238-49DE-4010-8109-F252C216A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AECB13-4662-44EB-8454-7DE38DBA8F55}"/>
              </a:ext>
            </a:extLst>
          </p:cNvPr>
          <p:cNvSpPr>
            <a:spLocks noGrp="1"/>
          </p:cNvSpPr>
          <p:nvPr>
            <p:ph type="dt" sz="half" idx="10"/>
          </p:nvPr>
        </p:nvSpPr>
        <p:spPr/>
        <p:txBody>
          <a:bodyPr/>
          <a:lstStyle/>
          <a:p>
            <a:fld id="{A3D90E19-F1E4-44A6-8BEF-CEA397B85BBC}" type="datetimeFigureOut">
              <a:rPr lang="en-US" smtClean="0"/>
              <a:t>11/1/2019</a:t>
            </a:fld>
            <a:endParaRPr lang="en-US"/>
          </a:p>
        </p:txBody>
      </p:sp>
      <p:sp>
        <p:nvSpPr>
          <p:cNvPr id="6" name="Footer Placeholder 5">
            <a:extLst>
              <a:ext uri="{FF2B5EF4-FFF2-40B4-BE49-F238E27FC236}">
                <a16:creationId xmlns:a16="http://schemas.microsoft.com/office/drawing/2014/main" id="{47FAE2E2-B735-438B-AE02-22AFEC98D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A5E840-8419-446B-A131-F13C25332A92}"/>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976394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45B02E-9651-4488-8620-561C77B820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A96695-58F6-43E0-96C9-91F3AAD67D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5C1370-FC59-4B3E-B068-5563738D2A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90E19-F1E4-44A6-8BEF-CEA397B85BBC}" type="datetimeFigureOut">
              <a:rPr lang="en-US" smtClean="0"/>
              <a:t>11/1/2019</a:t>
            </a:fld>
            <a:endParaRPr lang="en-US"/>
          </a:p>
        </p:txBody>
      </p:sp>
      <p:sp>
        <p:nvSpPr>
          <p:cNvPr id="5" name="Footer Placeholder 4">
            <a:extLst>
              <a:ext uri="{FF2B5EF4-FFF2-40B4-BE49-F238E27FC236}">
                <a16:creationId xmlns:a16="http://schemas.microsoft.com/office/drawing/2014/main" id="{634EAD39-24AA-4953-9489-C0932E0357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B5C30E-4F3B-4DBA-B8E7-4FB5259416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7628D-3CA0-4276-ADA0-295B5BAAAE83}" type="slidenum">
              <a:rPr lang="en-US" smtClean="0"/>
              <a:t>‹#›</a:t>
            </a:fld>
            <a:endParaRPr lang="en-US"/>
          </a:p>
        </p:txBody>
      </p:sp>
    </p:spTree>
    <p:extLst>
      <p:ext uri="{BB962C8B-B14F-4D97-AF65-F5344CB8AC3E}">
        <p14:creationId xmlns:p14="http://schemas.microsoft.com/office/powerpoint/2010/main" val="893104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2.jpe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C8248EE-10B0-46D5-A5D9-4DE3195A5CCA}"/>
              </a:ext>
            </a:extLst>
          </p:cNvPr>
          <p:cNvGrpSpPr/>
          <p:nvPr/>
        </p:nvGrpSpPr>
        <p:grpSpPr>
          <a:xfrm>
            <a:off x="4351607" y="2503498"/>
            <a:ext cx="3822848" cy="3631706"/>
            <a:chOff x="4488949" y="2695684"/>
            <a:chExt cx="3822848" cy="3631706"/>
          </a:xfrm>
        </p:grpSpPr>
        <p:pic>
          <p:nvPicPr>
            <p:cNvPr id="17" name="Picture 16">
              <a:extLst>
                <a:ext uri="{FF2B5EF4-FFF2-40B4-BE49-F238E27FC236}">
                  <a16:creationId xmlns:a16="http://schemas.microsoft.com/office/drawing/2014/main" id="{9D1D07C2-40B3-4CB8-9000-307DF3D0F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8949" y="2695684"/>
              <a:ext cx="3822848" cy="3631706"/>
            </a:xfrm>
            <a:prstGeom prst="rect">
              <a:avLst/>
            </a:prstGeom>
          </p:spPr>
        </p:pic>
        <p:pic>
          <p:nvPicPr>
            <p:cNvPr id="19" name="Picture 18" descr="butterfly-animated-gif-28.gif">
              <a:extLst>
                <a:ext uri="{FF2B5EF4-FFF2-40B4-BE49-F238E27FC236}">
                  <a16:creationId xmlns:a16="http://schemas.microsoft.com/office/drawing/2014/main" id="{19509C02-67D3-4F0E-8649-B972A66BD3C0}"/>
                </a:ext>
              </a:extLst>
            </p:cNvPr>
            <p:cNvPicPr>
              <a:picLocks noChangeAspect="1"/>
            </p:cNvPicPr>
            <p:nvPr/>
          </p:nvPicPr>
          <p:blipFill>
            <a:blip r:embed="rId4" cstate="print"/>
            <a:stretch>
              <a:fillRect/>
            </a:stretch>
          </p:blipFill>
          <p:spPr>
            <a:xfrm>
              <a:off x="5927710" y="4173847"/>
              <a:ext cx="1072000" cy="685402"/>
            </a:xfrm>
            <a:prstGeom prst="rect">
              <a:avLst/>
            </a:prstGeom>
          </p:spPr>
        </p:pic>
      </p:grpSp>
      <p:grpSp>
        <p:nvGrpSpPr>
          <p:cNvPr id="14" name="Group 13">
            <a:extLst>
              <a:ext uri="{FF2B5EF4-FFF2-40B4-BE49-F238E27FC236}">
                <a16:creationId xmlns:a16="http://schemas.microsoft.com/office/drawing/2014/main" id="{A10F29DA-9840-4D79-B295-96D217C37152}"/>
              </a:ext>
            </a:extLst>
          </p:cNvPr>
          <p:cNvGrpSpPr/>
          <p:nvPr/>
        </p:nvGrpSpPr>
        <p:grpSpPr>
          <a:xfrm>
            <a:off x="-4419" y="0"/>
            <a:ext cx="12192000" cy="6858000"/>
            <a:chOff x="-4419" y="0"/>
            <a:chExt cx="12192000" cy="6858000"/>
          </a:xfrm>
        </p:grpSpPr>
        <p:grpSp>
          <p:nvGrpSpPr>
            <p:cNvPr id="9" name="Group 8">
              <a:extLst>
                <a:ext uri="{FF2B5EF4-FFF2-40B4-BE49-F238E27FC236}">
                  <a16:creationId xmlns:a16="http://schemas.microsoft.com/office/drawing/2014/main" id="{2BF896A7-7BFF-4BBC-80F0-C7592DDDF97A}"/>
                </a:ext>
              </a:extLst>
            </p:cNvPr>
            <p:cNvGrpSpPr/>
            <p:nvPr/>
          </p:nvGrpSpPr>
          <p:grpSpPr>
            <a:xfrm>
              <a:off x="-4419" y="0"/>
              <a:ext cx="12192000" cy="6858000"/>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5" name="Picture 4">
                <a:extLst>
                  <a:ext uri="{FF2B5EF4-FFF2-40B4-BE49-F238E27FC236}">
                    <a16:creationId xmlns:a16="http://schemas.microsoft.com/office/drawing/2014/main" id="{46C191F1-7354-4003-B104-65AA11307D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849" y="5538304"/>
                <a:ext cx="11988800" cy="1193800"/>
              </a:xfrm>
              <a:prstGeom prst="rect">
                <a:avLst/>
              </a:prstGeom>
            </p:spPr>
          </p:pic>
        </p:gr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sp>
        <p:nvSpPr>
          <p:cNvPr id="16" name="TextBox 15">
            <a:extLst>
              <a:ext uri="{FF2B5EF4-FFF2-40B4-BE49-F238E27FC236}">
                <a16:creationId xmlns:a16="http://schemas.microsoft.com/office/drawing/2014/main" id="{CB03D1F5-74E6-41D2-BB3C-6F6D7A1DDB8E}"/>
              </a:ext>
            </a:extLst>
          </p:cNvPr>
          <p:cNvSpPr txBox="1"/>
          <p:nvPr/>
        </p:nvSpPr>
        <p:spPr>
          <a:xfrm>
            <a:off x="394249" y="1066341"/>
            <a:ext cx="11430000" cy="1200329"/>
          </a:xfrm>
          <a:prstGeom prst="rect">
            <a:avLst/>
          </a:prstGeom>
          <a:noFill/>
        </p:spPr>
        <p:txBody>
          <a:bodyPr wrap="square" rtlCol="0">
            <a:spAutoFit/>
          </a:bodyPr>
          <a:lstStyle/>
          <a:p>
            <a:pPr algn="ctr"/>
            <a:r>
              <a:rPr lang="en-US" sz="7200" dirty="0" err="1">
                <a:solidFill>
                  <a:srgbClr val="0070C0"/>
                </a:solidFill>
                <a:latin typeface="NikoshBAN" panose="02000000000000000000" pitchFamily="2" charset="0"/>
                <a:cs typeface="NikoshBAN" panose="02000000000000000000" pitchFamily="2" charset="0"/>
              </a:rPr>
              <a:t>মাল্টিমিডিয়া</a:t>
            </a:r>
            <a:r>
              <a:rPr lang="en-US" sz="7200" dirty="0">
                <a:solidFill>
                  <a:srgbClr val="0070C0"/>
                </a:solidFill>
                <a:latin typeface="NikoshBAN" panose="02000000000000000000" pitchFamily="2" charset="0"/>
                <a:cs typeface="NikoshBAN" panose="02000000000000000000" pitchFamily="2" charset="0"/>
              </a:rPr>
              <a:t> </a:t>
            </a:r>
            <a:r>
              <a:rPr lang="en-US" sz="7200" dirty="0" err="1">
                <a:solidFill>
                  <a:srgbClr val="0070C0"/>
                </a:solidFill>
                <a:latin typeface="NikoshBAN" panose="02000000000000000000" pitchFamily="2" charset="0"/>
                <a:cs typeface="NikoshBAN" panose="02000000000000000000" pitchFamily="2" charset="0"/>
              </a:rPr>
              <a:t>ক্লাশে</a:t>
            </a:r>
            <a:r>
              <a:rPr lang="en-US" sz="7200" dirty="0">
                <a:solidFill>
                  <a:srgbClr val="0070C0"/>
                </a:solidFill>
                <a:latin typeface="NikoshBAN" panose="02000000000000000000" pitchFamily="2" charset="0"/>
                <a:cs typeface="NikoshBAN" panose="02000000000000000000" pitchFamily="2" charset="0"/>
              </a:rPr>
              <a:t> </a:t>
            </a:r>
            <a:r>
              <a:rPr lang="en-US" sz="7200" dirty="0" err="1">
                <a:solidFill>
                  <a:srgbClr val="0070C0"/>
                </a:solidFill>
                <a:latin typeface="NikoshBAN" panose="02000000000000000000" pitchFamily="2" charset="0"/>
                <a:cs typeface="NikoshBAN" panose="02000000000000000000" pitchFamily="2" charset="0"/>
              </a:rPr>
              <a:t>স্বাগতম</a:t>
            </a:r>
            <a:endParaRPr lang="en-US" sz="7200" dirty="0">
              <a:solidFill>
                <a:srgbClr val="0070C0"/>
              </a:solidFill>
              <a:latin typeface="NikoshBAN" panose="02000000000000000000" pitchFamily="2" charset="0"/>
              <a:cs typeface="NikoshBAN" panose="02000000000000000000" pitchFamily="2" charset="0"/>
            </a:endParaRPr>
          </a:p>
        </p:txBody>
      </p:sp>
      <p:pic>
        <p:nvPicPr>
          <p:cNvPr id="15" name="Picture 14">
            <a:extLst>
              <a:ext uri="{FF2B5EF4-FFF2-40B4-BE49-F238E27FC236}">
                <a16:creationId xmlns:a16="http://schemas.microsoft.com/office/drawing/2014/main" id="{370EFB21-C31E-4ED8-8D27-68281EB71E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spTree>
    <p:extLst>
      <p:ext uri="{BB962C8B-B14F-4D97-AF65-F5344CB8AC3E}">
        <p14:creationId xmlns:p14="http://schemas.microsoft.com/office/powerpoint/2010/main" val="65182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54" presetClass="entr" presetSubtype="0" accel="100000" fill="hold" grpId="0" nodeType="withEffect">
                                  <p:stCondLst>
                                    <p:cond delay="0"/>
                                  </p:stCondLst>
                                  <p:iterate type="lt">
                                    <p:tmPct val="0"/>
                                  </p:iterate>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strVal val="#ppt_w*0.05"/>
                                          </p:val>
                                        </p:tav>
                                        <p:tav tm="100000">
                                          <p:val>
                                            <p:strVal val="#ppt_w"/>
                                          </p:val>
                                        </p:tav>
                                      </p:tavLst>
                                    </p:anim>
                                    <p:anim calcmode="lin" valueType="num">
                                      <p:cBhvr>
                                        <p:cTn id="11" dur="500" fill="hold"/>
                                        <p:tgtEl>
                                          <p:spTgt spid="16"/>
                                        </p:tgtEl>
                                        <p:attrNameLst>
                                          <p:attrName>ppt_h</p:attrName>
                                        </p:attrNameLst>
                                      </p:cBhvr>
                                      <p:tavLst>
                                        <p:tav tm="0">
                                          <p:val>
                                            <p:strVal val="#ppt_h"/>
                                          </p:val>
                                        </p:tav>
                                        <p:tav tm="100000">
                                          <p:val>
                                            <p:strVal val="#ppt_h"/>
                                          </p:val>
                                        </p:tav>
                                      </p:tavLst>
                                    </p:anim>
                                    <p:anim calcmode="lin" valueType="num">
                                      <p:cBhvr>
                                        <p:cTn id="12" dur="500" fill="hold"/>
                                        <p:tgtEl>
                                          <p:spTgt spid="16"/>
                                        </p:tgtEl>
                                        <p:attrNameLst>
                                          <p:attrName>ppt_x</p:attrName>
                                        </p:attrNameLst>
                                      </p:cBhvr>
                                      <p:tavLst>
                                        <p:tav tm="0">
                                          <p:val>
                                            <p:strVal val="#ppt_x-.2"/>
                                          </p:val>
                                        </p:tav>
                                        <p:tav tm="100000">
                                          <p:val>
                                            <p:strVal val="#ppt_x"/>
                                          </p:val>
                                        </p:tav>
                                      </p:tavLst>
                                    </p:anim>
                                    <p:anim calcmode="lin" valueType="num">
                                      <p:cBhvr>
                                        <p:cTn id="13" dur="500" fill="hold"/>
                                        <p:tgtEl>
                                          <p:spTgt spid="16"/>
                                        </p:tgtEl>
                                        <p:attrNameLst>
                                          <p:attrName>ppt_y</p:attrName>
                                        </p:attrNameLst>
                                      </p:cBhvr>
                                      <p:tavLst>
                                        <p:tav tm="0">
                                          <p:val>
                                            <p:strVal val="#ppt_y"/>
                                          </p:val>
                                        </p:tav>
                                        <p:tav tm="100000">
                                          <p:val>
                                            <p:strVal val="#ppt_y"/>
                                          </p:val>
                                        </p:tav>
                                      </p:tavLst>
                                    </p:anim>
                                    <p:animEffect transition="in" filter="fade">
                                      <p:cBhvr>
                                        <p:cTn id="14" dur="500"/>
                                        <p:tgtEl>
                                          <p:spTgt spid="16"/>
                                        </p:tgtEl>
                                      </p:cBhvr>
                                    </p:animEffect>
                                  </p:childTnLst>
                                </p:cTn>
                              </p:par>
                            </p:childTnLst>
                          </p:cTn>
                        </p:par>
                        <p:par>
                          <p:cTn id="15" fill="hold">
                            <p:stCondLst>
                              <p:cond delay="500"/>
                            </p:stCondLst>
                            <p:childTnLst>
                              <p:par>
                                <p:cTn id="16" presetID="34" presetClass="emph" presetSubtype="0" repeatCount="indefinite" fill="hold" grpId="1" nodeType="afterEffect">
                                  <p:stCondLst>
                                    <p:cond delay="0"/>
                                  </p:stCondLst>
                                  <p:iterate type="lt">
                                    <p:tmPct val="10000"/>
                                  </p:iterate>
                                  <p:childTnLst>
                                    <p:animMotion origin="layout" path="M -1.66667E-6 4.44444E-6 L -1.66667E-6 -0.07223 " pathEditMode="relative" rAng="0" ptsTypes="AA">
                                      <p:cBhvr>
                                        <p:cTn id="17" dur="1000" accel="50000" decel="50000" autoRev="1" fill="hold">
                                          <p:stCondLst>
                                            <p:cond delay="0"/>
                                          </p:stCondLst>
                                        </p:cTn>
                                        <p:tgtEl>
                                          <p:spTgt spid="16"/>
                                        </p:tgtEl>
                                        <p:attrNameLst>
                                          <p:attrName>ppt_x</p:attrName>
                                          <p:attrName>ppt_y</p:attrName>
                                        </p:attrNameLst>
                                      </p:cBhvr>
                                      <p:rCtr x="0" y="-3611"/>
                                    </p:animMotion>
                                    <p:animRot by="1500000">
                                      <p:cBhvr>
                                        <p:cTn id="18" dur="500" fill="hold">
                                          <p:stCondLst>
                                            <p:cond delay="0"/>
                                          </p:stCondLst>
                                        </p:cTn>
                                        <p:tgtEl>
                                          <p:spTgt spid="16"/>
                                        </p:tgtEl>
                                        <p:attrNameLst>
                                          <p:attrName>r</p:attrName>
                                        </p:attrNameLst>
                                      </p:cBhvr>
                                    </p:animRot>
                                    <p:animRot by="-1500000">
                                      <p:cBhvr>
                                        <p:cTn id="19" dur="500" fill="hold">
                                          <p:stCondLst>
                                            <p:cond delay="500"/>
                                          </p:stCondLst>
                                        </p:cTn>
                                        <p:tgtEl>
                                          <p:spTgt spid="16"/>
                                        </p:tgtEl>
                                        <p:attrNameLst>
                                          <p:attrName>r</p:attrName>
                                        </p:attrNameLst>
                                      </p:cBhvr>
                                    </p:animRot>
                                    <p:animRot by="-1500000">
                                      <p:cBhvr>
                                        <p:cTn id="20" dur="500" fill="hold">
                                          <p:stCondLst>
                                            <p:cond delay="1000"/>
                                          </p:stCondLst>
                                        </p:cTn>
                                        <p:tgtEl>
                                          <p:spTgt spid="16"/>
                                        </p:tgtEl>
                                        <p:attrNameLst>
                                          <p:attrName>r</p:attrName>
                                        </p:attrNameLst>
                                      </p:cBhvr>
                                    </p:animRot>
                                    <p:animRot by="1500000">
                                      <p:cBhvr>
                                        <p:cTn id="21" dur="500" fill="hold">
                                          <p:stCondLst>
                                            <p:cond delay="15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2342" y="264853"/>
            <a:ext cx="8650513" cy="337649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551542" y="4531043"/>
            <a:ext cx="11292114" cy="206210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as-IN" sz="3200" b="1" dirty="0">
                <a:solidFill>
                  <a:schemeClr val="tx1"/>
                </a:solidFill>
                <a:latin typeface="NikoshBAN" pitchFamily="2" charset="0"/>
                <a:cs typeface="NikoshBAN" pitchFamily="2" charset="0"/>
              </a:rPr>
              <a:t>এক্স-রে  এক ধরনের তড়িৎ চৌম্বকীয় তরঙ্গ, যা সরলরেখা বা সোজা পথে গমন করে। সাধারণ আলোর জন্য অস্বচ্ছ পদার্থ যেমন কাঠ, পেশী, পোশাক, ইত্যাদির মধ্য দিয়ে এক্স-রে  গমন করতে পারে। তবে ক্যান্সার কোষ, ধাতু, হাড় বা এ জাতীয় পদার্থের মধ্য দিয়ে এক্স-রে  যেতে পারে না। এক্স-রে -এর এ ধর্মটিই ব্যবহার করা হয় চিকিৎসা বিজ্ঞানে</a:t>
            </a:r>
            <a:r>
              <a:rPr lang="as-IN" sz="3200" b="1" dirty="0">
                <a:solidFill>
                  <a:schemeClr val="tx1"/>
                </a:solidFill>
              </a:rPr>
              <a:t>।</a:t>
            </a:r>
            <a:endParaRPr lang="en-US" sz="3200" b="1" dirty="0">
              <a:solidFill>
                <a:schemeClr val="tx1"/>
              </a:solidFill>
            </a:endParaRPr>
          </a:p>
        </p:txBody>
      </p:sp>
      <p:sp>
        <p:nvSpPr>
          <p:cNvPr id="6" name="Slide Number Placeholder 5"/>
          <p:cNvSpPr>
            <a:spLocks noGrp="1"/>
          </p:cNvSpPr>
          <p:nvPr>
            <p:ph type="sldNum" sz="quarter" idx="12"/>
          </p:nvPr>
        </p:nvSpPr>
        <p:spPr>
          <a:xfrm>
            <a:off x="8077200" y="6356351"/>
            <a:ext cx="2133600" cy="365125"/>
          </a:xfrm>
        </p:spPr>
        <p:txBody>
          <a:bodyPr/>
          <a:lstStyle/>
          <a:p>
            <a:fld id="{B6F15528-21DE-4FAA-801E-634DDDAF4B2B}" type="slidenum">
              <a:rPr lang="en-US" smtClean="0"/>
              <a:pPr/>
              <a:t>10</a:t>
            </a:fld>
            <a:endParaRPr lang="en-US"/>
          </a:p>
        </p:txBody>
      </p:sp>
      <p:sp>
        <p:nvSpPr>
          <p:cNvPr id="9" name="TextBox 8"/>
          <p:cNvSpPr txBox="1"/>
          <p:nvPr/>
        </p:nvSpPr>
        <p:spPr>
          <a:xfrm>
            <a:off x="4632512" y="3817938"/>
            <a:ext cx="2926976" cy="584775"/>
          </a:xfrm>
          <a:prstGeom prst="rect">
            <a:avLst/>
          </a:prstGeom>
          <a:solidFill>
            <a:schemeClr val="bg1"/>
          </a:solidFill>
          <a:ln w="38100">
            <a:solidFill>
              <a:schemeClr val="accent6"/>
            </a:solidFill>
          </a:ln>
        </p:spPr>
        <p:txBody>
          <a:bodyPr wrap="square" rtlCol="0">
            <a:spAutoFit/>
          </a:bodyPr>
          <a:lstStyle/>
          <a:p>
            <a:r>
              <a:rPr lang="bn-IN" sz="3200" b="1" dirty="0">
                <a:latin typeface="Nikosh" pitchFamily="2" charset="0"/>
                <a:cs typeface="Nikosh" pitchFamily="2" charset="0"/>
              </a:rPr>
              <a:t>এক্স-রে মেশিণ</a:t>
            </a:r>
            <a:endParaRPr lang="en-US" sz="3200" b="1" dirty="0">
              <a:latin typeface="Nikosh" pitchFamily="2" charset="0"/>
              <a:cs typeface="Nikosh" pitchFamily="2" charset="0"/>
            </a:endParaRPr>
          </a:p>
        </p:txBody>
      </p:sp>
      <p:grpSp>
        <p:nvGrpSpPr>
          <p:cNvPr id="10" name="Group 9">
            <a:extLst>
              <a:ext uri="{FF2B5EF4-FFF2-40B4-BE49-F238E27FC236}">
                <a16:creationId xmlns:a16="http://schemas.microsoft.com/office/drawing/2014/main" id="{5DA43333-CF68-4DC9-BDB6-99B654AEDBF7}"/>
              </a:ext>
            </a:extLst>
          </p:cNvPr>
          <p:cNvGrpSpPr/>
          <p:nvPr/>
        </p:nvGrpSpPr>
        <p:grpSpPr>
          <a:xfrm>
            <a:off x="0" y="0"/>
            <a:ext cx="12192000" cy="6863286"/>
            <a:chOff x="-4419" y="0"/>
            <a:chExt cx="12192000" cy="6858000"/>
          </a:xfrm>
        </p:grpSpPr>
        <p:sp>
          <p:nvSpPr>
            <p:cNvPr id="14" name="Frame 13">
              <a:extLst>
                <a:ext uri="{FF2B5EF4-FFF2-40B4-BE49-F238E27FC236}">
                  <a16:creationId xmlns:a16="http://schemas.microsoft.com/office/drawing/2014/main" id="{533081E9-4F8B-4CF4-A5C6-02F10CE953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5" name="Picture 14">
              <a:extLst>
                <a:ext uri="{FF2B5EF4-FFF2-40B4-BE49-F238E27FC236}">
                  <a16:creationId xmlns:a16="http://schemas.microsoft.com/office/drawing/2014/main" id="{9DDF7257-0D79-4A22-8814-3F0C301D3E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16" name="Picture 15">
            <a:extLst>
              <a:ext uri="{FF2B5EF4-FFF2-40B4-BE49-F238E27FC236}">
                <a16:creationId xmlns:a16="http://schemas.microsoft.com/office/drawing/2014/main" id="{E09E4BF9-3040-44B5-AA3F-745E931ABF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8298" y="-51056"/>
            <a:ext cx="1043702" cy="631819"/>
          </a:xfrm>
          <a:prstGeom prst="rect">
            <a:avLst/>
          </a:prstGeom>
        </p:spPr>
      </p:pic>
    </p:spTree>
    <p:extLst>
      <p:ext uri="{BB962C8B-B14F-4D97-AF65-F5344CB8AC3E}">
        <p14:creationId xmlns:p14="http://schemas.microsoft.com/office/powerpoint/2010/main" val="6127176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7486" y="275771"/>
            <a:ext cx="8193313" cy="3499071"/>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810704" y="4643237"/>
            <a:ext cx="10771094" cy="1938992"/>
          </a:xfrm>
          <a:prstGeom prst="rect">
            <a:avLst/>
          </a:prstGeom>
          <a:solidFill>
            <a:schemeClr val="bg1"/>
          </a:solid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as-IN" sz="2400" b="1" dirty="0">
                <a:solidFill>
                  <a:schemeClr val="tx1"/>
                </a:solidFill>
                <a:latin typeface="NikoshBAN" pitchFamily="2" charset="0"/>
                <a:cs typeface="NikoshBAN" pitchFamily="2" charset="0"/>
              </a:rPr>
              <a:t>ই.সি.জি. বা ইলেক্ট্রোকার্ডিওগ্রাম হলো এমন একটি পরীক্ষা যার দ্বারা হৃদপিন্ডের বিদ্যুৎ পরিবহন বা পরিচলন পদ্ধতিকে গ্রাফের (</a:t>
            </a:r>
            <a:r>
              <a:rPr lang="en-US" sz="2400" b="1" dirty="0">
                <a:solidFill>
                  <a:schemeClr val="tx1"/>
                </a:solidFill>
                <a:latin typeface="NikoshBAN" pitchFamily="2" charset="0"/>
                <a:cs typeface="NikoshBAN" pitchFamily="2" charset="0"/>
              </a:rPr>
              <a:t>Graph) </a:t>
            </a:r>
            <a:r>
              <a:rPr lang="as-IN" sz="2400" b="1" dirty="0">
                <a:solidFill>
                  <a:schemeClr val="tx1"/>
                </a:solidFill>
                <a:latin typeface="NikoshBAN" pitchFamily="2" charset="0"/>
                <a:cs typeface="NikoshBAN" pitchFamily="2" charset="0"/>
              </a:rPr>
              <a:t>এর মাধ্যমে প্রকাশ করা হ</a:t>
            </a:r>
            <a:r>
              <a:rPr lang="bn-IN" sz="2400" b="1" dirty="0">
                <a:solidFill>
                  <a:schemeClr val="tx1"/>
                </a:solidFill>
                <a:latin typeface="NikoshBAN" pitchFamily="2" charset="0"/>
                <a:cs typeface="NikoshBAN" pitchFamily="2" charset="0"/>
              </a:rPr>
              <a:t>য়। ই</a:t>
            </a:r>
            <a:r>
              <a:rPr lang="as-IN" sz="2400" b="1" dirty="0">
                <a:solidFill>
                  <a:schemeClr val="tx1"/>
                </a:solidFill>
                <a:latin typeface="NikoshBAN" pitchFamily="2" charset="0"/>
                <a:cs typeface="NikoshBAN" pitchFamily="2" charset="0"/>
              </a:rPr>
              <a:t>সিজি করার মাধ্যমে হার্টের স্পন্দন এর হার, তা নি</a:t>
            </a:r>
            <a:r>
              <a:rPr lang="bn-IN" sz="2400" b="1" dirty="0">
                <a:solidFill>
                  <a:schemeClr val="tx1"/>
                </a:solidFill>
                <a:latin typeface="NikoshBAN" pitchFamily="2" charset="0"/>
                <a:cs typeface="NikoshBAN" pitchFamily="2" charset="0"/>
              </a:rPr>
              <a:t>য়</a:t>
            </a:r>
            <a:r>
              <a:rPr lang="as-IN" sz="2400" b="1" dirty="0">
                <a:solidFill>
                  <a:schemeClr val="tx1"/>
                </a:solidFill>
                <a:latin typeface="NikoshBAN" pitchFamily="2" charset="0"/>
                <a:cs typeface="NikoshBAN" pitchFamily="2" charset="0"/>
              </a:rPr>
              <a:t>মিত কিনা, বিদ্যুৎ পরিবহনে কোনো বাধা আছে কিনা, হার্ট এ ব্লক আছে কিনা, ইশকেমি</a:t>
            </a:r>
            <a:r>
              <a:rPr lang="bn-IN" sz="2400" b="1" dirty="0">
                <a:solidFill>
                  <a:schemeClr val="tx1"/>
                </a:solidFill>
                <a:latin typeface="NikoshBAN" pitchFamily="2" charset="0"/>
                <a:cs typeface="NikoshBAN" pitchFamily="2" charset="0"/>
              </a:rPr>
              <a:t>য়া</a:t>
            </a:r>
            <a:r>
              <a:rPr lang="as-IN" sz="2400" b="1" dirty="0">
                <a:solidFill>
                  <a:schemeClr val="tx1"/>
                </a:solidFill>
                <a:latin typeface="NikoshBAN" pitchFamily="2" charset="0"/>
                <a:cs typeface="NikoshBAN" pitchFamily="2" charset="0"/>
              </a:rPr>
              <a:t> বা ইনফার্কশন আছে কিনা, হার্ট এর মাংশপেশী মোটা হ</a:t>
            </a:r>
            <a:r>
              <a:rPr lang="bn-IN" sz="2400" b="1" dirty="0">
                <a:solidFill>
                  <a:schemeClr val="tx1"/>
                </a:solidFill>
                <a:latin typeface="NikoshBAN" pitchFamily="2" charset="0"/>
                <a:cs typeface="NikoshBAN" pitchFamily="2" charset="0"/>
              </a:rPr>
              <a:t>য়ে</a:t>
            </a:r>
            <a:r>
              <a:rPr lang="as-IN" sz="2400" b="1" dirty="0">
                <a:solidFill>
                  <a:schemeClr val="tx1"/>
                </a:solidFill>
                <a:latin typeface="NikoshBAN" pitchFamily="2" charset="0"/>
                <a:cs typeface="NikoshBAN" pitchFamily="2" charset="0"/>
              </a:rPr>
              <a:t> গেছে কিনা, তা ঠিক মতো কাজ করছে কিনা, অনেকদিন যাবত উচ্চ রক্তচাপ আছে কিনা ইত্যাদি নানা তথ্য খুব সহজেই বোঝা যা</a:t>
            </a:r>
            <a:r>
              <a:rPr lang="bn-IN" sz="2400" b="1" dirty="0">
                <a:solidFill>
                  <a:schemeClr val="tx1"/>
                </a:solidFill>
                <a:latin typeface="NikoshBAN" pitchFamily="2" charset="0"/>
                <a:cs typeface="NikoshBAN" pitchFamily="2" charset="0"/>
              </a:rPr>
              <a:t>য়।</a:t>
            </a:r>
            <a:endParaRPr lang="en-US" b="1" dirty="0">
              <a:solidFill>
                <a:schemeClr val="tx1"/>
              </a:solidFill>
            </a:endParaRPr>
          </a:p>
        </p:txBody>
      </p:sp>
      <p:sp>
        <p:nvSpPr>
          <p:cNvPr id="5" name="Slide Number Placeholder 4"/>
          <p:cNvSpPr>
            <a:spLocks noGrp="1"/>
          </p:cNvSpPr>
          <p:nvPr>
            <p:ph type="sldNum" sz="quarter" idx="12"/>
          </p:nvPr>
        </p:nvSpPr>
        <p:spPr>
          <a:xfrm>
            <a:off x="8077200" y="6356351"/>
            <a:ext cx="2133600" cy="365125"/>
          </a:xfrm>
        </p:spPr>
        <p:txBody>
          <a:bodyPr/>
          <a:lstStyle/>
          <a:p>
            <a:fld id="{B6F15528-21DE-4FAA-801E-634DDDAF4B2B}" type="slidenum">
              <a:rPr lang="en-US" smtClean="0"/>
              <a:pPr/>
              <a:t>11</a:t>
            </a:fld>
            <a:endParaRPr lang="en-US"/>
          </a:p>
        </p:txBody>
      </p:sp>
      <p:sp>
        <p:nvSpPr>
          <p:cNvPr id="9" name="Rectangle 8"/>
          <p:cNvSpPr/>
          <p:nvPr/>
        </p:nvSpPr>
        <p:spPr>
          <a:xfrm>
            <a:off x="3013796" y="3916652"/>
            <a:ext cx="6130204" cy="584775"/>
          </a:xfrm>
          <a:prstGeom prst="rect">
            <a:avLst/>
          </a:prstGeom>
          <a:solidFill>
            <a:srgbClr val="00B050"/>
          </a:solidFill>
        </p:spPr>
        <p:txBody>
          <a:bodyPr wrap="none">
            <a:spAutoFit/>
          </a:bodyPr>
          <a:lstStyle/>
          <a:p>
            <a:pPr algn="ctr"/>
            <a:r>
              <a:rPr lang="bn-IN" sz="3200" b="1" dirty="0">
                <a:solidFill>
                  <a:schemeClr val="bg1"/>
                </a:solidFill>
                <a:latin typeface="NikoshBAN" pitchFamily="2" charset="0"/>
                <a:cs typeface="NikoshBAN" pitchFamily="2" charset="0"/>
              </a:rPr>
              <a:t>ইসিজি </a:t>
            </a:r>
            <a:r>
              <a:rPr lang="en-US" sz="3200" b="1" dirty="0">
                <a:solidFill>
                  <a:schemeClr val="bg1"/>
                </a:solidFill>
                <a:latin typeface="NikoshBAN" pitchFamily="2" charset="0"/>
                <a:cs typeface="NikoshBAN" pitchFamily="2" charset="0"/>
              </a:rPr>
              <a:t>(electrocardiogram)</a:t>
            </a:r>
            <a:r>
              <a:rPr lang="bn-IN" sz="3200" b="1" dirty="0">
                <a:solidFill>
                  <a:schemeClr val="bg1"/>
                </a:solidFill>
                <a:latin typeface="NikoshBAN" pitchFamily="2" charset="0"/>
                <a:cs typeface="NikoshBAN" pitchFamily="2" charset="0"/>
              </a:rPr>
              <a:t> মেশিন</a:t>
            </a:r>
            <a:endParaRPr lang="en-US" sz="3200" b="1" dirty="0">
              <a:solidFill>
                <a:schemeClr val="bg1"/>
              </a:solidFill>
              <a:latin typeface="NikoshBAN" pitchFamily="2" charset="0"/>
              <a:cs typeface="NikoshBAN" pitchFamily="2" charset="0"/>
            </a:endParaRPr>
          </a:p>
        </p:txBody>
      </p:sp>
      <p:grpSp>
        <p:nvGrpSpPr>
          <p:cNvPr id="11" name="Group 10">
            <a:extLst>
              <a:ext uri="{FF2B5EF4-FFF2-40B4-BE49-F238E27FC236}">
                <a16:creationId xmlns:a16="http://schemas.microsoft.com/office/drawing/2014/main" id="{89D0B218-3021-41C4-ABCD-F33ABBFB635D}"/>
              </a:ext>
            </a:extLst>
          </p:cNvPr>
          <p:cNvGrpSpPr/>
          <p:nvPr/>
        </p:nvGrpSpPr>
        <p:grpSpPr>
          <a:xfrm>
            <a:off x="0" y="0"/>
            <a:ext cx="12192000" cy="6863286"/>
            <a:chOff x="-4419" y="0"/>
            <a:chExt cx="12192000" cy="6858000"/>
          </a:xfrm>
        </p:grpSpPr>
        <p:sp>
          <p:nvSpPr>
            <p:cNvPr id="14" name="Frame 13">
              <a:extLst>
                <a:ext uri="{FF2B5EF4-FFF2-40B4-BE49-F238E27FC236}">
                  <a16:creationId xmlns:a16="http://schemas.microsoft.com/office/drawing/2014/main" id="{58F16116-9AB1-4B42-AC82-37D44D8890D9}"/>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5" name="Picture 14">
              <a:extLst>
                <a:ext uri="{FF2B5EF4-FFF2-40B4-BE49-F238E27FC236}">
                  <a16:creationId xmlns:a16="http://schemas.microsoft.com/office/drawing/2014/main" id="{E1542531-3947-4338-8CBB-2CE023ED4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16" name="Picture 15">
            <a:extLst>
              <a:ext uri="{FF2B5EF4-FFF2-40B4-BE49-F238E27FC236}">
                <a16:creationId xmlns:a16="http://schemas.microsoft.com/office/drawing/2014/main" id="{6A7F18EB-E498-4B48-A180-97E325874D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9947" y="101736"/>
            <a:ext cx="1043702" cy="631819"/>
          </a:xfrm>
          <a:prstGeom prst="rect">
            <a:avLst/>
          </a:prstGeom>
        </p:spPr>
      </p:pic>
    </p:spTree>
    <p:extLst>
      <p:ext uri="{BB962C8B-B14F-4D97-AF65-F5344CB8AC3E}">
        <p14:creationId xmlns:p14="http://schemas.microsoft.com/office/powerpoint/2010/main" val="100242227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3"/>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4199" y="551330"/>
            <a:ext cx="8483599" cy="3453080"/>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890728" y="4969253"/>
            <a:ext cx="10410543" cy="1569660"/>
          </a:xfrm>
          <a:prstGeom prst="rect">
            <a:avLst/>
          </a:prstGeom>
          <a:solidFill>
            <a:schemeClr val="bg1"/>
          </a:solidFill>
          <a:ln>
            <a:solidFill>
              <a:schemeClr val="tx1"/>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just"/>
            <a:r>
              <a:rPr lang="as-IN" sz="3200" b="1" dirty="0">
                <a:solidFill>
                  <a:schemeClr val="tx1"/>
                </a:solidFill>
                <a:latin typeface="NikoshBAN" pitchFamily="2" charset="0"/>
                <a:cs typeface="NikoshBAN" pitchFamily="2" charset="0"/>
              </a:rPr>
              <a:t>আল্ট্রাসনোগ্রাফিকে সনোগ্রাফিও বলা হয়। সনোগ্রাফির মাধ্যমে চিকিৎসক স্ক্রিনের ছবি বিশ্লেষণ করে রোগ নির্ণয় করে থাকেন। আল্ট্রাসনোগ্রাফি মূলত গর্ভকালীন সময়ের গুরুত্বপূর্ণ ডাক্তারি পরীক্ষা</a:t>
            </a:r>
            <a:r>
              <a:rPr lang="bn-BD" sz="3200" b="1" dirty="0">
                <a:solidFill>
                  <a:schemeClr val="tx1"/>
                </a:solidFill>
                <a:latin typeface="NikoshBAN" pitchFamily="2" charset="0"/>
                <a:cs typeface="NikoshBAN" pitchFamily="2" charset="0"/>
              </a:rPr>
              <a:t>।</a:t>
            </a:r>
            <a:endParaRPr lang="en-US" sz="3200" b="1" dirty="0">
              <a:solidFill>
                <a:schemeClr val="tx1"/>
              </a:solidFill>
            </a:endParaRPr>
          </a:p>
        </p:txBody>
      </p:sp>
      <p:sp>
        <p:nvSpPr>
          <p:cNvPr id="5" name="Slide Number Placeholder 4"/>
          <p:cNvSpPr>
            <a:spLocks noGrp="1"/>
          </p:cNvSpPr>
          <p:nvPr>
            <p:ph type="sldNum" sz="quarter" idx="12"/>
          </p:nvPr>
        </p:nvSpPr>
        <p:spPr>
          <a:xfrm>
            <a:off x="8077200" y="6356351"/>
            <a:ext cx="2133600" cy="365125"/>
          </a:xfrm>
        </p:spPr>
        <p:txBody>
          <a:bodyPr/>
          <a:lstStyle/>
          <a:p>
            <a:fld id="{B6F15528-21DE-4FAA-801E-634DDDAF4B2B}" type="slidenum">
              <a:rPr lang="en-US" smtClean="0"/>
              <a:pPr/>
              <a:t>12</a:t>
            </a:fld>
            <a:endParaRPr lang="en-US"/>
          </a:p>
        </p:txBody>
      </p:sp>
      <p:sp>
        <p:nvSpPr>
          <p:cNvPr id="7" name="TextBox 6"/>
          <p:cNvSpPr txBox="1"/>
          <p:nvPr/>
        </p:nvSpPr>
        <p:spPr>
          <a:xfrm>
            <a:off x="4724399" y="4194444"/>
            <a:ext cx="2743200" cy="584775"/>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bn-IN" sz="3200" b="1" dirty="0">
                <a:solidFill>
                  <a:schemeClr val="tx1"/>
                </a:solidFill>
                <a:latin typeface="NikoshBAN" pitchFamily="2" charset="0"/>
                <a:cs typeface="NikoshBAN" pitchFamily="2" charset="0"/>
              </a:rPr>
              <a:t>আল্ট্রাসোনোগ্রাফি</a:t>
            </a:r>
            <a:endParaRPr lang="en-US" sz="3200" b="1" dirty="0">
              <a:solidFill>
                <a:schemeClr val="tx1"/>
              </a:solidFill>
              <a:latin typeface="NikoshBAN" pitchFamily="2" charset="0"/>
              <a:cs typeface="NikoshBAN" pitchFamily="2" charset="0"/>
            </a:endParaRPr>
          </a:p>
        </p:txBody>
      </p:sp>
      <p:grpSp>
        <p:nvGrpSpPr>
          <p:cNvPr id="10" name="Group 9">
            <a:extLst>
              <a:ext uri="{FF2B5EF4-FFF2-40B4-BE49-F238E27FC236}">
                <a16:creationId xmlns:a16="http://schemas.microsoft.com/office/drawing/2014/main" id="{A2A4A485-5626-489C-AE60-96EEA8D79F8A}"/>
              </a:ext>
            </a:extLst>
          </p:cNvPr>
          <p:cNvGrpSpPr/>
          <p:nvPr/>
        </p:nvGrpSpPr>
        <p:grpSpPr>
          <a:xfrm>
            <a:off x="0" y="0"/>
            <a:ext cx="12192000" cy="6863286"/>
            <a:chOff x="-4419" y="0"/>
            <a:chExt cx="12192000" cy="6858000"/>
          </a:xfrm>
        </p:grpSpPr>
        <p:sp>
          <p:nvSpPr>
            <p:cNvPr id="11" name="Frame 10">
              <a:extLst>
                <a:ext uri="{FF2B5EF4-FFF2-40B4-BE49-F238E27FC236}">
                  <a16:creationId xmlns:a16="http://schemas.microsoft.com/office/drawing/2014/main" id="{D585AFCE-3D3A-4374-9127-2922E79D772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2" name="Picture 11">
              <a:extLst>
                <a:ext uri="{FF2B5EF4-FFF2-40B4-BE49-F238E27FC236}">
                  <a16:creationId xmlns:a16="http://schemas.microsoft.com/office/drawing/2014/main" id="{54ED5F0D-7B02-46B8-9176-FAD4E26C32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13" name="Picture 12">
            <a:extLst>
              <a:ext uri="{FF2B5EF4-FFF2-40B4-BE49-F238E27FC236}">
                <a16:creationId xmlns:a16="http://schemas.microsoft.com/office/drawing/2014/main" id="{3EC81D69-FC8E-4E91-AAC7-EB17397340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9947" y="101736"/>
            <a:ext cx="1043702" cy="631819"/>
          </a:xfrm>
          <a:prstGeom prst="rect">
            <a:avLst/>
          </a:prstGeom>
        </p:spPr>
      </p:pic>
    </p:spTree>
    <p:extLst>
      <p:ext uri="{BB962C8B-B14F-4D97-AF65-F5344CB8AC3E}">
        <p14:creationId xmlns:p14="http://schemas.microsoft.com/office/powerpoint/2010/main" val="4085718958"/>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9133" y="278818"/>
            <a:ext cx="4609141" cy="36876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5120129" y="4245262"/>
            <a:ext cx="2209800" cy="643541"/>
          </a:xfrm>
          <a:prstGeom prst="rect">
            <a:avLst/>
          </a:prstGeom>
          <a:solidFill>
            <a:schemeClr val="accent6">
              <a:lumMod val="40000"/>
              <a:lumOff val="60000"/>
            </a:schemeClr>
          </a:solidFill>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bn-IN" sz="3600" b="1" dirty="0">
                <a:ln w="12700">
                  <a:solidFill>
                    <a:schemeClr val="tx2">
                      <a:satMod val="155000"/>
                    </a:schemeClr>
                  </a:solidFill>
                  <a:prstDash val="solid"/>
                </a:ln>
                <a:solidFill>
                  <a:schemeClr val="tx1"/>
                </a:solidFill>
                <a:latin typeface="NikoshBAN" pitchFamily="2" charset="0"/>
                <a:cs typeface="NikoshBAN" pitchFamily="2" charset="0"/>
              </a:rPr>
              <a:t>মাইক্রোস্কোপ</a:t>
            </a:r>
            <a:r>
              <a:rPr lang="bn-IN" sz="2000" b="1" dirty="0">
                <a:solidFill>
                  <a:schemeClr val="tx1"/>
                </a:solidFill>
                <a:latin typeface="NikoshBAN" pitchFamily="2" charset="0"/>
                <a:cs typeface="NikoshBAN" pitchFamily="2" charset="0"/>
              </a:rPr>
              <a:t> </a:t>
            </a:r>
            <a:endParaRPr lang="en-US" sz="2000" b="1" dirty="0">
              <a:solidFill>
                <a:schemeClr val="tx1"/>
              </a:solidFill>
              <a:latin typeface="NikoshBAN" pitchFamily="2" charset="0"/>
              <a:cs typeface="NikoshBAN" pitchFamily="2" charset="0"/>
            </a:endParaRPr>
          </a:p>
        </p:txBody>
      </p:sp>
      <p:sp>
        <p:nvSpPr>
          <p:cNvPr id="5" name="TextBox 4"/>
          <p:cNvSpPr txBox="1"/>
          <p:nvPr/>
        </p:nvSpPr>
        <p:spPr>
          <a:xfrm>
            <a:off x="871539" y="5177792"/>
            <a:ext cx="10464331" cy="1200329"/>
          </a:xfrm>
          <a:prstGeom prst="rect">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as-IN" sz="3600" dirty="0">
                <a:solidFill>
                  <a:schemeClr val="tx1"/>
                </a:solidFill>
                <a:latin typeface="NikoshBAN" pitchFamily="2" charset="0"/>
                <a:cs typeface="NikoshBAN" pitchFamily="2" charset="0"/>
              </a:rPr>
              <a:t>এটি মানুষের একটি চুলের চে</a:t>
            </a:r>
            <a:r>
              <a:rPr lang="bn-IN" sz="3600" dirty="0">
                <a:solidFill>
                  <a:schemeClr val="tx1"/>
                </a:solidFill>
                <a:latin typeface="NikoshBAN" pitchFamily="2" charset="0"/>
                <a:cs typeface="NikoshBAN" pitchFamily="2" charset="0"/>
              </a:rPr>
              <a:t>য়ে </a:t>
            </a:r>
            <a:r>
              <a:rPr lang="as-IN" sz="3600" dirty="0">
                <a:solidFill>
                  <a:schemeClr val="tx1"/>
                </a:solidFill>
                <a:latin typeface="NikoshBAN" pitchFamily="2" charset="0"/>
                <a:cs typeface="NikoshBAN" pitchFamily="2" charset="0"/>
              </a:rPr>
              <a:t>১০ লাখ গুণ ছোট কোনো বস্তু নি</a:t>
            </a:r>
            <a:r>
              <a:rPr lang="bn-IN" sz="3600" dirty="0">
                <a:solidFill>
                  <a:schemeClr val="tx1"/>
                </a:solidFill>
                <a:latin typeface="NikoshBAN" pitchFamily="2" charset="0"/>
                <a:cs typeface="NikoshBAN" pitchFamily="2" charset="0"/>
              </a:rPr>
              <a:t>য়েও</a:t>
            </a:r>
            <a:r>
              <a:rPr lang="as-IN" sz="3600" dirty="0">
                <a:solidFill>
                  <a:schemeClr val="tx1"/>
                </a:solidFill>
                <a:latin typeface="NikoshBAN" pitchFamily="2" charset="0"/>
                <a:cs typeface="NikoshBAN" pitchFamily="2" charset="0"/>
              </a:rPr>
              <a:t> পরীক্ষা-নিরীক্ষা চালাতে পারবে</a:t>
            </a:r>
            <a:r>
              <a:rPr lang="bn-IN" sz="3600" dirty="0">
                <a:solidFill>
                  <a:schemeClr val="tx1"/>
                </a:solidFill>
                <a:latin typeface="NikoshBAN" pitchFamily="2" charset="0"/>
                <a:cs typeface="NikoshBAN" pitchFamily="2" charset="0"/>
              </a:rPr>
              <a:t>। রোগ নির্ণয়ে এটি গুরুত্বপূর্ণ ভূমিকা রাখে।</a:t>
            </a:r>
            <a:endParaRPr lang="en-US" sz="3600" dirty="0">
              <a:solidFill>
                <a:schemeClr val="tx1"/>
              </a:solidFill>
            </a:endParaRPr>
          </a:p>
        </p:txBody>
      </p:sp>
      <p:sp>
        <p:nvSpPr>
          <p:cNvPr id="6" name="Slide Number Placeholder 5"/>
          <p:cNvSpPr>
            <a:spLocks noGrp="1"/>
          </p:cNvSpPr>
          <p:nvPr>
            <p:ph type="sldNum" sz="quarter" idx="12"/>
          </p:nvPr>
        </p:nvSpPr>
        <p:spPr>
          <a:xfrm>
            <a:off x="8077200" y="6356351"/>
            <a:ext cx="2133600" cy="365125"/>
          </a:xfrm>
        </p:spPr>
        <p:txBody>
          <a:bodyPr/>
          <a:lstStyle/>
          <a:p>
            <a:fld id="{B6F15528-21DE-4FAA-801E-634DDDAF4B2B}" type="slidenum">
              <a:rPr lang="en-US" smtClean="0"/>
              <a:pPr/>
              <a:t>13</a:t>
            </a:fld>
            <a:endParaRPr lang="en-US"/>
          </a:p>
        </p:txBody>
      </p:sp>
      <p:grpSp>
        <p:nvGrpSpPr>
          <p:cNvPr id="12" name="Group 11">
            <a:extLst>
              <a:ext uri="{FF2B5EF4-FFF2-40B4-BE49-F238E27FC236}">
                <a16:creationId xmlns:a16="http://schemas.microsoft.com/office/drawing/2014/main" id="{6BAE3DA5-45DB-4E81-AC10-E3F3672B1D44}"/>
              </a:ext>
            </a:extLst>
          </p:cNvPr>
          <p:cNvGrpSpPr/>
          <p:nvPr/>
        </p:nvGrpSpPr>
        <p:grpSpPr>
          <a:xfrm>
            <a:off x="0" y="0"/>
            <a:ext cx="12192000" cy="6863286"/>
            <a:chOff x="-4419" y="0"/>
            <a:chExt cx="12192000" cy="6858000"/>
          </a:xfrm>
        </p:grpSpPr>
        <p:sp>
          <p:nvSpPr>
            <p:cNvPr id="13" name="Frame 12">
              <a:extLst>
                <a:ext uri="{FF2B5EF4-FFF2-40B4-BE49-F238E27FC236}">
                  <a16:creationId xmlns:a16="http://schemas.microsoft.com/office/drawing/2014/main" id="{3B5A3393-B713-434A-8A9E-2429C1879700}"/>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4" name="Picture 13">
              <a:extLst>
                <a:ext uri="{FF2B5EF4-FFF2-40B4-BE49-F238E27FC236}">
                  <a16:creationId xmlns:a16="http://schemas.microsoft.com/office/drawing/2014/main" id="{C944EA1D-A57F-485E-929F-877C21653C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15" name="Picture 14">
            <a:extLst>
              <a:ext uri="{FF2B5EF4-FFF2-40B4-BE49-F238E27FC236}">
                <a16:creationId xmlns:a16="http://schemas.microsoft.com/office/drawing/2014/main" id="{B34D6350-9262-4030-ADC8-DE304600D4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8298" y="-51056"/>
            <a:ext cx="1043702" cy="631819"/>
          </a:xfrm>
          <a:prstGeom prst="rect">
            <a:avLst/>
          </a:prstGeom>
        </p:spPr>
      </p:pic>
    </p:spTree>
    <p:extLst>
      <p:ext uri="{BB962C8B-B14F-4D97-AF65-F5344CB8AC3E}">
        <p14:creationId xmlns:p14="http://schemas.microsoft.com/office/powerpoint/2010/main" val="1233044931"/>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iterate type="wd">
                                    <p:tmPct val="10000"/>
                                  </p:iterate>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900" decel="100000" fill="hold"/>
                                        <p:tgtEl>
                                          <p:spTgt spid="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iterate type="wd">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Effect transition="in" filter="fade">
                                      <p:cBhvr>
                                        <p:cTn id="24" dur="1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20171028_133941.jpg"/>
          <p:cNvPicPr>
            <a:picLocks noChangeAspect="1"/>
          </p:cNvPicPr>
          <p:nvPr/>
        </p:nvPicPr>
        <p:blipFill>
          <a:blip r:embed="rId3" cstate="print"/>
          <a:srcRect l="1555" t="5555" r="18907" b="18762"/>
          <a:stretch>
            <a:fillRect/>
          </a:stretch>
        </p:blipFill>
        <p:spPr>
          <a:xfrm>
            <a:off x="4491318" y="1142390"/>
            <a:ext cx="3433019" cy="3039181"/>
          </a:xfrm>
          <a:prstGeom prst="ellipse">
            <a:avLst/>
          </a:prstGeom>
          <a:ln w="63500" cap="rnd">
            <a:solidFill>
              <a:srgbClr val="00B0F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1491466" y="4269560"/>
            <a:ext cx="8763000" cy="1323439"/>
          </a:xfrm>
          <a:prstGeom prst="rect">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36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36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bn-IN" sz="40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বাংলাদেশের প্রত্যন্ত অঞ্চলে কীভাবে চিকিৎসা</a:t>
            </a:r>
            <a:r>
              <a:rPr lang="bn-BD" sz="40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40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সেবা </a:t>
            </a:r>
            <a:r>
              <a:rPr lang="en-US" sz="40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40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পৌছে দেয়া যায় তা বিশ্লেষণ কর”</a:t>
            </a:r>
            <a:endParaRPr lang="en-US" sz="40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grpSp>
        <p:nvGrpSpPr>
          <p:cNvPr id="8" name="Group 7">
            <a:extLst>
              <a:ext uri="{FF2B5EF4-FFF2-40B4-BE49-F238E27FC236}">
                <a16:creationId xmlns:a16="http://schemas.microsoft.com/office/drawing/2014/main" id="{307DA42A-5325-4C14-A768-588797096A25}"/>
              </a:ext>
            </a:extLst>
          </p:cNvPr>
          <p:cNvGrpSpPr/>
          <p:nvPr/>
        </p:nvGrpSpPr>
        <p:grpSpPr>
          <a:xfrm>
            <a:off x="0" y="0"/>
            <a:ext cx="12192000" cy="6863285"/>
            <a:chOff x="-4419" y="0"/>
            <a:chExt cx="12192000" cy="6858000"/>
          </a:xfrm>
        </p:grpSpPr>
        <p:sp>
          <p:nvSpPr>
            <p:cNvPr id="9" name="Frame 8">
              <a:extLst>
                <a:ext uri="{FF2B5EF4-FFF2-40B4-BE49-F238E27FC236}">
                  <a16:creationId xmlns:a16="http://schemas.microsoft.com/office/drawing/2014/main" id="{D740FE7C-D533-4BE9-8630-2BBACA6509A5}"/>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972AB1CB-68A5-4B6F-A04D-19C9E2868C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14" name="Picture 13">
            <a:extLst>
              <a:ext uri="{FF2B5EF4-FFF2-40B4-BE49-F238E27FC236}">
                <a16:creationId xmlns:a16="http://schemas.microsoft.com/office/drawing/2014/main" id="{FF9496AD-ACFC-4742-8C9B-D6F04C6334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48298" y="-51056"/>
            <a:ext cx="1043702" cy="631819"/>
          </a:xfrm>
          <a:prstGeom prst="rect">
            <a:avLst/>
          </a:prstGeom>
        </p:spPr>
      </p:pic>
      <p:grpSp>
        <p:nvGrpSpPr>
          <p:cNvPr id="15" name="Group 14">
            <a:extLst>
              <a:ext uri="{FF2B5EF4-FFF2-40B4-BE49-F238E27FC236}">
                <a16:creationId xmlns:a16="http://schemas.microsoft.com/office/drawing/2014/main" id="{79B7F4D6-78A9-4B67-8286-A95CD6E978E3}"/>
              </a:ext>
            </a:extLst>
          </p:cNvPr>
          <p:cNvGrpSpPr/>
          <p:nvPr/>
        </p:nvGrpSpPr>
        <p:grpSpPr>
          <a:xfrm>
            <a:off x="871539" y="106079"/>
            <a:ext cx="5224461" cy="983504"/>
            <a:chOff x="1106908" y="1310217"/>
            <a:chExt cx="6947549" cy="1424779"/>
          </a:xfrm>
        </p:grpSpPr>
        <p:sp>
          <p:nvSpPr>
            <p:cNvPr id="16" name="TextBox 15">
              <a:extLst>
                <a:ext uri="{FF2B5EF4-FFF2-40B4-BE49-F238E27FC236}">
                  <a16:creationId xmlns:a16="http://schemas.microsoft.com/office/drawing/2014/main" id="{133D54CB-C6F6-45C8-86CB-C610D8B5BCBD}"/>
                </a:ext>
              </a:extLst>
            </p:cNvPr>
            <p:cNvSpPr txBox="1"/>
            <p:nvPr/>
          </p:nvSpPr>
          <p:spPr>
            <a:xfrm>
              <a:off x="1468522" y="1310217"/>
              <a:ext cx="6378037" cy="1022053"/>
            </a:xfrm>
            <a:prstGeom prst="rect">
              <a:avLst/>
            </a:prstGeom>
            <a:noFill/>
          </p:spPr>
          <p:txBody>
            <a:bodyPr wrap="square" rtlCol="0">
              <a:spAutoFit/>
            </a:bodyPr>
            <a:lstStyle/>
            <a:p>
              <a:pPr algn="ctr"/>
              <a:r>
                <a:rPr lang="en-US" sz="54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একক</a:t>
              </a:r>
              <a:r>
                <a:rPr lang="en-US" sz="5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endParaRPr lang="en-US" sz="5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17" name="Group 16">
              <a:extLst>
                <a:ext uri="{FF2B5EF4-FFF2-40B4-BE49-F238E27FC236}">
                  <a16:creationId xmlns:a16="http://schemas.microsoft.com/office/drawing/2014/main" id="{518D1B69-D94E-4651-BDCD-4252088CA734}"/>
                </a:ext>
              </a:extLst>
            </p:cNvPr>
            <p:cNvGrpSpPr/>
            <p:nvPr/>
          </p:nvGrpSpPr>
          <p:grpSpPr>
            <a:xfrm flipV="1">
              <a:off x="1106908" y="2310611"/>
              <a:ext cx="6947549" cy="424385"/>
              <a:chOff x="3946478" y="3668136"/>
              <a:chExt cx="6271142" cy="708913"/>
            </a:xfrm>
          </p:grpSpPr>
          <p:sp>
            <p:nvSpPr>
              <p:cNvPr id="18" name="Freeform 5">
                <a:extLst>
                  <a:ext uri="{FF2B5EF4-FFF2-40B4-BE49-F238E27FC236}">
                    <a16:creationId xmlns:a16="http://schemas.microsoft.com/office/drawing/2014/main" id="{AD51011C-727E-4ED8-8CFE-02668095E39E}"/>
                  </a:ext>
                </a:extLst>
              </p:cNvPr>
              <p:cNvSpPr/>
              <p:nvPr/>
            </p:nvSpPr>
            <p:spPr>
              <a:xfrm>
                <a:off x="3946478" y="3668136"/>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7030A0"/>
                  </a:solidFill>
                </a:endParaRPr>
              </a:p>
            </p:txBody>
          </p:sp>
          <p:sp>
            <p:nvSpPr>
              <p:cNvPr id="19" name="Freeform 6">
                <a:extLst>
                  <a:ext uri="{FF2B5EF4-FFF2-40B4-BE49-F238E27FC236}">
                    <a16:creationId xmlns:a16="http://schemas.microsoft.com/office/drawing/2014/main" id="{32BFD558-6934-4DBB-AAFE-81A1E4A30ACE}"/>
                  </a:ext>
                </a:extLst>
              </p:cNvPr>
              <p:cNvSpPr/>
              <p:nvPr/>
            </p:nvSpPr>
            <p:spPr>
              <a:xfrm>
                <a:off x="4085230" y="36977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70C0"/>
                  </a:solidFill>
                </a:endParaRPr>
              </a:p>
            </p:txBody>
          </p:sp>
          <p:sp>
            <p:nvSpPr>
              <p:cNvPr id="20" name="Freeform 7">
                <a:extLst>
                  <a:ext uri="{FF2B5EF4-FFF2-40B4-BE49-F238E27FC236}">
                    <a16:creationId xmlns:a16="http://schemas.microsoft.com/office/drawing/2014/main" id="{9A25F11E-2173-4966-BD0C-F59FA43214F5}"/>
                  </a:ext>
                </a:extLst>
              </p:cNvPr>
              <p:cNvSpPr/>
              <p:nvPr/>
            </p:nvSpPr>
            <p:spPr>
              <a:xfrm>
                <a:off x="4210334" y="37136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B0F0"/>
                  </a:solidFill>
                </a:endParaRPr>
              </a:p>
            </p:txBody>
          </p:sp>
          <p:sp>
            <p:nvSpPr>
              <p:cNvPr id="21" name="Freeform 8">
                <a:extLst>
                  <a:ext uri="{FF2B5EF4-FFF2-40B4-BE49-F238E27FC236}">
                    <a16:creationId xmlns:a16="http://schemas.microsoft.com/office/drawing/2014/main" id="{C934F2FC-73B9-4543-A9D8-343F098AD1F2}"/>
                  </a:ext>
                </a:extLst>
              </p:cNvPr>
              <p:cNvSpPr/>
              <p:nvPr/>
            </p:nvSpPr>
            <p:spPr>
              <a:xfrm>
                <a:off x="4335438" y="37295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B0F0"/>
                  </a:solidFill>
                </a:endParaRPr>
              </a:p>
            </p:txBody>
          </p:sp>
          <p:sp>
            <p:nvSpPr>
              <p:cNvPr id="22" name="Freeform 9">
                <a:extLst>
                  <a:ext uri="{FF2B5EF4-FFF2-40B4-BE49-F238E27FC236}">
                    <a16:creationId xmlns:a16="http://schemas.microsoft.com/office/drawing/2014/main" id="{E82061EF-2C62-4B15-B3C2-2B66CD069CC2}"/>
                  </a:ext>
                </a:extLst>
              </p:cNvPr>
              <p:cNvSpPr/>
              <p:nvPr/>
            </p:nvSpPr>
            <p:spPr>
              <a:xfrm>
                <a:off x="4460542" y="37454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B0F0"/>
                  </a:solidFill>
                </a:endParaRPr>
              </a:p>
            </p:txBody>
          </p:sp>
          <p:sp>
            <p:nvSpPr>
              <p:cNvPr id="23" name="Freeform 10">
                <a:extLst>
                  <a:ext uri="{FF2B5EF4-FFF2-40B4-BE49-F238E27FC236}">
                    <a16:creationId xmlns:a16="http://schemas.microsoft.com/office/drawing/2014/main" id="{B1B0C396-9E6A-4829-9A92-0468C474283A}"/>
                  </a:ext>
                </a:extLst>
              </p:cNvPr>
              <p:cNvSpPr/>
              <p:nvPr/>
            </p:nvSpPr>
            <p:spPr>
              <a:xfrm>
                <a:off x="4585646" y="376138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B0F0"/>
                  </a:solidFill>
                </a:endParaRPr>
              </a:p>
            </p:txBody>
          </p:sp>
          <p:sp>
            <p:nvSpPr>
              <p:cNvPr id="24" name="Freeform 11">
                <a:extLst>
                  <a:ext uri="{FF2B5EF4-FFF2-40B4-BE49-F238E27FC236}">
                    <a16:creationId xmlns:a16="http://schemas.microsoft.com/office/drawing/2014/main" id="{43AA55C8-5F6A-4E00-9AC4-24B909227E1A}"/>
                  </a:ext>
                </a:extLst>
              </p:cNvPr>
              <p:cNvSpPr/>
              <p:nvPr/>
            </p:nvSpPr>
            <p:spPr>
              <a:xfrm>
                <a:off x="4710750" y="37773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B0F0"/>
                  </a:solidFill>
                </a:endParaRPr>
              </a:p>
            </p:txBody>
          </p:sp>
          <p:sp>
            <p:nvSpPr>
              <p:cNvPr id="25" name="Freeform 12">
                <a:extLst>
                  <a:ext uri="{FF2B5EF4-FFF2-40B4-BE49-F238E27FC236}">
                    <a16:creationId xmlns:a16="http://schemas.microsoft.com/office/drawing/2014/main" id="{D80FC52A-4792-4639-8CBB-CF7B5FAD4B29}"/>
                  </a:ext>
                </a:extLst>
              </p:cNvPr>
              <p:cNvSpPr/>
              <p:nvPr/>
            </p:nvSpPr>
            <p:spPr>
              <a:xfrm>
                <a:off x="4835854" y="37932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B0F0"/>
                  </a:solidFill>
                </a:endParaRPr>
              </a:p>
            </p:txBody>
          </p:sp>
          <p:sp>
            <p:nvSpPr>
              <p:cNvPr id="26" name="Freeform 13">
                <a:extLst>
                  <a:ext uri="{FF2B5EF4-FFF2-40B4-BE49-F238E27FC236}">
                    <a16:creationId xmlns:a16="http://schemas.microsoft.com/office/drawing/2014/main" id="{56715299-264B-4E26-A096-1DB6B564D655}"/>
                  </a:ext>
                </a:extLst>
              </p:cNvPr>
              <p:cNvSpPr/>
              <p:nvPr/>
            </p:nvSpPr>
            <p:spPr>
              <a:xfrm>
                <a:off x="4960958" y="38091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B0F0"/>
                  </a:solidFill>
                </a:endParaRPr>
              </a:p>
            </p:txBody>
          </p:sp>
          <p:sp>
            <p:nvSpPr>
              <p:cNvPr id="27" name="Freeform 14">
                <a:extLst>
                  <a:ext uri="{FF2B5EF4-FFF2-40B4-BE49-F238E27FC236}">
                    <a16:creationId xmlns:a16="http://schemas.microsoft.com/office/drawing/2014/main" id="{8122EEE0-67E2-4DDE-9117-3EA481CF2A52}"/>
                  </a:ext>
                </a:extLst>
              </p:cNvPr>
              <p:cNvSpPr/>
              <p:nvPr/>
            </p:nvSpPr>
            <p:spPr>
              <a:xfrm>
                <a:off x="5086062" y="38250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B0F0"/>
                  </a:solidFill>
                </a:endParaRPr>
              </a:p>
            </p:txBody>
          </p:sp>
        </p:grpSp>
      </p:grpSp>
      <p:pic>
        <p:nvPicPr>
          <p:cNvPr id="28" name="Picture 27">
            <a:extLst>
              <a:ext uri="{FF2B5EF4-FFF2-40B4-BE49-F238E27FC236}">
                <a16:creationId xmlns:a16="http://schemas.microsoft.com/office/drawing/2014/main" id="{7780CD06-EAC6-4BEE-9E6A-2FAEE6C90F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891" y="5557899"/>
            <a:ext cx="11993145" cy="1189204"/>
          </a:xfrm>
          <a:prstGeom prst="rect">
            <a:avLst/>
          </a:prstGeom>
        </p:spPr>
      </p:pic>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316" y="616503"/>
            <a:ext cx="3825314" cy="29059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3689" y="555316"/>
            <a:ext cx="4136897" cy="31216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5098684" y="3706965"/>
            <a:ext cx="2286000" cy="646331"/>
          </a:xfrm>
          <a:prstGeom prst="rect">
            <a:avLst/>
          </a:prstGeom>
          <a:solidFill>
            <a:srgbClr val="00B050"/>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bn-IN" sz="3600" dirty="0">
                <a:solidFill>
                  <a:schemeClr val="bg1"/>
                </a:solidFill>
                <a:latin typeface="NikoshBAN" pitchFamily="2" charset="0"/>
                <a:cs typeface="NikoshBAN" pitchFamily="2" charset="0"/>
              </a:rPr>
              <a:t>আরথ্রোস্কোপ</a:t>
            </a:r>
            <a:endParaRPr lang="en-US" sz="3600" dirty="0">
              <a:solidFill>
                <a:schemeClr val="bg1"/>
              </a:solidFill>
              <a:latin typeface="NikoshBAN" pitchFamily="2" charset="0"/>
              <a:cs typeface="NikoshBAN" pitchFamily="2" charset="0"/>
            </a:endParaRPr>
          </a:p>
        </p:txBody>
      </p:sp>
      <p:sp>
        <p:nvSpPr>
          <p:cNvPr id="5" name="TextBox 4"/>
          <p:cNvSpPr txBox="1"/>
          <p:nvPr/>
        </p:nvSpPr>
        <p:spPr>
          <a:xfrm>
            <a:off x="831476" y="4582065"/>
            <a:ext cx="10529047" cy="1384995"/>
          </a:xfrm>
          <a:prstGeom prst="rect">
            <a:avLst/>
          </a:prstGeom>
          <a:solidFill>
            <a:schemeClr val="bg1"/>
          </a:solidFill>
          <a:ln>
            <a:solidFill>
              <a:schemeClr val="tx1"/>
            </a:solidFill>
          </a:ln>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as-IN" sz="2800" b="1" dirty="0">
                <a:solidFill>
                  <a:schemeClr val="tx1"/>
                </a:solidFill>
                <a:latin typeface="NikoshBAN" pitchFamily="2" charset="0"/>
                <a:cs typeface="NikoshBAN" pitchFamily="2" charset="0"/>
              </a:rPr>
              <a:t>আর্থোস্কোপিক সার্জারি হলো অস্থিসন্ধির একটি আধুনিক চিকিৎসা ব্যবস্থা। কোনো কারণে অস্থিসন্ধি যদি আহত হয়ে মিনিস্কাস বা লিগামেন্ট আঘাতপ্রাপ্ত হয়, তখন বড় করে না কেটে শুধু ছিদ্রের মাধ্যমে কী-হোল করে চিকিৎসা করা যায়। এটা অস্থিসন্ধির সর্বাধুনিক চিকিৎসা পদ্ধতি</a:t>
            </a:r>
            <a:r>
              <a:rPr lang="as-IN" b="1" dirty="0">
                <a:solidFill>
                  <a:schemeClr val="tx1"/>
                </a:solidFill>
              </a:rPr>
              <a:t>।</a:t>
            </a:r>
            <a:endParaRPr lang="en-US" b="1" dirty="0">
              <a:solidFill>
                <a:schemeClr val="tx1"/>
              </a:solidFill>
            </a:endParaRPr>
          </a:p>
        </p:txBody>
      </p:sp>
      <p:sp>
        <p:nvSpPr>
          <p:cNvPr id="6" name="Slide Number Placeholder 5"/>
          <p:cNvSpPr>
            <a:spLocks noGrp="1"/>
          </p:cNvSpPr>
          <p:nvPr>
            <p:ph type="sldNum" sz="quarter" idx="12"/>
          </p:nvPr>
        </p:nvSpPr>
        <p:spPr>
          <a:xfrm>
            <a:off x="8077200" y="6356351"/>
            <a:ext cx="2133600" cy="365125"/>
          </a:xfrm>
        </p:spPr>
        <p:txBody>
          <a:bodyPr/>
          <a:lstStyle/>
          <a:p>
            <a:fld id="{B6F15528-21DE-4FAA-801E-634DDDAF4B2B}" type="slidenum">
              <a:rPr lang="en-US" smtClean="0"/>
              <a:pPr/>
              <a:t>15</a:t>
            </a:fld>
            <a:endParaRPr lang="en-US"/>
          </a:p>
        </p:txBody>
      </p:sp>
      <p:grpSp>
        <p:nvGrpSpPr>
          <p:cNvPr id="13" name="Group 12">
            <a:extLst>
              <a:ext uri="{FF2B5EF4-FFF2-40B4-BE49-F238E27FC236}">
                <a16:creationId xmlns:a16="http://schemas.microsoft.com/office/drawing/2014/main" id="{8713C95B-7877-43E0-BC21-BC7FC4587A01}"/>
              </a:ext>
            </a:extLst>
          </p:cNvPr>
          <p:cNvGrpSpPr/>
          <p:nvPr/>
        </p:nvGrpSpPr>
        <p:grpSpPr>
          <a:xfrm>
            <a:off x="0" y="-2"/>
            <a:ext cx="12192000" cy="6863287"/>
            <a:chOff x="-4419" y="0"/>
            <a:chExt cx="12192000" cy="6858000"/>
          </a:xfrm>
        </p:grpSpPr>
        <p:sp>
          <p:nvSpPr>
            <p:cNvPr id="14" name="Frame 13">
              <a:extLst>
                <a:ext uri="{FF2B5EF4-FFF2-40B4-BE49-F238E27FC236}">
                  <a16:creationId xmlns:a16="http://schemas.microsoft.com/office/drawing/2014/main" id="{93F44660-F8D8-4B8A-B8F3-69FF6EFC7E09}"/>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5" name="Picture 14">
              <a:extLst>
                <a:ext uri="{FF2B5EF4-FFF2-40B4-BE49-F238E27FC236}">
                  <a16:creationId xmlns:a16="http://schemas.microsoft.com/office/drawing/2014/main" id="{A6FC7F81-32F1-4F1A-8341-37620C77DD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16" name="Picture 15">
            <a:extLst>
              <a:ext uri="{FF2B5EF4-FFF2-40B4-BE49-F238E27FC236}">
                <a16:creationId xmlns:a16="http://schemas.microsoft.com/office/drawing/2014/main" id="{D5041787-1430-4BE4-A79A-8464BCA667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55185" y="-1"/>
            <a:ext cx="1043702" cy="642959"/>
          </a:xfrm>
          <a:prstGeom prst="rect">
            <a:avLst/>
          </a:prstGeom>
        </p:spPr>
      </p:pic>
      <p:pic>
        <p:nvPicPr>
          <p:cNvPr id="17" name="Picture 16">
            <a:extLst>
              <a:ext uri="{FF2B5EF4-FFF2-40B4-BE49-F238E27FC236}">
                <a16:creationId xmlns:a16="http://schemas.microsoft.com/office/drawing/2014/main" id="{6D6CAB01-BBA5-476F-8F53-2AD25CFD7C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891" y="5894113"/>
            <a:ext cx="11993145" cy="852990"/>
          </a:xfrm>
          <a:prstGeom prst="rect">
            <a:avLst/>
          </a:prstGeom>
        </p:spPr>
      </p:pic>
    </p:spTree>
    <p:extLst>
      <p:ext uri="{BB962C8B-B14F-4D97-AF65-F5344CB8AC3E}">
        <p14:creationId xmlns:p14="http://schemas.microsoft.com/office/powerpoint/2010/main" val="940256901"/>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3"/>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247" y="4599921"/>
            <a:ext cx="11537640" cy="1938992"/>
          </a:xfrm>
          <a:prstGeom prst="rect">
            <a:avLst/>
          </a:prstGeom>
          <a:solidFill>
            <a:schemeClr val="bg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just"/>
            <a:r>
              <a:rPr lang="as-IN" sz="2400" dirty="0">
                <a:solidFill>
                  <a:schemeClr val="tx1"/>
                </a:solidFill>
                <a:latin typeface="NikoshBAN" pitchFamily="2" charset="0"/>
                <a:cs typeface="NikoshBAN" pitchFamily="2" charset="0"/>
              </a:rPr>
              <a:t>ইনটেনসিভ কেয়ার ইউনিটকে বলা যেতে পারে নিবিড় পরিচর্যা কেন্দ্র। একজন রোগী যখন খুবই জটিল  পরিস্থিতির  মধ্য দিয়ে যায়, এমন হয় যে জীবন মৃত্যুর মাঝামাঝি দাঁড়িয়ে আছে, সেই রোগীকে</a:t>
            </a:r>
            <a:r>
              <a:rPr lang="bn-IN" sz="2400" dirty="0">
                <a:solidFill>
                  <a:schemeClr val="tx1"/>
                </a:solidFill>
                <a:latin typeface="NikoshBAN" pitchFamily="2" charset="0"/>
                <a:cs typeface="NikoshBAN" pitchFamily="2" charset="0"/>
              </a:rPr>
              <a:t>আইসিইউতে রাখা হয়। </a:t>
            </a:r>
            <a:r>
              <a:rPr lang="as-IN" sz="2400" dirty="0">
                <a:solidFill>
                  <a:schemeClr val="tx1"/>
                </a:solidFill>
                <a:latin typeface="NikoshBAN" pitchFamily="2" charset="0"/>
                <a:cs typeface="NikoshBAN" pitchFamily="2" charset="0"/>
              </a:rPr>
              <a:t>মস্তিস্কের রক্তক্ষরণের রোগী বা কোনো ধরনের সমস্যা হয়েছে, দুর্ঘটনা জনিত ঘটনায়, হৃদযন্ত্রের কোনো সমস্যায়, কিডনির কোনো সমস্যায় (কিডনি একেবারেই কাজ করছে না), ফুসফুসের সমস্যা; ফুসফুসে হয়তো এত খারাপ পর্যায়ে সংক্রমণ বা ইনফেকশন হয়েছে যা নিয়মিত ইউনিটে রেখে চিকিৎসা করা সম্ভব না, সেই সব রোগীকে ইনটেনসিভ কেয়ার ইউনিটে </a:t>
            </a:r>
            <a:r>
              <a:rPr lang="bn-IN" sz="2400" dirty="0">
                <a:solidFill>
                  <a:schemeClr val="tx1"/>
                </a:solidFill>
                <a:latin typeface="NikoshBAN" pitchFamily="2" charset="0"/>
                <a:cs typeface="NikoshBAN" pitchFamily="2" charset="0"/>
              </a:rPr>
              <a:t>রেখে চিকিৎসা সেবা দেয়া হয়</a:t>
            </a:r>
            <a:r>
              <a:rPr lang="as-IN" sz="2400" dirty="0">
                <a:solidFill>
                  <a:schemeClr val="tx1"/>
                </a:solidFill>
                <a:latin typeface="NikoshBAN" pitchFamily="2" charset="0"/>
                <a:cs typeface="NikoshBAN" pitchFamily="2" charset="0"/>
              </a:rPr>
              <a:t>।</a:t>
            </a:r>
            <a:endParaRPr lang="en-US" sz="2400" dirty="0">
              <a:solidFill>
                <a:schemeClr val="tx1"/>
              </a:solidFill>
              <a:latin typeface="NikoshBAN" pitchFamily="2" charset="0"/>
              <a:cs typeface="NikoshBAN" pitchFamily="2" charset="0"/>
            </a:endParaRPr>
          </a:p>
        </p:txBody>
      </p:sp>
      <p:sp>
        <p:nvSpPr>
          <p:cNvPr id="5" name="Slide Number Placeholder 4"/>
          <p:cNvSpPr>
            <a:spLocks noGrp="1"/>
          </p:cNvSpPr>
          <p:nvPr>
            <p:ph type="sldNum" sz="quarter" idx="12"/>
          </p:nvPr>
        </p:nvSpPr>
        <p:spPr>
          <a:xfrm>
            <a:off x="8077200" y="6356351"/>
            <a:ext cx="2133600" cy="365125"/>
          </a:xfrm>
        </p:spPr>
        <p:txBody>
          <a:bodyPr/>
          <a:lstStyle/>
          <a:p>
            <a:fld id="{B6F15528-21DE-4FAA-801E-634DDDAF4B2B}" type="slidenum">
              <a:rPr lang="en-US" smtClean="0"/>
              <a:pPr/>
              <a:t>16</a:t>
            </a:fld>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9322" y="279974"/>
            <a:ext cx="8673353" cy="3499137"/>
          </a:xfrm>
          <a:prstGeom prst="rect">
            <a:avLst/>
          </a:prstGeom>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extBox 2"/>
          <p:cNvSpPr txBox="1"/>
          <p:nvPr/>
        </p:nvSpPr>
        <p:spPr>
          <a:xfrm>
            <a:off x="5004546" y="3920921"/>
            <a:ext cx="2182907" cy="584775"/>
          </a:xfrm>
          <a:prstGeom prst="rect">
            <a:avLst/>
          </a:prstGeom>
          <a:solidFill>
            <a:srgbClr val="00B050"/>
          </a:solidFill>
          <a:ln>
            <a:solidFill>
              <a:srgbClr val="FF000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IN" sz="3200" dirty="0">
                <a:solidFill>
                  <a:schemeClr val="bg1"/>
                </a:solidFill>
                <a:latin typeface="NikoshBAN" pitchFamily="2" charset="0"/>
                <a:cs typeface="NikoshBAN" pitchFamily="2" charset="0"/>
              </a:rPr>
              <a:t>আইসিইউ</a:t>
            </a:r>
            <a:endParaRPr lang="en-US" sz="3200" dirty="0">
              <a:solidFill>
                <a:schemeClr val="bg1"/>
              </a:solidFill>
              <a:latin typeface="NikoshBAN" pitchFamily="2" charset="0"/>
              <a:cs typeface="NikoshBAN" pitchFamily="2" charset="0"/>
            </a:endParaRPr>
          </a:p>
        </p:txBody>
      </p:sp>
      <p:grpSp>
        <p:nvGrpSpPr>
          <p:cNvPr id="9" name="Group 8">
            <a:extLst>
              <a:ext uri="{FF2B5EF4-FFF2-40B4-BE49-F238E27FC236}">
                <a16:creationId xmlns:a16="http://schemas.microsoft.com/office/drawing/2014/main" id="{E906E083-A665-4294-A9EC-7F149B418018}"/>
              </a:ext>
            </a:extLst>
          </p:cNvPr>
          <p:cNvGrpSpPr/>
          <p:nvPr/>
        </p:nvGrpSpPr>
        <p:grpSpPr>
          <a:xfrm>
            <a:off x="0" y="0"/>
            <a:ext cx="12192000" cy="6863286"/>
            <a:chOff x="-4419" y="0"/>
            <a:chExt cx="12192000" cy="6858000"/>
          </a:xfrm>
        </p:grpSpPr>
        <p:sp>
          <p:nvSpPr>
            <p:cNvPr id="10" name="Frame 9">
              <a:extLst>
                <a:ext uri="{FF2B5EF4-FFF2-40B4-BE49-F238E27FC236}">
                  <a16:creationId xmlns:a16="http://schemas.microsoft.com/office/drawing/2014/main" id="{04AD7269-3D73-4AFB-8D25-2875B7DDAE55}"/>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1" name="Picture 10">
              <a:extLst>
                <a:ext uri="{FF2B5EF4-FFF2-40B4-BE49-F238E27FC236}">
                  <a16:creationId xmlns:a16="http://schemas.microsoft.com/office/drawing/2014/main" id="{DC37B5AB-3A40-4D3C-91F2-75704F977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12" name="Picture 11">
            <a:extLst>
              <a:ext uri="{FF2B5EF4-FFF2-40B4-BE49-F238E27FC236}">
                <a16:creationId xmlns:a16="http://schemas.microsoft.com/office/drawing/2014/main" id="{0AFF0560-13A1-4231-88A0-05078B5955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5185" y="-1"/>
            <a:ext cx="1043702" cy="642959"/>
          </a:xfrm>
          <a:prstGeom prst="rect">
            <a:avLst/>
          </a:prstGeom>
        </p:spPr>
      </p:pic>
    </p:spTree>
    <p:extLst>
      <p:ext uri="{BB962C8B-B14F-4D97-AF65-F5344CB8AC3E}">
        <p14:creationId xmlns:p14="http://schemas.microsoft.com/office/powerpoint/2010/main" val="3071606562"/>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3"/>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599" y="434249"/>
            <a:ext cx="4630586" cy="33327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4852147" y="4065238"/>
            <a:ext cx="2487706" cy="646331"/>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IN" sz="3600" b="1" dirty="0">
                <a:ln w="1905"/>
                <a:solidFill>
                  <a:schemeClr val="tx1"/>
                </a:solidFill>
                <a:effectLst>
                  <a:innerShdw blurRad="69850" dist="43180" dir="5400000">
                    <a:srgbClr val="000000">
                      <a:alpha val="65000"/>
                    </a:srgbClr>
                  </a:innerShdw>
                </a:effectLst>
                <a:latin typeface="NikoshBAN" pitchFamily="2" charset="0"/>
                <a:cs typeface="NikoshBAN" pitchFamily="2" charset="0"/>
              </a:rPr>
              <a:t>এনডোস্কোপ</a:t>
            </a:r>
            <a:endParaRPr lang="en-US" sz="3600" b="1" dirty="0">
              <a:ln w="1905"/>
              <a:solidFill>
                <a:schemeClr val="tx1"/>
              </a:solidFill>
              <a:effectLst>
                <a:innerShdw blurRad="69850" dist="43180" dir="5400000">
                  <a:srgbClr val="000000">
                    <a:alpha val="65000"/>
                  </a:srgbClr>
                </a:innerShdw>
              </a:effectLst>
              <a:latin typeface="NikoshBAN" pitchFamily="2" charset="0"/>
              <a:cs typeface="NikoshBAN" pitchFamily="2" charset="0"/>
            </a:endParaRPr>
          </a:p>
        </p:txBody>
      </p:sp>
      <p:sp>
        <p:nvSpPr>
          <p:cNvPr id="5" name="TextBox 4"/>
          <p:cNvSpPr txBox="1"/>
          <p:nvPr/>
        </p:nvSpPr>
        <p:spPr>
          <a:xfrm>
            <a:off x="657614" y="4946423"/>
            <a:ext cx="11107270" cy="1661993"/>
          </a:xfrm>
          <a:prstGeom prst="rect">
            <a:avLst/>
          </a:prstGeom>
          <a:solidFill>
            <a:schemeClr val="bg1"/>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wrap="square" rtlCol="0">
            <a:spAutoFit/>
          </a:bodyPr>
          <a:lstStyle/>
          <a:p>
            <a:pPr algn="just"/>
            <a:r>
              <a:rPr lang="as-IN" sz="2800" dirty="0">
                <a:solidFill>
                  <a:schemeClr val="tx1"/>
                </a:solidFill>
                <a:latin typeface="NikoshBAN" pitchFamily="2" charset="0"/>
                <a:cs typeface="NikoshBAN" pitchFamily="2" charset="0"/>
              </a:rPr>
              <a:t>আমাদের পাকস্থলী আর ক্ষুদ্রান্ত্রের / বৃহদান্ত্রের মধ্যে কোনরূপ সমস্যা হইলে ডাক্তাররা একটি লম্বা নল মুখের মধ্যে দিয়ে ঢুকিয়ে পেটের মধ্যে উঁকিঝুঁকি মেরে দেখে কোথায় কি সমস্য্যা</a:t>
            </a:r>
            <a:r>
              <a:rPr lang="bn-IN" sz="2800" dirty="0">
                <a:solidFill>
                  <a:schemeClr val="tx1"/>
                </a:solidFill>
                <a:latin typeface="NikoshBAN" pitchFamily="2" charset="0"/>
                <a:cs typeface="NikoshBAN" pitchFamily="2" charset="0"/>
              </a:rPr>
              <a:t> – এটাই হল </a:t>
            </a:r>
            <a:r>
              <a:rPr lang="bn-IN" sz="2800" dirty="0">
                <a:ln w="1905"/>
                <a:solidFill>
                  <a:schemeClr val="tx1"/>
                </a:solidFill>
                <a:effectLst>
                  <a:innerShdw blurRad="69850" dist="43180" dir="5400000">
                    <a:srgbClr val="000000">
                      <a:alpha val="65000"/>
                    </a:srgbClr>
                  </a:innerShdw>
                </a:effectLst>
                <a:latin typeface="NikoshBAN" pitchFamily="2" charset="0"/>
                <a:cs typeface="NikoshBAN" pitchFamily="2" charset="0"/>
              </a:rPr>
              <a:t>এনডোস্কোপ</a:t>
            </a:r>
            <a:r>
              <a:rPr lang="bn-BD" sz="2800" dirty="0">
                <a:ln w="1905"/>
                <a:solidFill>
                  <a:schemeClr val="tx1"/>
                </a:solidFill>
                <a:effectLst>
                  <a:innerShdw blurRad="69850" dist="43180" dir="5400000">
                    <a:srgbClr val="000000">
                      <a:alpha val="65000"/>
                    </a:srgbClr>
                  </a:innerShdw>
                </a:effectLst>
                <a:latin typeface="NikoshBAN" pitchFamily="2" charset="0"/>
                <a:cs typeface="NikoshBAN" pitchFamily="2" charset="0"/>
              </a:rPr>
              <a:t>।</a:t>
            </a:r>
            <a:endParaRPr lang="en-US" sz="2800" dirty="0">
              <a:ln w="1905"/>
              <a:solidFill>
                <a:schemeClr val="tx1"/>
              </a:solidFill>
              <a:effectLst>
                <a:innerShdw blurRad="69850" dist="43180" dir="5400000">
                  <a:srgbClr val="000000">
                    <a:alpha val="65000"/>
                  </a:srgbClr>
                </a:innerShdw>
              </a:effectLst>
              <a:latin typeface="NikoshBAN" pitchFamily="2" charset="0"/>
              <a:cs typeface="NikoshBAN" pitchFamily="2" charset="0"/>
            </a:endParaRPr>
          </a:p>
          <a:p>
            <a:pPr algn="just"/>
            <a:endParaRPr lang="as-IN" b="1" dirty="0">
              <a:solidFill>
                <a:schemeClr val="tx1"/>
              </a:solidFill>
            </a:endParaRPr>
          </a:p>
        </p:txBody>
      </p:sp>
      <p:sp>
        <p:nvSpPr>
          <p:cNvPr id="6" name="Slide Number Placeholder 5"/>
          <p:cNvSpPr>
            <a:spLocks noGrp="1"/>
          </p:cNvSpPr>
          <p:nvPr>
            <p:ph type="sldNum" sz="quarter" idx="12"/>
          </p:nvPr>
        </p:nvSpPr>
        <p:spPr>
          <a:xfrm>
            <a:off x="8077200" y="6356351"/>
            <a:ext cx="2133600" cy="365125"/>
          </a:xfrm>
        </p:spPr>
        <p:txBody>
          <a:bodyPr/>
          <a:lstStyle/>
          <a:p>
            <a:fld id="{B6F15528-21DE-4FAA-801E-634DDDAF4B2B}" type="slidenum">
              <a:rPr lang="en-US" smtClean="0"/>
              <a:pPr/>
              <a:t>17</a:t>
            </a:fld>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0758" y="422790"/>
            <a:ext cx="4732604" cy="3421800"/>
          </a:xfrm>
          <a:prstGeom prst="round2DiagRect">
            <a:avLst>
              <a:gd name="adj1" fmla="val 16667"/>
              <a:gd name="adj2" fmla="val 0"/>
            </a:avLst>
          </a:prstGeom>
          <a:ln w="9525" cap="sq">
            <a:solidFill>
              <a:schemeClr val="tx1"/>
            </a:solidFill>
            <a:miter lim="800000"/>
          </a:ln>
          <a:effectLst>
            <a:outerShdw blurRad="254000" algn="tl" rotWithShape="0">
              <a:srgbClr val="000000">
                <a:alpha val="43000"/>
              </a:srgbClr>
            </a:outerShdw>
          </a:effectLst>
        </p:spPr>
      </p:pic>
      <p:grpSp>
        <p:nvGrpSpPr>
          <p:cNvPr id="13" name="Group 12">
            <a:extLst>
              <a:ext uri="{FF2B5EF4-FFF2-40B4-BE49-F238E27FC236}">
                <a16:creationId xmlns:a16="http://schemas.microsoft.com/office/drawing/2014/main" id="{B215F3B3-B776-40EF-A46B-C64D6EE69C46}"/>
              </a:ext>
            </a:extLst>
          </p:cNvPr>
          <p:cNvGrpSpPr/>
          <p:nvPr/>
        </p:nvGrpSpPr>
        <p:grpSpPr>
          <a:xfrm>
            <a:off x="0" y="0"/>
            <a:ext cx="12192000" cy="6863286"/>
            <a:chOff x="-4419" y="0"/>
            <a:chExt cx="12192000" cy="6858000"/>
          </a:xfrm>
        </p:grpSpPr>
        <p:sp>
          <p:nvSpPr>
            <p:cNvPr id="14" name="Frame 13">
              <a:extLst>
                <a:ext uri="{FF2B5EF4-FFF2-40B4-BE49-F238E27FC236}">
                  <a16:creationId xmlns:a16="http://schemas.microsoft.com/office/drawing/2014/main" id="{734ABD1E-6825-492C-A24D-A4743EE73AB1}"/>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5" name="Picture 14">
              <a:extLst>
                <a:ext uri="{FF2B5EF4-FFF2-40B4-BE49-F238E27FC236}">
                  <a16:creationId xmlns:a16="http://schemas.microsoft.com/office/drawing/2014/main" id="{11E673D7-3360-4011-835A-2ACE08C0B7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16" name="Picture 15">
            <a:extLst>
              <a:ext uri="{FF2B5EF4-FFF2-40B4-BE49-F238E27FC236}">
                <a16:creationId xmlns:a16="http://schemas.microsoft.com/office/drawing/2014/main" id="{35E737C3-CFAB-4F04-AD16-9D985BCB42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55185" y="-1"/>
            <a:ext cx="1043702" cy="642959"/>
          </a:xfrm>
          <a:prstGeom prst="rect">
            <a:avLst/>
          </a:prstGeom>
        </p:spPr>
      </p:pic>
    </p:spTree>
    <p:extLst>
      <p:ext uri="{BB962C8B-B14F-4D97-AF65-F5344CB8AC3E}">
        <p14:creationId xmlns:p14="http://schemas.microsoft.com/office/powerpoint/2010/main" val="2540341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iterate type="wd">
                                    <p:tmPct val="10000"/>
                                  </p:iterate>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747" y="457201"/>
            <a:ext cx="4532065" cy="27998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1675992" y="3864584"/>
            <a:ext cx="4052454" cy="492443"/>
          </a:xfrm>
          <a:prstGeom prst="rect">
            <a:avLst/>
          </a:prstGeom>
          <a:solidFill>
            <a:schemeClr val="bg1"/>
          </a:solidFill>
          <a:ln w="31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lnRef>
          <a:fillRef idx="1">
            <a:schemeClr val="lt1"/>
          </a:fillRef>
          <a:effectRef idx="0">
            <a:schemeClr val="accent5"/>
          </a:effectRef>
          <a:fontRef idx="minor">
            <a:schemeClr val="dk1"/>
          </a:fontRef>
        </p:style>
        <p:txBody>
          <a:bodyPr wrap="square" rtlCol="0">
            <a:spAutoFit/>
          </a:bodyPr>
          <a:lstStyle/>
          <a:p>
            <a:r>
              <a:rPr lang="bn-IN" sz="2600" b="1" dirty="0">
                <a:latin typeface="NikoshBAN" pitchFamily="2" charset="0"/>
                <a:cs typeface="NikoshBAN" pitchFamily="2" charset="0"/>
              </a:rPr>
              <a:t>জীব কোষের ভিতর অবস্থিত ডিএনএ</a:t>
            </a:r>
            <a:endParaRPr lang="en-US" sz="2600" b="1" dirty="0">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4485" y="457201"/>
            <a:ext cx="4370699" cy="27792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7398123" y="3814703"/>
            <a:ext cx="3124200" cy="461665"/>
          </a:xfrm>
          <a:prstGeom prst="rect">
            <a:avLst/>
          </a:prstGeom>
          <a:solidFill>
            <a:schemeClr val="bg1"/>
          </a:solidFill>
          <a:ln w="31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2400" b="1" dirty="0">
                <a:latin typeface="NikoshBAN" pitchFamily="2" charset="0"/>
                <a:cs typeface="NikoshBAN" pitchFamily="2" charset="0"/>
              </a:rPr>
              <a:t>জিনোম  গঠন করা হচ্ছে </a:t>
            </a:r>
            <a:endParaRPr lang="en-US" sz="2400" b="1" dirty="0">
              <a:latin typeface="NikoshBAN" pitchFamily="2" charset="0"/>
              <a:cs typeface="NikoshBAN" pitchFamily="2" charset="0"/>
            </a:endParaRPr>
          </a:p>
        </p:txBody>
      </p:sp>
      <p:sp>
        <p:nvSpPr>
          <p:cNvPr id="6" name="TextBox 5"/>
          <p:cNvSpPr txBox="1"/>
          <p:nvPr/>
        </p:nvSpPr>
        <p:spPr>
          <a:xfrm>
            <a:off x="1595718" y="4983000"/>
            <a:ext cx="9202270" cy="1200329"/>
          </a:xfrm>
          <a:prstGeom prst="rect">
            <a:avLst/>
          </a:prstGeom>
          <a:solidFill>
            <a:schemeClr val="bg1"/>
          </a:solid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as-IN" sz="3600" dirty="0">
                <a:solidFill>
                  <a:schemeClr val="tx1"/>
                </a:solidFill>
                <a:latin typeface="NikoshBAN" pitchFamily="2" charset="0"/>
                <a:cs typeface="NikoshBAN" pitchFamily="2" charset="0"/>
              </a:rPr>
              <a:t>এক সেট পূর্ণাঙ্গ জিনকে জিনোম (</a:t>
            </a:r>
            <a:r>
              <a:rPr lang="en-US" sz="3600" dirty="0">
                <a:solidFill>
                  <a:schemeClr val="tx1"/>
                </a:solidFill>
                <a:latin typeface="NikoshBAN" pitchFamily="2" charset="0"/>
                <a:cs typeface="NikoshBAN" pitchFamily="2" charset="0"/>
              </a:rPr>
              <a:t>genome) </a:t>
            </a:r>
            <a:r>
              <a:rPr lang="as-IN" sz="3600" dirty="0">
                <a:solidFill>
                  <a:schemeClr val="tx1"/>
                </a:solidFill>
                <a:latin typeface="NikoshBAN" pitchFamily="2" charset="0"/>
                <a:cs typeface="NikoshBAN" pitchFamily="2" charset="0"/>
              </a:rPr>
              <a:t>বলা হয়। জিনোম হলো কোনো জীবের বংশগত বৈশিষ্ট্যের তথ্য</a:t>
            </a:r>
            <a:r>
              <a:rPr lang="bn-BD" sz="3600" dirty="0">
                <a:solidFill>
                  <a:schemeClr val="tx1"/>
                </a:solidFill>
                <a:latin typeface="NikoshBAN" pitchFamily="2" charset="0"/>
                <a:cs typeface="NikoshBAN" pitchFamily="2" charset="0"/>
              </a:rPr>
              <a:t>।</a:t>
            </a:r>
            <a:endParaRPr lang="en-US" sz="3600" dirty="0">
              <a:solidFill>
                <a:schemeClr val="tx1"/>
              </a:solidFill>
            </a:endParaRPr>
          </a:p>
        </p:txBody>
      </p:sp>
      <p:sp>
        <p:nvSpPr>
          <p:cNvPr id="9" name="Slide Number Placeholder 8"/>
          <p:cNvSpPr>
            <a:spLocks noGrp="1"/>
          </p:cNvSpPr>
          <p:nvPr>
            <p:ph type="sldNum" sz="quarter" idx="12"/>
          </p:nvPr>
        </p:nvSpPr>
        <p:spPr>
          <a:xfrm>
            <a:off x="8077200" y="6356351"/>
            <a:ext cx="2133600" cy="365125"/>
          </a:xfrm>
        </p:spPr>
        <p:txBody>
          <a:bodyPr/>
          <a:lstStyle/>
          <a:p>
            <a:fld id="{B6F15528-21DE-4FAA-801E-634DDDAF4B2B}" type="slidenum">
              <a:rPr lang="en-US" smtClean="0"/>
              <a:pPr/>
              <a:t>18</a:t>
            </a:fld>
            <a:endParaRPr lang="en-US"/>
          </a:p>
        </p:txBody>
      </p:sp>
      <p:grpSp>
        <p:nvGrpSpPr>
          <p:cNvPr id="13" name="Group 12">
            <a:extLst>
              <a:ext uri="{FF2B5EF4-FFF2-40B4-BE49-F238E27FC236}">
                <a16:creationId xmlns:a16="http://schemas.microsoft.com/office/drawing/2014/main" id="{A86A66E6-94BE-4114-BD0F-3DE6AB3C4E5F}"/>
              </a:ext>
            </a:extLst>
          </p:cNvPr>
          <p:cNvGrpSpPr/>
          <p:nvPr/>
        </p:nvGrpSpPr>
        <p:grpSpPr>
          <a:xfrm>
            <a:off x="0" y="0"/>
            <a:ext cx="12192000" cy="6863285"/>
            <a:chOff x="-4419" y="0"/>
            <a:chExt cx="12192000" cy="6858000"/>
          </a:xfrm>
        </p:grpSpPr>
        <p:sp>
          <p:nvSpPr>
            <p:cNvPr id="14" name="Frame 13">
              <a:extLst>
                <a:ext uri="{FF2B5EF4-FFF2-40B4-BE49-F238E27FC236}">
                  <a16:creationId xmlns:a16="http://schemas.microsoft.com/office/drawing/2014/main" id="{E81929D4-35F2-4F86-B229-6A5A66B75D25}"/>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5" name="Picture 14">
              <a:extLst>
                <a:ext uri="{FF2B5EF4-FFF2-40B4-BE49-F238E27FC236}">
                  <a16:creationId xmlns:a16="http://schemas.microsoft.com/office/drawing/2014/main" id="{B13C4F2D-0238-4CEB-8D67-2E88C43817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16" name="Picture 15">
            <a:extLst>
              <a:ext uri="{FF2B5EF4-FFF2-40B4-BE49-F238E27FC236}">
                <a16:creationId xmlns:a16="http://schemas.microsoft.com/office/drawing/2014/main" id="{F0EF1409-07E6-4A34-B4E4-AE1F8CB178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1741" y="39047"/>
            <a:ext cx="1043702" cy="642959"/>
          </a:xfrm>
          <a:prstGeom prst="rect">
            <a:avLst/>
          </a:prstGeom>
        </p:spPr>
      </p:pic>
    </p:spTree>
    <p:extLst>
      <p:ext uri="{BB962C8B-B14F-4D97-AF65-F5344CB8AC3E}">
        <p14:creationId xmlns:p14="http://schemas.microsoft.com/office/powerpoint/2010/main" val="4051924446"/>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0781" y="236936"/>
            <a:ext cx="4249271" cy="3354688"/>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871539" y="3850603"/>
            <a:ext cx="10450885" cy="2246769"/>
          </a:xfrm>
          <a:prstGeom prst="rect">
            <a:avLst/>
          </a:prstGeom>
          <a:solidFill>
            <a:schemeClr val="bg1"/>
          </a:solidFill>
          <a:ln>
            <a:solidFill>
              <a:schemeClr val="tx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as-IN" sz="2800" b="1" dirty="0">
                <a:solidFill>
                  <a:schemeClr val="tx1"/>
                </a:solidFill>
                <a:latin typeface="NikoshBAN" pitchFamily="2" charset="0"/>
                <a:cs typeface="NikoshBAN" pitchFamily="2" charset="0"/>
              </a:rPr>
              <a:t>তথ্য-প্রযুক্তির কারণে আমরা এখন অন্য মাত্রায় গবেষণা করতে পারি। মানুষের জিনোম রহস্যভেদ করা হয়েছে। তাই চিকিৎসার জগতে একটি বিপ্লব শুরু হতে যাচ্ছে। এত দিন রোগের উপসর্গ কমানো হতো। এখন সত্যিকারভাবে রোগের কারণটি খুঁজে বের করে সেটাকে অপসারণ করা হবে। শুধু তা-ই নয়, এখন যে রকম সব মানুষ একই ওষুধ খায়—ভবিষ্যতে প্রত্যেক মানুষের জন্য আলাদা করে তার শরীরের উপযোগী ওষুধ তৈরি হবে।</a:t>
            </a:r>
            <a:endParaRPr lang="en-US" sz="2800" b="1" dirty="0">
              <a:solidFill>
                <a:schemeClr val="tx1"/>
              </a:solidFill>
              <a:latin typeface="NikoshBAN" pitchFamily="2" charset="0"/>
              <a:cs typeface="NikoshBAN" pitchFamily="2"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9294" y="263647"/>
            <a:ext cx="4221925" cy="3327977"/>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2" name="Slide Number Placeholder 1"/>
          <p:cNvSpPr>
            <a:spLocks noGrp="1"/>
          </p:cNvSpPr>
          <p:nvPr>
            <p:ph type="sldNum" sz="quarter" idx="12"/>
          </p:nvPr>
        </p:nvSpPr>
        <p:spPr>
          <a:xfrm>
            <a:off x="8077200" y="6356351"/>
            <a:ext cx="2133600" cy="365125"/>
          </a:xfrm>
        </p:spPr>
        <p:txBody>
          <a:bodyPr/>
          <a:lstStyle/>
          <a:p>
            <a:fld id="{B6F15528-21DE-4FAA-801E-634DDDAF4B2B}" type="slidenum">
              <a:rPr lang="en-US" smtClean="0"/>
              <a:pPr/>
              <a:t>19</a:t>
            </a:fld>
            <a:endParaRPr lang="en-US"/>
          </a:p>
        </p:txBody>
      </p:sp>
      <p:grpSp>
        <p:nvGrpSpPr>
          <p:cNvPr id="11" name="Group 10">
            <a:extLst>
              <a:ext uri="{FF2B5EF4-FFF2-40B4-BE49-F238E27FC236}">
                <a16:creationId xmlns:a16="http://schemas.microsoft.com/office/drawing/2014/main" id="{C983FE99-5D44-4140-B6A2-9385393E88C8}"/>
              </a:ext>
            </a:extLst>
          </p:cNvPr>
          <p:cNvGrpSpPr/>
          <p:nvPr/>
        </p:nvGrpSpPr>
        <p:grpSpPr>
          <a:xfrm>
            <a:off x="0" y="0"/>
            <a:ext cx="12192000" cy="6863285"/>
            <a:chOff x="-4419" y="0"/>
            <a:chExt cx="12192000" cy="6858000"/>
          </a:xfrm>
        </p:grpSpPr>
        <p:sp>
          <p:nvSpPr>
            <p:cNvPr id="12" name="Frame 11">
              <a:extLst>
                <a:ext uri="{FF2B5EF4-FFF2-40B4-BE49-F238E27FC236}">
                  <a16:creationId xmlns:a16="http://schemas.microsoft.com/office/drawing/2014/main" id="{D78DAA5B-C761-4797-8E35-4096B35EE225}"/>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A74C9251-EDE4-4E94-955C-9844FA6119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14" name="Picture 13">
            <a:extLst>
              <a:ext uri="{FF2B5EF4-FFF2-40B4-BE49-F238E27FC236}">
                <a16:creationId xmlns:a16="http://schemas.microsoft.com/office/drawing/2014/main" id="{AEDABDAD-AB4E-4CF6-95E5-026B0AD218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1741" y="39047"/>
            <a:ext cx="1043702" cy="642959"/>
          </a:xfrm>
          <a:prstGeom prst="rect">
            <a:avLst/>
          </a:prstGeom>
        </p:spPr>
      </p:pic>
    </p:spTree>
    <p:extLst>
      <p:ext uri="{BB962C8B-B14F-4D97-AF65-F5344CB8AC3E}">
        <p14:creationId xmlns:p14="http://schemas.microsoft.com/office/powerpoint/2010/main" val="376485538"/>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3"/>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4420" y="26402"/>
            <a:ext cx="12196420" cy="6831598"/>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sp>
        <p:nvSpPr>
          <p:cNvPr id="11" name="Title 10">
            <a:extLst>
              <a:ext uri="{FF2B5EF4-FFF2-40B4-BE49-F238E27FC236}">
                <a16:creationId xmlns:a16="http://schemas.microsoft.com/office/drawing/2014/main" id="{2ADB987D-E5C0-44C0-86DB-F652DF770D9D}"/>
              </a:ext>
            </a:extLst>
          </p:cNvPr>
          <p:cNvSpPr txBox="1">
            <a:spLocks/>
          </p:cNvSpPr>
          <p:nvPr/>
        </p:nvSpPr>
        <p:spPr>
          <a:xfrm>
            <a:off x="251537" y="4211688"/>
            <a:ext cx="5599254" cy="2413199"/>
          </a:xfrm>
          <a:prstGeom prst="rect">
            <a:avLst/>
          </a:prstGeom>
          <a:ln w="12700">
            <a:noFill/>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latin typeface="NikoshBAN" pitchFamily="2" charset="0"/>
                <a:cs typeface="NikoshBAN" pitchFamily="2" charset="0"/>
              </a:rPr>
              <a:t>মোঃ</a:t>
            </a:r>
            <a:r>
              <a:rPr lang="en-US" b="1" dirty="0">
                <a:latin typeface="NikoshBAN" pitchFamily="2" charset="0"/>
                <a:cs typeface="NikoshBAN" pitchFamily="2" charset="0"/>
              </a:rPr>
              <a:t> </a:t>
            </a:r>
            <a:r>
              <a:rPr lang="en-US" b="1" dirty="0" err="1">
                <a:latin typeface="NikoshBAN" pitchFamily="2" charset="0"/>
                <a:cs typeface="NikoshBAN" pitchFamily="2" charset="0"/>
              </a:rPr>
              <a:t>আইয়ুব</a:t>
            </a:r>
            <a:r>
              <a:rPr lang="en-US" b="1" dirty="0">
                <a:latin typeface="NikoshBAN" pitchFamily="2" charset="0"/>
                <a:cs typeface="NikoshBAN" pitchFamily="2" charset="0"/>
              </a:rPr>
              <a:t> </a:t>
            </a:r>
            <a:r>
              <a:rPr lang="en-US" b="1" dirty="0" err="1">
                <a:latin typeface="NikoshBAN" pitchFamily="2" charset="0"/>
                <a:cs typeface="NikoshBAN" pitchFamily="2" charset="0"/>
              </a:rPr>
              <a:t>আলী</a:t>
            </a:r>
            <a:br>
              <a:rPr lang="en-US" sz="3600" b="1" dirty="0">
                <a:latin typeface="NikoshBAN" pitchFamily="2" charset="0"/>
                <a:cs typeface="NikoshBAN" pitchFamily="2" charset="0"/>
              </a:rPr>
            </a:br>
            <a:r>
              <a:rPr lang="en-US" sz="3300" b="1" dirty="0" err="1">
                <a:latin typeface="NikoshBAN" pitchFamily="2" charset="0"/>
                <a:cs typeface="NikoshBAN" pitchFamily="2" charset="0"/>
              </a:rPr>
              <a:t>সহঃশিক্ষক</a:t>
            </a:r>
            <a:r>
              <a:rPr lang="en-US" sz="3300" b="1" dirty="0">
                <a:latin typeface="NikoshBAN" pitchFamily="2" charset="0"/>
                <a:cs typeface="NikoshBAN" pitchFamily="2" charset="0"/>
              </a:rPr>
              <a:t>(</a:t>
            </a:r>
            <a:r>
              <a:rPr lang="en-US" sz="3300" b="1" dirty="0" err="1">
                <a:latin typeface="NikoshBAN" pitchFamily="2" charset="0"/>
                <a:cs typeface="NikoshBAN" pitchFamily="2" charset="0"/>
              </a:rPr>
              <a:t>কম্পি</a:t>
            </a:r>
            <a:r>
              <a:rPr lang="en-US" sz="3300" b="1" dirty="0">
                <a:latin typeface="NikoshBAN" pitchFamily="2" charset="0"/>
                <a:cs typeface="NikoshBAN" pitchFamily="2" charset="0"/>
              </a:rPr>
              <a:t>:)</a:t>
            </a:r>
            <a:br>
              <a:rPr lang="en-US" sz="3300" b="1" dirty="0">
                <a:latin typeface="NikoshBAN" pitchFamily="2" charset="0"/>
                <a:cs typeface="NikoshBAN" pitchFamily="2" charset="0"/>
              </a:rPr>
            </a:br>
            <a:r>
              <a:rPr lang="en-US" sz="3100" b="1" dirty="0" err="1">
                <a:latin typeface="NikoshBAN" pitchFamily="2" charset="0"/>
                <a:cs typeface="NikoshBAN" pitchFamily="2" charset="0"/>
              </a:rPr>
              <a:t>জামুরহাট</a:t>
            </a:r>
            <a:r>
              <a:rPr lang="en-US" sz="3100" b="1" dirty="0">
                <a:latin typeface="NikoshBAN" pitchFamily="2" charset="0"/>
                <a:cs typeface="NikoshBAN" pitchFamily="2" charset="0"/>
              </a:rPr>
              <a:t> </a:t>
            </a:r>
            <a:r>
              <a:rPr lang="en-US" sz="3100" b="1" dirty="0" err="1">
                <a:latin typeface="NikoshBAN" pitchFamily="2" charset="0"/>
                <a:cs typeface="NikoshBAN" pitchFamily="2" charset="0"/>
              </a:rPr>
              <a:t>দ্বিমূখী</a:t>
            </a:r>
            <a:r>
              <a:rPr lang="en-US" sz="3100" b="1" dirty="0">
                <a:latin typeface="NikoshBAN" pitchFamily="2" charset="0"/>
                <a:cs typeface="NikoshBAN" pitchFamily="2" charset="0"/>
              </a:rPr>
              <a:t> </a:t>
            </a:r>
            <a:r>
              <a:rPr lang="en-US" sz="3100" b="1" dirty="0" err="1">
                <a:latin typeface="NikoshBAN" pitchFamily="2" charset="0"/>
                <a:cs typeface="NikoshBAN" pitchFamily="2" charset="0"/>
              </a:rPr>
              <a:t>দাখিল</a:t>
            </a:r>
            <a:r>
              <a:rPr lang="en-US" sz="3100" b="1" dirty="0">
                <a:latin typeface="NikoshBAN" pitchFamily="2" charset="0"/>
                <a:cs typeface="NikoshBAN" pitchFamily="2" charset="0"/>
              </a:rPr>
              <a:t> </a:t>
            </a:r>
            <a:r>
              <a:rPr lang="en-US" sz="3100" b="1" dirty="0" err="1">
                <a:latin typeface="NikoshBAN" pitchFamily="2" charset="0"/>
                <a:cs typeface="NikoshBAN" pitchFamily="2" charset="0"/>
              </a:rPr>
              <a:t>মাদ্রাস</a:t>
            </a:r>
            <a:r>
              <a:rPr lang="bn-BD" sz="3100" b="1" dirty="0">
                <a:latin typeface="NikoshBAN" pitchFamily="2" charset="0"/>
                <a:cs typeface="NikoshBAN" pitchFamily="2" charset="0"/>
              </a:rPr>
              <a:t>া</a:t>
            </a:r>
            <a:r>
              <a:rPr lang="en-US" sz="3100" b="1" dirty="0">
                <a:latin typeface="NikoshBAN" pitchFamily="2" charset="0"/>
                <a:cs typeface="NikoshBAN" pitchFamily="2" charset="0"/>
              </a:rPr>
              <a:t>,</a:t>
            </a:r>
            <a:r>
              <a:rPr lang="bn-BD" sz="3100" b="1" dirty="0">
                <a:latin typeface="NikoshBAN" pitchFamily="2" charset="0"/>
                <a:cs typeface="NikoshBAN" pitchFamily="2" charset="0"/>
              </a:rPr>
              <a:t> </a:t>
            </a:r>
            <a:r>
              <a:rPr lang="en-US" sz="3100" b="1" dirty="0" err="1">
                <a:latin typeface="NikoshBAN" pitchFamily="2" charset="0"/>
                <a:cs typeface="NikoshBAN" pitchFamily="2" charset="0"/>
              </a:rPr>
              <a:t>শিবগঞ্জ,বগুড়া</a:t>
            </a:r>
            <a:r>
              <a:rPr lang="en-US" sz="3100" b="1" dirty="0">
                <a:latin typeface="NikoshBAN" pitchFamily="2" charset="0"/>
                <a:cs typeface="NikoshBAN" pitchFamily="2" charset="0"/>
              </a:rPr>
              <a:t>।</a:t>
            </a:r>
            <a:br>
              <a:rPr lang="en-US" sz="3100" b="1" dirty="0">
                <a:latin typeface="NikoshBAN" pitchFamily="2" charset="0"/>
                <a:cs typeface="NikoshBAN" pitchFamily="2" charset="0"/>
              </a:rPr>
            </a:br>
            <a:r>
              <a:rPr lang="en-US" sz="3700" b="1" dirty="0" err="1">
                <a:latin typeface="NikoshBAN" pitchFamily="2" charset="0"/>
                <a:cs typeface="NikoshBAN" pitchFamily="2" charset="0"/>
              </a:rPr>
              <a:t>মোবাঃ</a:t>
            </a:r>
            <a:r>
              <a:rPr lang="en-US" sz="3700" b="1" dirty="0">
                <a:latin typeface="NikoshBAN" pitchFamily="2" charset="0"/>
                <a:cs typeface="NikoshBAN" pitchFamily="2" charset="0"/>
              </a:rPr>
              <a:t> ০১৭১৯৪৬৮১২১</a:t>
            </a:r>
            <a:br>
              <a:rPr lang="en-US" sz="3700" b="1" dirty="0">
                <a:latin typeface="NikoshBAN" pitchFamily="2" charset="0"/>
                <a:cs typeface="NikoshBAN" pitchFamily="2" charset="0"/>
              </a:rPr>
            </a:br>
            <a:r>
              <a:rPr lang="en-US" sz="2700" b="1" dirty="0" err="1">
                <a:latin typeface="NikoshBAN" pitchFamily="2" charset="0"/>
                <a:cs typeface="NikoshBAN" pitchFamily="2" charset="0"/>
              </a:rPr>
              <a:t>ইমেইলঃ</a:t>
            </a:r>
            <a:r>
              <a:rPr lang="en-US" sz="2700" b="1" dirty="0">
                <a:latin typeface="NikoshBAN" pitchFamily="2" charset="0"/>
                <a:cs typeface="NikoshBAN" pitchFamily="2" charset="0"/>
              </a:rPr>
              <a:t> ayoubbogra@gmail.com</a:t>
            </a:r>
            <a:endParaRPr lang="en-US" sz="2900" b="1" dirty="0">
              <a:latin typeface="NikoshBAN" pitchFamily="2" charset="0"/>
              <a:cs typeface="NikoshBAN" pitchFamily="2" charset="0"/>
            </a:endParaRPr>
          </a:p>
        </p:txBody>
      </p:sp>
      <p:sp>
        <p:nvSpPr>
          <p:cNvPr id="21" name="Title 1">
            <a:extLst>
              <a:ext uri="{FF2B5EF4-FFF2-40B4-BE49-F238E27FC236}">
                <a16:creationId xmlns:a16="http://schemas.microsoft.com/office/drawing/2014/main" id="{5A7C9436-A596-4E50-B4E2-029CB483A82B}"/>
              </a:ext>
            </a:extLst>
          </p:cNvPr>
          <p:cNvSpPr txBox="1">
            <a:spLocks/>
          </p:cNvSpPr>
          <p:nvPr/>
        </p:nvSpPr>
        <p:spPr>
          <a:xfrm>
            <a:off x="5505026" y="259720"/>
            <a:ext cx="2180474" cy="7183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err="1">
                <a:latin typeface="NikoshBAN" pitchFamily="2" charset="0"/>
                <a:cs typeface="NikoshBAN" pitchFamily="2" charset="0"/>
              </a:rPr>
              <a:t>পরিচিতি</a:t>
            </a:r>
            <a:r>
              <a:rPr lang="bn-IN" sz="5400" dirty="0">
                <a:latin typeface="NikoshBAN" pitchFamily="2" charset="0"/>
                <a:cs typeface="NikoshBAN" pitchFamily="2" charset="0"/>
              </a:rPr>
              <a:t> </a:t>
            </a:r>
            <a:endParaRPr lang="en-US" sz="5400" dirty="0">
              <a:latin typeface="NikoshBAN" pitchFamily="2" charset="0"/>
              <a:cs typeface="NikoshBAN" pitchFamily="2" charset="0"/>
            </a:endParaRPr>
          </a:p>
        </p:txBody>
      </p:sp>
      <p:grpSp>
        <p:nvGrpSpPr>
          <p:cNvPr id="15" name="Group 14">
            <a:extLst>
              <a:ext uri="{FF2B5EF4-FFF2-40B4-BE49-F238E27FC236}">
                <a16:creationId xmlns:a16="http://schemas.microsoft.com/office/drawing/2014/main" id="{B18F2D14-CE2E-4443-A2F2-2B32F3079D62}"/>
              </a:ext>
            </a:extLst>
          </p:cNvPr>
          <p:cNvGrpSpPr/>
          <p:nvPr/>
        </p:nvGrpSpPr>
        <p:grpSpPr>
          <a:xfrm>
            <a:off x="788136" y="1078633"/>
            <a:ext cx="10299795" cy="501386"/>
            <a:chOff x="3946478" y="3668136"/>
            <a:chExt cx="6271142" cy="708913"/>
          </a:xfrm>
        </p:grpSpPr>
        <p:sp>
          <p:nvSpPr>
            <p:cNvPr id="17" name="Freeform 5">
              <a:extLst>
                <a:ext uri="{FF2B5EF4-FFF2-40B4-BE49-F238E27FC236}">
                  <a16:creationId xmlns:a16="http://schemas.microsoft.com/office/drawing/2014/main" id="{03D6E2B4-D698-455D-84BD-0ADF09D9445D}"/>
                </a:ext>
              </a:extLst>
            </p:cNvPr>
            <p:cNvSpPr/>
            <p:nvPr/>
          </p:nvSpPr>
          <p:spPr>
            <a:xfrm>
              <a:off x="3946478" y="3668136"/>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7030A0"/>
                </a:solidFill>
              </a:endParaRPr>
            </a:p>
          </p:txBody>
        </p:sp>
        <p:sp>
          <p:nvSpPr>
            <p:cNvPr id="18" name="Freeform 6">
              <a:extLst>
                <a:ext uri="{FF2B5EF4-FFF2-40B4-BE49-F238E27FC236}">
                  <a16:creationId xmlns:a16="http://schemas.microsoft.com/office/drawing/2014/main" id="{1FCDE59E-95CD-4F8E-84D5-013E62053099}"/>
                </a:ext>
              </a:extLst>
            </p:cNvPr>
            <p:cNvSpPr/>
            <p:nvPr/>
          </p:nvSpPr>
          <p:spPr>
            <a:xfrm>
              <a:off x="4085230" y="36977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70C0"/>
                </a:solidFill>
              </a:endParaRPr>
            </a:p>
          </p:txBody>
        </p:sp>
        <p:sp>
          <p:nvSpPr>
            <p:cNvPr id="19" name="Freeform 7">
              <a:extLst>
                <a:ext uri="{FF2B5EF4-FFF2-40B4-BE49-F238E27FC236}">
                  <a16:creationId xmlns:a16="http://schemas.microsoft.com/office/drawing/2014/main" id="{BB68BBA0-DD79-4DBB-9C5B-3D78C2AD93A3}"/>
                </a:ext>
              </a:extLst>
            </p:cNvPr>
            <p:cNvSpPr/>
            <p:nvPr/>
          </p:nvSpPr>
          <p:spPr>
            <a:xfrm>
              <a:off x="4210334" y="37136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0" name="Freeform 8">
              <a:extLst>
                <a:ext uri="{FF2B5EF4-FFF2-40B4-BE49-F238E27FC236}">
                  <a16:creationId xmlns:a16="http://schemas.microsoft.com/office/drawing/2014/main" id="{571D513D-E389-4072-8412-948E8E1E5EB5}"/>
                </a:ext>
              </a:extLst>
            </p:cNvPr>
            <p:cNvSpPr/>
            <p:nvPr/>
          </p:nvSpPr>
          <p:spPr>
            <a:xfrm>
              <a:off x="4335438" y="37295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2" name="Freeform 9">
              <a:extLst>
                <a:ext uri="{FF2B5EF4-FFF2-40B4-BE49-F238E27FC236}">
                  <a16:creationId xmlns:a16="http://schemas.microsoft.com/office/drawing/2014/main" id="{93F48336-237C-4A6B-AE31-E30F05806917}"/>
                </a:ext>
              </a:extLst>
            </p:cNvPr>
            <p:cNvSpPr/>
            <p:nvPr/>
          </p:nvSpPr>
          <p:spPr>
            <a:xfrm>
              <a:off x="4460542" y="37454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4" name="Freeform 10">
              <a:extLst>
                <a:ext uri="{FF2B5EF4-FFF2-40B4-BE49-F238E27FC236}">
                  <a16:creationId xmlns:a16="http://schemas.microsoft.com/office/drawing/2014/main" id="{3BFB600A-C5BD-4225-9031-8CE9A4795447}"/>
                </a:ext>
              </a:extLst>
            </p:cNvPr>
            <p:cNvSpPr/>
            <p:nvPr/>
          </p:nvSpPr>
          <p:spPr>
            <a:xfrm>
              <a:off x="4585646" y="376138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5" name="Freeform 11">
              <a:extLst>
                <a:ext uri="{FF2B5EF4-FFF2-40B4-BE49-F238E27FC236}">
                  <a16:creationId xmlns:a16="http://schemas.microsoft.com/office/drawing/2014/main" id="{1C5E2F9C-4405-44C1-B7FD-3378B1C856E3}"/>
                </a:ext>
              </a:extLst>
            </p:cNvPr>
            <p:cNvSpPr/>
            <p:nvPr/>
          </p:nvSpPr>
          <p:spPr>
            <a:xfrm>
              <a:off x="4710750" y="37773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6" name="Freeform 12">
              <a:extLst>
                <a:ext uri="{FF2B5EF4-FFF2-40B4-BE49-F238E27FC236}">
                  <a16:creationId xmlns:a16="http://schemas.microsoft.com/office/drawing/2014/main" id="{187F7139-9FF3-45FE-BA44-691F5142969F}"/>
                </a:ext>
              </a:extLst>
            </p:cNvPr>
            <p:cNvSpPr/>
            <p:nvPr/>
          </p:nvSpPr>
          <p:spPr>
            <a:xfrm>
              <a:off x="4835854" y="37932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7" name="Freeform 13">
              <a:extLst>
                <a:ext uri="{FF2B5EF4-FFF2-40B4-BE49-F238E27FC236}">
                  <a16:creationId xmlns:a16="http://schemas.microsoft.com/office/drawing/2014/main" id="{C4AB1FBB-859D-4BE3-8321-D9CDC677EE92}"/>
                </a:ext>
              </a:extLst>
            </p:cNvPr>
            <p:cNvSpPr/>
            <p:nvPr/>
          </p:nvSpPr>
          <p:spPr>
            <a:xfrm>
              <a:off x="4960958" y="38091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8" name="Freeform 14">
              <a:extLst>
                <a:ext uri="{FF2B5EF4-FFF2-40B4-BE49-F238E27FC236}">
                  <a16:creationId xmlns:a16="http://schemas.microsoft.com/office/drawing/2014/main" id="{3FF04946-F534-488C-8569-A5708F44FB7F}"/>
                </a:ext>
              </a:extLst>
            </p:cNvPr>
            <p:cNvSpPr/>
            <p:nvPr/>
          </p:nvSpPr>
          <p:spPr>
            <a:xfrm>
              <a:off x="5086062" y="38250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00B0F0"/>
                </a:solidFill>
              </a:endParaRPr>
            </a:p>
          </p:txBody>
        </p:sp>
      </p:grpSp>
      <p:grpSp>
        <p:nvGrpSpPr>
          <p:cNvPr id="29" name="Group 28">
            <a:extLst>
              <a:ext uri="{FF2B5EF4-FFF2-40B4-BE49-F238E27FC236}">
                <a16:creationId xmlns:a16="http://schemas.microsoft.com/office/drawing/2014/main" id="{20418EB8-7BBA-47C9-B9D3-9DF18B95B5D2}"/>
              </a:ext>
            </a:extLst>
          </p:cNvPr>
          <p:cNvGrpSpPr/>
          <p:nvPr/>
        </p:nvGrpSpPr>
        <p:grpSpPr>
          <a:xfrm flipH="1">
            <a:off x="6127972" y="1986744"/>
            <a:ext cx="669898" cy="4262449"/>
            <a:chOff x="10687943" y="744298"/>
            <a:chExt cx="1280321" cy="6714698"/>
          </a:xfrm>
          <a:effectLst>
            <a:outerShdw blurRad="50800" dist="38100" dir="10800000" algn="r" rotWithShape="0">
              <a:prstClr val="black">
                <a:alpha val="40000"/>
              </a:prstClr>
            </a:outerShdw>
          </a:effectLst>
        </p:grpSpPr>
        <p:sp>
          <p:nvSpPr>
            <p:cNvPr id="30" name="Freeform 16">
              <a:extLst>
                <a:ext uri="{FF2B5EF4-FFF2-40B4-BE49-F238E27FC236}">
                  <a16:creationId xmlns:a16="http://schemas.microsoft.com/office/drawing/2014/main" id="{E2D51B0A-73D6-41AC-AC96-CEE3378E18B7}"/>
                </a:ext>
              </a:extLst>
            </p:cNvPr>
            <p:cNvSpPr/>
            <p:nvPr/>
          </p:nvSpPr>
          <p:spPr>
            <a:xfrm flipH="1">
              <a:off x="10687943" y="744298"/>
              <a:ext cx="857249" cy="5800298"/>
            </a:xfrm>
            <a:custGeom>
              <a:avLst/>
              <a:gdLst>
                <a:gd name="connsiteX0" fmla="*/ 13647 w 27295"/>
                <a:gd name="connsiteY0" fmla="*/ 0 h 5800298"/>
                <a:gd name="connsiteX1" fmla="*/ 13647 w 27295"/>
                <a:gd name="connsiteY1" fmla="*/ 1241946 h 5800298"/>
                <a:gd name="connsiteX2" fmla="*/ 13647 w 27295"/>
                <a:gd name="connsiteY2" fmla="*/ 2306471 h 5800298"/>
                <a:gd name="connsiteX3" fmla="*/ 27295 w 27295"/>
                <a:gd name="connsiteY3" fmla="*/ 3575713 h 5800298"/>
                <a:gd name="connsiteX4" fmla="*/ 13647 w 27295"/>
                <a:gd name="connsiteY4" fmla="*/ 4694829 h 5800298"/>
                <a:gd name="connsiteX5" fmla="*/ 0 w 27295"/>
                <a:gd name="connsiteY5" fmla="*/ 5800298 h 58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5" h="5800298">
                  <a:moveTo>
                    <a:pt x="13647" y="0"/>
                  </a:moveTo>
                  <a:lnTo>
                    <a:pt x="13647" y="1241946"/>
                  </a:lnTo>
                  <a:cubicBezTo>
                    <a:pt x="13647" y="1626358"/>
                    <a:pt x="11372" y="1917510"/>
                    <a:pt x="13647" y="2306471"/>
                  </a:cubicBezTo>
                  <a:cubicBezTo>
                    <a:pt x="15922" y="2695432"/>
                    <a:pt x="27295" y="3177653"/>
                    <a:pt x="27295" y="3575713"/>
                  </a:cubicBezTo>
                  <a:cubicBezTo>
                    <a:pt x="27295" y="3973773"/>
                    <a:pt x="18196" y="4324065"/>
                    <a:pt x="13647" y="4694829"/>
                  </a:cubicBezTo>
                  <a:cubicBezTo>
                    <a:pt x="9098" y="5065593"/>
                    <a:pt x="47767" y="5631976"/>
                    <a:pt x="0" y="5800298"/>
                  </a:cubicBezTo>
                </a:path>
              </a:pathLst>
            </a:cu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31" name="Freeform 17">
              <a:extLst>
                <a:ext uri="{FF2B5EF4-FFF2-40B4-BE49-F238E27FC236}">
                  <a16:creationId xmlns:a16="http://schemas.microsoft.com/office/drawing/2014/main" id="{F279D603-534B-4D88-A5E1-78B25F8C6241}"/>
                </a:ext>
              </a:extLst>
            </p:cNvPr>
            <p:cNvSpPr/>
            <p:nvPr/>
          </p:nvSpPr>
          <p:spPr>
            <a:xfrm flipH="1">
              <a:off x="10758455" y="896698"/>
              <a:ext cx="857249" cy="5800298"/>
            </a:xfrm>
            <a:custGeom>
              <a:avLst/>
              <a:gdLst>
                <a:gd name="connsiteX0" fmla="*/ 13647 w 27295"/>
                <a:gd name="connsiteY0" fmla="*/ 0 h 5800298"/>
                <a:gd name="connsiteX1" fmla="*/ 13647 w 27295"/>
                <a:gd name="connsiteY1" fmla="*/ 1241946 h 5800298"/>
                <a:gd name="connsiteX2" fmla="*/ 13647 w 27295"/>
                <a:gd name="connsiteY2" fmla="*/ 2306471 h 5800298"/>
                <a:gd name="connsiteX3" fmla="*/ 27295 w 27295"/>
                <a:gd name="connsiteY3" fmla="*/ 3575713 h 5800298"/>
                <a:gd name="connsiteX4" fmla="*/ 13647 w 27295"/>
                <a:gd name="connsiteY4" fmla="*/ 4694829 h 5800298"/>
                <a:gd name="connsiteX5" fmla="*/ 0 w 27295"/>
                <a:gd name="connsiteY5" fmla="*/ 5800298 h 58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5" h="5800298">
                  <a:moveTo>
                    <a:pt x="13647" y="0"/>
                  </a:moveTo>
                  <a:lnTo>
                    <a:pt x="13647" y="1241946"/>
                  </a:lnTo>
                  <a:cubicBezTo>
                    <a:pt x="13647" y="1626358"/>
                    <a:pt x="11372" y="1917510"/>
                    <a:pt x="13647" y="2306471"/>
                  </a:cubicBezTo>
                  <a:cubicBezTo>
                    <a:pt x="15922" y="2695432"/>
                    <a:pt x="27295" y="3177653"/>
                    <a:pt x="27295" y="3575713"/>
                  </a:cubicBezTo>
                  <a:cubicBezTo>
                    <a:pt x="27295" y="3973773"/>
                    <a:pt x="18196" y="4324065"/>
                    <a:pt x="13647" y="4694829"/>
                  </a:cubicBezTo>
                  <a:cubicBezTo>
                    <a:pt x="9098" y="5065593"/>
                    <a:pt x="47767" y="5631976"/>
                    <a:pt x="0" y="5800298"/>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32" name="Freeform 18">
              <a:extLst>
                <a:ext uri="{FF2B5EF4-FFF2-40B4-BE49-F238E27FC236}">
                  <a16:creationId xmlns:a16="http://schemas.microsoft.com/office/drawing/2014/main" id="{95A2A90E-D8A1-4B8A-B037-95CEE9AB0746}"/>
                </a:ext>
              </a:extLst>
            </p:cNvPr>
            <p:cNvSpPr/>
            <p:nvPr/>
          </p:nvSpPr>
          <p:spPr>
            <a:xfrm flipH="1">
              <a:off x="10828967" y="1049098"/>
              <a:ext cx="857249" cy="5800298"/>
            </a:xfrm>
            <a:custGeom>
              <a:avLst/>
              <a:gdLst>
                <a:gd name="connsiteX0" fmla="*/ 13647 w 27295"/>
                <a:gd name="connsiteY0" fmla="*/ 0 h 5800298"/>
                <a:gd name="connsiteX1" fmla="*/ 13647 w 27295"/>
                <a:gd name="connsiteY1" fmla="*/ 1241946 h 5800298"/>
                <a:gd name="connsiteX2" fmla="*/ 13647 w 27295"/>
                <a:gd name="connsiteY2" fmla="*/ 2306471 h 5800298"/>
                <a:gd name="connsiteX3" fmla="*/ 27295 w 27295"/>
                <a:gd name="connsiteY3" fmla="*/ 3575713 h 5800298"/>
                <a:gd name="connsiteX4" fmla="*/ 13647 w 27295"/>
                <a:gd name="connsiteY4" fmla="*/ 4694829 h 5800298"/>
                <a:gd name="connsiteX5" fmla="*/ 0 w 27295"/>
                <a:gd name="connsiteY5" fmla="*/ 5800298 h 58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5" h="5800298">
                  <a:moveTo>
                    <a:pt x="13647" y="0"/>
                  </a:moveTo>
                  <a:lnTo>
                    <a:pt x="13647" y="1241946"/>
                  </a:lnTo>
                  <a:cubicBezTo>
                    <a:pt x="13647" y="1626358"/>
                    <a:pt x="11372" y="1917510"/>
                    <a:pt x="13647" y="2306471"/>
                  </a:cubicBezTo>
                  <a:cubicBezTo>
                    <a:pt x="15922" y="2695432"/>
                    <a:pt x="27295" y="3177653"/>
                    <a:pt x="27295" y="3575713"/>
                  </a:cubicBezTo>
                  <a:cubicBezTo>
                    <a:pt x="27295" y="3973773"/>
                    <a:pt x="18196" y="4324065"/>
                    <a:pt x="13647" y="4694829"/>
                  </a:cubicBezTo>
                  <a:cubicBezTo>
                    <a:pt x="9098" y="5065593"/>
                    <a:pt x="47767" y="5631976"/>
                    <a:pt x="0" y="5800298"/>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33" name="Freeform 19">
              <a:extLst>
                <a:ext uri="{FF2B5EF4-FFF2-40B4-BE49-F238E27FC236}">
                  <a16:creationId xmlns:a16="http://schemas.microsoft.com/office/drawing/2014/main" id="{F3D37221-4AAA-4AE7-B70C-AF66FFE8922B}"/>
                </a:ext>
              </a:extLst>
            </p:cNvPr>
            <p:cNvSpPr/>
            <p:nvPr/>
          </p:nvSpPr>
          <p:spPr>
            <a:xfrm flipH="1">
              <a:off x="10899479" y="1201498"/>
              <a:ext cx="857249" cy="5800298"/>
            </a:xfrm>
            <a:custGeom>
              <a:avLst/>
              <a:gdLst>
                <a:gd name="connsiteX0" fmla="*/ 13647 w 27295"/>
                <a:gd name="connsiteY0" fmla="*/ 0 h 5800298"/>
                <a:gd name="connsiteX1" fmla="*/ 13647 w 27295"/>
                <a:gd name="connsiteY1" fmla="*/ 1241946 h 5800298"/>
                <a:gd name="connsiteX2" fmla="*/ 13647 w 27295"/>
                <a:gd name="connsiteY2" fmla="*/ 2306471 h 5800298"/>
                <a:gd name="connsiteX3" fmla="*/ 27295 w 27295"/>
                <a:gd name="connsiteY3" fmla="*/ 3575713 h 5800298"/>
                <a:gd name="connsiteX4" fmla="*/ 13647 w 27295"/>
                <a:gd name="connsiteY4" fmla="*/ 4694829 h 5800298"/>
                <a:gd name="connsiteX5" fmla="*/ 0 w 27295"/>
                <a:gd name="connsiteY5" fmla="*/ 5800298 h 58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5" h="5800298">
                  <a:moveTo>
                    <a:pt x="13647" y="0"/>
                  </a:moveTo>
                  <a:lnTo>
                    <a:pt x="13647" y="1241946"/>
                  </a:lnTo>
                  <a:cubicBezTo>
                    <a:pt x="13647" y="1626358"/>
                    <a:pt x="11372" y="1917510"/>
                    <a:pt x="13647" y="2306471"/>
                  </a:cubicBezTo>
                  <a:cubicBezTo>
                    <a:pt x="15922" y="2695432"/>
                    <a:pt x="27295" y="3177653"/>
                    <a:pt x="27295" y="3575713"/>
                  </a:cubicBezTo>
                  <a:cubicBezTo>
                    <a:pt x="27295" y="3973773"/>
                    <a:pt x="18196" y="4324065"/>
                    <a:pt x="13647" y="4694829"/>
                  </a:cubicBezTo>
                  <a:cubicBezTo>
                    <a:pt x="9098" y="5065593"/>
                    <a:pt x="47767" y="5631976"/>
                    <a:pt x="0" y="5800298"/>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34" name="Freeform 20">
              <a:extLst>
                <a:ext uri="{FF2B5EF4-FFF2-40B4-BE49-F238E27FC236}">
                  <a16:creationId xmlns:a16="http://schemas.microsoft.com/office/drawing/2014/main" id="{60A1E109-3006-42E1-B7D6-C932CB345020}"/>
                </a:ext>
              </a:extLst>
            </p:cNvPr>
            <p:cNvSpPr/>
            <p:nvPr/>
          </p:nvSpPr>
          <p:spPr>
            <a:xfrm flipH="1">
              <a:off x="10969991" y="1353898"/>
              <a:ext cx="857249" cy="5800298"/>
            </a:xfrm>
            <a:custGeom>
              <a:avLst/>
              <a:gdLst>
                <a:gd name="connsiteX0" fmla="*/ 13647 w 27295"/>
                <a:gd name="connsiteY0" fmla="*/ 0 h 5800298"/>
                <a:gd name="connsiteX1" fmla="*/ 13647 w 27295"/>
                <a:gd name="connsiteY1" fmla="*/ 1241946 h 5800298"/>
                <a:gd name="connsiteX2" fmla="*/ 13647 w 27295"/>
                <a:gd name="connsiteY2" fmla="*/ 2306471 h 5800298"/>
                <a:gd name="connsiteX3" fmla="*/ 27295 w 27295"/>
                <a:gd name="connsiteY3" fmla="*/ 3575713 h 5800298"/>
                <a:gd name="connsiteX4" fmla="*/ 13647 w 27295"/>
                <a:gd name="connsiteY4" fmla="*/ 4694829 h 5800298"/>
                <a:gd name="connsiteX5" fmla="*/ 0 w 27295"/>
                <a:gd name="connsiteY5" fmla="*/ 5800298 h 58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5" h="5800298">
                  <a:moveTo>
                    <a:pt x="13647" y="0"/>
                  </a:moveTo>
                  <a:lnTo>
                    <a:pt x="13647" y="1241946"/>
                  </a:lnTo>
                  <a:cubicBezTo>
                    <a:pt x="13647" y="1626358"/>
                    <a:pt x="11372" y="1917510"/>
                    <a:pt x="13647" y="2306471"/>
                  </a:cubicBezTo>
                  <a:cubicBezTo>
                    <a:pt x="15922" y="2695432"/>
                    <a:pt x="27295" y="3177653"/>
                    <a:pt x="27295" y="3575713"/>
                  </a:cubicBezTo>
                  <a:cubicBezTo>
                    <a:pt x="27295" y="3973773"/>
                    <a:pt x="18196" y="4324065"/>
                    <a:pt x="13647" y="4694829"/>
                  </a:cubicBezTo>
                  <a:cubicBezTo>
                    <a:pt x="9098" y="5065593"/>
                    <a:pt x="47767" y="5631976"/>
                    <a:pt x="0" y="5800298"/>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35" name="Freeform 21">
              <a:extLst>
                <a:ext uri="{FF2B5EF4-FFF2-40B4-BE49-F238E27FC236}">
                  <a16:creationId xmlns:a16="http://schemas.microsoft.com/office/drawing/2014/main" id="{D9F5D4D6-3F74-4905-8E8D-175450E8D4DD}"/>
                </a:ext>
              </a:extLst>
            </p:cNvPr>
            <p:cNvSpPr/>
            <p:nvPr/>
          </p:nvSpPr>
          <p:spPr>
            <a:xfrm flipH="1">
              <a:off x="11040503" y="1506298"/>
              <a:ext cx="857249" cy="5800298"/>
            </a:xfrm>
            <a:custGeom>
              <a:avLst/>
              <a:gdLst>
                <a:gd name="connsiteX0" fmla="*/ 13647 w 27295"/>
                <a:gd name="connsiteY0" fmla="*/ 0 h 5800298"/>
                <a:gd name="connsiteX1" fmla="*/ 13647 w 27295"/>
                <a:gd name="connsiteY1" fmla="*/ 1241946 h 5800298"/>
                <a:gd name="connsiteX2" fmla="*/ 13647 w 27295"/>
                <a:gd name="connsiteY2" fmla="*/ 2306471 h 5800298"/>
                <a:gd name="connsiteX3" fmla="*/ 27295 w 27295"/>
                <a:gd name="connsiteY3" fmla="*/ 3575713 h 5800298"/>
                <a:gd name="connsiteX4" fmla="*/ 13647 w 27295"/>
                <a:gd name="connsiteY4" fmla="*/ 4694829 h 5800298"/>
                <a:gd name="connsiteX5" fmla="*/ 0 w 27295"/>
                <a:gd name="connsiteY5" fmla="*/ 5800298 h 58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5" h="5800298">
                  <a:moveTo>
                    <a:pt x="13647" y="0"/>
                  </a:moveTo>
                  <a:lnTo>
                    <a:pt x="13647" y="1241946"/>
                  </a:lnTo>
                  <a:cubicBezTo>
                    <a:pt x="13647" y="1626358"/>
                    <a:pt x="11372" y="1917510"/>
                    <a:pt x="13647" y="2306471"/>
                  </a:cubicBezTo>
                  <a:cubicBezTo>
                    <a:pt x="15922" y="2695432"/>
                    <a:pt x="27295" y="3177653"/>
                    <a:pt x="27295" y="3575713"/>
                  </a:cubicBezTo>
                  <a:cubicBezTo>
                    <a:pt x="27295" y="3973773"/>
                    <a:pt x="18196" y="4324065"/>
                    <a:pt x="13647" y="4694829"/>
                  </a:cubicBezTo>
                  <a:cubicBezTo>
                    <a:pt x="9098" y="5065593"/>
                    <a:pt x="47767" y="5631976"/>
                    <a:pt x="0" y="5800298"/>
                  </a:cubicBezTo>
                </a:path>
              </a:pathLst>
            </a:custGeom>
            <a:noFill/>
            <a:ln w="28575">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36" name="Freeform 22">
              <a:extLst>
                <a:ext uri="{FF2B5EF4-FFF2-40B4-BE49-F238E27FC236}">
                  <a16:creationId xmlns:a16="http://schemas.microsoft.com/office/drawing/2014/main" id="{F36801CD-2138-4212-987E-DAF59B0A37CC}"/>
                </a:ext>
              </a:extLst>
            </p:cNvPr>
            <p:cNvSpPr/>
            <p:nvPr/>
          </p:nvSpPr>
          <p:spPr>
            <a:xfrm flipH="1">
              <a:off x="11111015" y="1658698"/>
              <a:ext cx="857249" cy="5800298"/>
            </a:xfrm>
            <a:custGeom>
              <a:avLst/>
              <a:gdLst>
                <a:gd name="connsiteX0" fmla="*/ 13647 w 27295"/>
                <a:gd name="connsiteY0" fmla="*/ 0 h 5800298"/>
                <a:gd name="connsiteX1" fmla="*/ 13647 w 27295"/>
                <a:gd name="connsiteY1" fmla="*/ 1241946 h 5800298"/>
                <a:gd name="connsiteX2" fmla="*/ 13647 w 27295"/>
                <a:gd name="connsiteY2" fmla="*/ 2306471 h 5800298"/>
                <a:gd name="connsiteX3" fmla="*/ 27295 w 27295"/>
                <a:gd name="connsiteY3" fmla="*/ 3575713 h 5800298"/>
                <a:gd name="connsiteX4" fmla="*/ 13647 w 27295"/>
                <a:gd name="connsiteY4" fmla="*/ 4694829 h 5800298"/>
                <a:gd name="connsiteX5" fmla="*/ 0 w 27295"/>
                <a:gd name="connsiteY5" fmla="*/ 5800298 h 58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5" h="5800298">
                  <a:moveTo>
                    <a:pt x="13647" y="0"/>
                  </a:moveTo>
                  <a:lnTo>
                    <a:pt x="13647" y="1241946"/>
                  </a:lnTo>
                  <a:cubicBezTo>
                    <a:pt x="13647" y="1626358"/>
                    <a:pt x="11372" y="1917510"/>
                    <a:pt x="13647" y="2306471"/>
                  </a:cubicBezTo>
                  <a:cubicBezTo>
                    <a:pt x="15922" y="2695432"/>
                    <a:pt x="27295" y="3177653"/>
                    <a:pt x="27295" y="3575713"/>
                  </a:cubicBezTo>
                  <a:cubicBezTo>
                    <a:pt x="27295" y="3973773"/>
                    <a:pt x="18196" y="4324065"/>
                    <a:pt x="13647" y="4694829"/>
                  </a:cubicBezTo>
                  <a:cubicBezTo>
                    <a:pt x="9098" y="5065593"/>
                    <a:pt x="47767" y="5631976"/>
                    <a:pt x="0" y="5800298"/>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grpSp>
      <p:pic>
        <p:nvPicPr>
          <p:cNvPr id="3" name="Picture 2">
            <a:extLst>
              <a:ext uri="{FF2B5EF4-FFF2-40B4-BE49-F238E27FC236}">
                <a16:creationId xmlns:a16="http://schemas.microsoft.com/office/drawing/2014/main" id="{70387311-6617-4883-8091-15914F7192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6968" y="1678289"/>
            <a:ext cx="1910611" cy="23428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8" name="Picture 37">
            <a:extLst>
              <a:ext uri="{FF2B5EF4-FFF2-40B4-BE49-F238E27FC236}">
                <a16:creationId xmlns:a16="http://schemas.microsoft.com/office/drawing/2014/main" id="{570D2EC9-81AE-4EDD-80D1-2C479885C0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sp>
        <p:nvSpPr>
          <p:cNvPr id="39" name="TextBox 38">
            <a:extLst>
              <a:ext uri="{FF2B5EF4-FFF2-40B4-BE49-F238E27FC236}">
                <a16:creationId xmlns:a16="http://schemas.microsoft.com/office/drawing/2014/main" id="{4A8143CC-8542-474B-B37E-0880C135C89C}"/>
              </a:ext>
            </a:extLst>
          </p:cNvPr>
          <p:cNvSpPr txBox="1"/>
          <p:nvPr/>
        </p:nvSpPr>
        <p:spPr>
          <a:xfrm>
            <a:off x="7010400" y="2542173"/>
            <a:ext cx="4930063" cy="224676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SG" sz="2800" dirty="0" err="1"/>
              <a:t>বিষয়:তথ্য</a:t>
            </a:r>
            <a:r>
              <a:rPr lang="en-SG" sz="2800" dirty="0"/>
              <a:t> ও </a:t>
            </a:r>
            <a:r>
              <a:rPr lang="en-SG" sz="2800" dirty="0" err="1"/>
              <a:t>যোগাযোগ</a:t>
            </a:r>
            <a:r>
              <a:rPr lang="en-SG" sz="2800" dirty="0"/>
              <a:t> </a:t>
            </a:r>
            <a:r>
              <a:rPr lang="en-SG" sz="2800" dirty="0" err="1"/>
              <a:t>প্রযুক্তি</a:t>
            </a:r>
            <a:endParaRPr lang="en-SG" sz="2800" dirty="0"/>
          </a:p>
          <a:p>
            <a:pPr algn="ctr"/>
            <a:r>
              <a:rPr lang="en-SG" sz="2800" dirty="0" err="1"/>
              <a:t>দাখিল</a:t>
            </a:r>
            <a:r>
              <a:rPr lang="en-SG" sz="2800" dirty="0"/>
              <a:t> ৮ম </a:t>
            </a:r>
            <a:r>
              <a:rPr lang="en-SG" sz="2800" dirty="0" err="1"/>
              <a:t>শ্রেণি</a:t>
            </a:r>
            <a:endParaRPr lang="en-SG" sz="2800" dirty="0"/>
          </a:p>
          <a:p>
            <a:pPr algn="ctr"/>
            <a:r>
              <a:rPr lang="en-SG" sz="2800" dirty="0" err="1"/>
              <a:t>অধ্যায়</a:t>
            </a:r>
            <a:r>
              <a:rPr lang="en-SG" sz="2800" dirty="0"/>
              <a:t> – </a:t>
            </a:r>
            <a:r>
              <a:rPr lang="en-SG" sz="2800" dirty="0" err="1"/>
              <a:t>পঞ্চম</a:t>
            </a:r>
            <a:endParaRPr lang="en-SG" sz="2800" dirty="0"/>
          </a:p>
          <a:p>
            <a:pPr algn="ctr"/>
            <a:r>
              <a:rPr lang="en-SG" sz="2800" dirty="0" err="1"/>
              <a:t>সময়</a:t>
            </a:r>
            <a:r>
              <a:rPr lang="en-SG" sz="2800" dirty="0"/>
              <a:t>- ৪৫ </a:t>
            </a:r>
            <a:r>
              <a:rPr lang="en-SG" sz="2800" dirty="0" err="1"/>
              <a:t>মিনিট</a:t>
            </a:r>
            <a:endParaRPr lang="en-SG" sz="2800" dirty="0"/>
          </a:p>
          <a:p>
            <a:pPr algn="ctr"/>
            <a:r>
              <a:rPr lang="en-SG" sz="2800" dirty="0" err="1"/>
              <a:t>তারিখ</a:t>
            </a:r>
            <a:r>
              <a:rPr lang="en-SG" sz="2800" dirty="0"/>
              <a:t>: ২৫-১০-২০১৯</a:t>
            </a:r>
          </a:p>
        </p:txBody>
      </p:sp>
    </p:spTree>
    <p:extLst>
      <p:ext uri="{BB962C8B-B14F-4D97-AF65-F5344CB8AC3E}">
        <p14:creationId xmlns:p14="http://schemas.microsoft.com/office/powerpoint/2010/main" val="32904970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42"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anim calcmode="lin" valueType="num">
                                      <p:cBhvr>
                                        <p:cTn id="14" dur="500" fill="hold"/>
                                        <p:tgtEl>
                                          <p:spTgt spid="29"/>
                                        </p:tgtEl>
                                        <p:attrNameLst>
                                          <p:attrName>ppt_x</p:attrName>
                                        </p:attrNameLst>
                                      </p:cBhvr>
                                      <p:tavLst>
                                        <p:tav tm="0">
                                          <p:val>
                                            <p:strVal val="#ppt_x"/>
                                          </p:val>
                                        </p:tav>
                                        <p:tav tm="100000">
                                          <p:val>
                                            <p:strVal val="#ppt_x"/>
                                          </p:val>
                                        </p:tav>
                                      </p:tavLst>
                                    </p:anim>
                                    <p:anim calcmode="lin" valueType="num">
                                      <p:cBhvr>
                                        <p:cTn id="15" dur="500" fill="hold"/>
                                        <p:tgtEl>
                                          <p:spTgt spid="29"/>
                                        </p:tgtEl>
                                        <p:attrNameLst>
                                          <p:attrName>ppt_y</p:attrName>
                                        </p:attrNameLst>
                                      </p:cBhvr>
                                      <p:tavLst>
                                        <p:tav tm="0">
                                          <p:val>
                                            <p:strVal val="#ppt_y+.1"/>
                                          </p:val>
                                        </p:tav>
                                        <p:tav tm="100000">
                                          <p:val>
                                            <p:strVal val="#ppt_y"/>
                                          </p:val>
                                        </p:tav>
                                      </p:tavLst>
                                    </p:anim>
                                  </p:childTnLst>
                                </p:cTn>
                              </p:par>
                              <p:par>
                                <p:cTn id="16" presetID="53" presetClass="entr" presetSubtype="16"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750" fill="hold"/>
                                        <p:tgtEl>
                                          <p:spTgt spid="39"/>
                                        </p:tgtEl>
                                        <p:attrNameLst>
                                          <p:attrName>ppt_w</p:attrName>
                                        </p:attrNameLst>
                                      </p:cBhvr>
                                      <p:tavLst>
                                        <p:tav tm="0">
                                          <p:val>
                                            <p:fltVal val="0"/>
                                          </p:val>
                                        </p:tav>
                                        <p:tav tm="100000">
                                          <p:val>
                                            <p:strVal val="#ppt_w"/>
                                          </p:val>
                                        </p:tav>
                                      </p:tavLst>
                                    </p:anim>
                                    <p:anim calcmode="lin" valueType="num">
                                      <p:cBhvr>
                                        <p:cTn id="19" dur="750" fill="hold"/>
                                        <p:tgtEl>
                                          <p:spTgt spid="39"/>
                                        </p:tgtEl>
                                        <p:attrNameLst>
                                          <p:attrName>ppt_h</p:attrName>
                                        </p:attrNameLst>
                                      </p:cBhvr>
                                      <p:tavLst>
                                        <p:tav tm="0">
                                          <p:val>
                                            <p:fltVal val="0"/>
                                          </p:val>
                                        </p:tav>
                                        <p:tav tm="100000">
                                          <p:val>
                                            <p:strVal val="#ppt_h"/>
                                          </p:val>
                                        </p:tav>
                                      </p:tavLst>
                                    </p:anim>
                                    <p:animEffect transition="in" filter="fade">
                                      <p:cBhvr>
                                        <p:cTn id="20"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2129" y="4790050"/>
            <a:ext cx="9527742" cy="646331"/>
          </a:xfrm>
          <a:prstGeom prst="rect">
            <a:avLst/>
          </a:prstGeom>
          <a:solidFill>
            <a:schemeClr val="bg1"/>
          </a:solidFill>
          <a:ln>
            <a:solidFill>
              <a:schemeClr val="tx1"/>
            </a:solidFill>
          </a:ln>
        </p:spPr>
        <p:style>
          <a:lnRef idx="3">
            <a:schemeClr val="lt1"/>
          </a:lnRef>
          <a:fillRef idx="1">
            <a:schemeClr val="accent6"/>
          </a:fillRef>
          <a:effectRef idx="1">
            <a:schemeClr val="accent6"/>
          </a:effectRef>
          <a:fontRef idx="minor">
            <a:schemeClr val="lt1"/>
          </a:fontRef>
        </p:style>
        <p:txBody>
          <a:bodyPr wrap="square" rtlCol="0">
            <a:spAutoFit/>
            <a:scene3d>
              <a:camera prst="orthographicFront"/>
              <a:lightRig rig="soft" dir="t">
                <a:rot lat="0" lon="0" rev="10800000"/>
              </a:lightRig>
            </a:scene3d>
            <a:sp3d>
              <a:bevelT w="27940" h="12700"/>
              <a:contourClr>
                <a:srgbClr val="DDDDDD"/>
              </a:contourClr>
            </a:sp3d>
          </a:bodyPr>
          <a:lstStyle/>
          <a:p>
            <a:r>
              <a:rPr lang="bn-IN" sz="3600" b="1" spc="150" dirty="0">
                <a:ln w="11430"/>
                <a:solidFill>
                  <a:schemeClr val="tx1"/>
                </a:solidFill>
                <a:latin typeface="NikoshBAN" pitchFamily="2" charset="0"/>
                <a:cs typeface="NikoshBAN" pitchFamily="2" charset="0"/>
              </a:rPr>
              <a:t>ভিডিও কনফারেন্সের  মাধ্যমে চিকিৎসা সেবা প্রদান করা হচ্ছে</a:t>
            </a:r>
            <a:endParaRPr lang="en-US" sz="3600" b="1" spc="150" dirty="0">
              <a:ln w="11430"/>
              <a:solidFill>
                <a:schemeClr val="tx1"/>
              </a:solidFill>
              <a:latin typeface="NikoshBAN" pitchFamily="2" charset="0"/>
              <a:cs typeface="NikoshBAN" pitchFamily="2" charset="0"/>
            </a:endParaRPr>
          </a:p>
        </p:txBody>
      </p:sp>
      <p:grpSp>
        <p:nvGrpSpPr>
          <p:cNvPr id="14" name="Group 13">
            <a:extLst>
              <a:ext uri="{FF2B5EF4-FFF2-40B4-BE49-F238E27FC236}">
                <a16:creationId xmlns:a16="http://schemas.microsoft.com/office/drawing/2014/main" id="{0CA1D069-37D9-45BD-8DD6-B65144FAACE0}"/>
              </a:ext>
            </a:extLst>
          </p:cNvPr>
          <p:cNvGrpSpPr/>
          <p:nvPr/>
        </p:nvGrpSpPr>
        <p:grpSpPr>
          <a:xfrm>
            <a:off x="977310" y="877643"/>
            <a:ext cx="10237379" cy="3329602"/>
            <a:chOff x="977310" y="877643"/>
            <a:chExt cx="10237379" cy="3329602"/>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8678" y="877643"/>
              <a:ext cx="4576011" cy="3315158"/>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310" y="892087"/>
              <a:ext cx="4684059" cy="3315158"/>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grpSp>
      <p:sp>
        <p:nvSpPr>
          <p:cNvPr id="2" name="Slide Number Placeholder 1"/>
          <p:cNvSpPr>
            <a:spLocks noGrp="1"/>
          </p:cNvSpPr>
          <p:nvPr>
            <p:ph type="sldNum" sz="quarter" idx="12"/>
          </p:nvPr>
        </p:nvSpPr>
        <p:spPr>
          <a:xfrm>
            <a:off x="8077200" y="6356351"/>
            <a:ext cx="2133600" cy="365125"/>
          </a:xfrm>
        </p:spPr>
        <p:txBody>
          <a:bodyPr/>
          <a:lstStyle/>
          <a:p>
            <a:fld id="{B6F15528-21DE-4FAA-801E-634DDDAF4B2B}" type="slidenum">
              <a:rPr lang="en-US" smtClean="0"/>
              <a:pPr/>
              <a:t>20</a:t>
            </a:fld>
            <a:endParaRPr lang="en-US"/>
          </a:p>
        </p:txBody>
      </p:sp>
      <p:grpSp>
        <p:nvGrpSpPr>
          <p:cNvPr id="9" name="Group 8">
            <a:extLst>
              <a:ext uri="{FF2B5EF4-FFF2-40B4-BE49-F238E27FC236}">
                <a16:creationId xmlns:a16="http://schemas.microsoft.com/office/drawing/2014/main" id="{32E1A0C7-38B6-4E8D-BF9E-31805C5FB5D4}"/>
              </a:ext>
            </a:extLst>
          </p:cNvPr>
          <p:cNvGrpSpPr/>
          <p:nvPr/>
        </p:nvGrpSpPr>
        <p:grpSpPr>
          <a:xfrm>
            <a:off x="0" y="10018"/>
            <a:ext cx="12192000" cy="6824238"/>
            <a:chOff x="-4419" y="0"/>
            <a:chExt cx="12192000" cy="6858000"/>
          </a:xfrm>
        </p:grpSpPr>
        <p:sp>
          <p:nvSpPr>
            <p:cNvPr id="10" name="Frame 9">
              <a:extLst>
                <a:ext uri="{FF2B5EF4-FFF2-40B4-BE49-F238E27FC236}">
                  <a16:creationId xmlns:a16="http://schemas.microsoft.com/office/drawing/2014/main" id="{3F622731-DF10-42CF-8353-9E8C8BFF71D0}"/>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1" name="Picture 10">
              <a:extLst>
                <a:ext uri="{FF2B5EF4-FFF2-40B4-BE49-F238E27FC236}">
                  <a16:creationId xmlns:a16="http://schemas.microsoft.com/office/drawing/2014/main" id="{F6E2B9E9-C2C2-47BF-909C-C1E5B8EDAF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12" name="Picture 11">
            <a:extLst>
              <a:ext uri="{FF2B5EF4-FFF2-40B4-BE49-F238E27FC236}">
                <a16:creationId xmlns:a16="http://schemas.microsoft.com/office/drawing/2014/main" id="{9AB4A91B-99CC-420D-A081-1B9ABAD6B1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1741" y="39047"/>
            <a:ext cx="1043702" cy="642959"/>
          </a:xfrm>
          <a:prstGeom prst="rect">
            <a:avLst/>
          </a:prstGeom>
        </p:spPr>
      </p:pic>
      <p:pic>
        <p:nvPicPr>
          <p:cNvPr id="13" name="Picture 12">
            <a:extLst>
              <a:ext uri="{FF2B5EF4-FFF2-40B4-BE49-F238E27FC236}">
                <a16:creationId xmlns:a16="http://schemas.microsoft.com/office/drawing/2014/main" id="{53A9EDBB-D99D-483B-8366-EAE4C4D0E7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891" y="5557899"/>
            <a:ext cx="11993145" cy="1189204"/>
          </a:xfrm>
          <a:prstGeom prst="rect">
            <a:avLst/>
          </a:prstGeom>
        </p:spPr>
      </p:pic>
    </p:spTree>
    <p:extLst>
      <p:ext uri="{BB962C8B-B14F-4D97-AF65-F5344CB8AC3E}">
        <p14:creationId xmlns:p14="http://schemas.microsoft.com/office/powerpoint/2010/main" val="2282541927"/>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49414" y="4549720"/>
            <a:ext cx="8610600" cy="646331"/>
          </a:xfrm>
          <a:prstGeom prst="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bn-IN" sz="3600" dirty="0">
                <a:latin typeface="NikoshBAN" pitchFamily="2" charset="0"/>
                <a:cs typeface="NikoshBAN" pitchFamily="2" charset="0"/>
              </a:rPr>
              <a:t>চিকিৎসাক্ষেত্রে ব্যবহৃত বিভিন্ন যন্ত্রের নাম ও ব্যবহার লিখ।</a:t>
            </a:r>
            <a:endParaRPr lang="en-US" sz="3600" dirty="0">
              <a:latin typeface="NikoshBAN" pitchFamily="2" charset="0"/>
              <a:cs typeface="NikoshBAN" pitchFamily="2" charset="0"/>
            </a:endParaRPr>
          </a:p>
        </p:txBody>
      </p:sp>
      <p:grpSp>
        <p:nvGrpSpPr>
          <p:cNvPr id="10" name="Group 9">
            <a:extLst>
              <a:ext uri="{FF2B5EF4-FFF2-40B4-BE49-F238E27FC236}">
                <a16:creationId xmlns:a16="http://schemas.microsoft.com/office/drawing/2014/main" id="{B342EF96-47F2-4BDD-885A-6EDB14DB60A7}"/>
              </a:ext>
            </a:extLst>
          </p:cNvPr>
          <p:cNvGrpSpPr/>
          <p:nvPr/>
        </p:nvGrpSpPr>
        <p:grpSpPr>
          <a:xfrm>
            <a:off x="0" y="0"/>
            <a:ext cx="12192000" cy="6863286"/>
            <a:chOff x="-4419" y="0"/>
            <a:chExt cx="12192000" cy="6858000"/>
          </a:xfrm>
        </p:grpSpPr>
        <p:sp>
          <p:nvSpPr>
            <p:cNvPr id="11" name="Frame 10">
              <a:extLst>
                <a:ext uri="{FF2B5EF4-FFF2-40B4-BE49-F238E27FC236}">
                  <a16:creationId xmlns:a16="http://schemas.microsoft.com/office/drawing/2014/main" id="{95C757A0-B6D3-48CD-A1F2-127AC92161F4}"/>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2" name="Picture 11">
              <a:extLst>
                <a:ext uri="{FF2B5EF4-FFF2-40B4-BE49-F238E27FC236}">
                  <a16:creationId xmlns:a16="http://schemas.microsoft.com/office/drawing/2014/main" id="{74CA6516-FCB7-44A6-A597-E839591E25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13" name="Picture 12">
            <a:extLst>
              <a:ext uri="{FF2B5EF4-FFF2-40B4-BE49-F238E27FC236}">
                <a16:creationId xmlns:a16="http://schemas.microsoft.com/office/drawing/2014/main" id="{8E549B39-87B6-4316-81AC-11C4398DF7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1741" y="39047"/>
            <a:ext cx="1043702" cy="642959"/>
          </a:xfrm>
          <a:prstGeom prst="rect">
            <a:avLst/>
          </a:prstGeom>
        </p:spPr>
      </p:pic>
      <p:pic>
        <p:nvPicPr>
          <p:cNvPr id="14" name="Picture 2" descr="C:\Users\Motiar\Desktop\dal.jpg">
            <a:extLst>
              <a:ext uri="{FF2B5EF4-FFF2-40B4-BE49-F238E27FC236}">
                <a16:creationId xmlns:a16="http://schemas.microsoft.com/office/drawing/2014/main" id="{2664945E-A627-4FE2-8E20-500845581D4A}"/>
              </a:ext>
            </a:extLst>
          </p:cNvPr>
          <p:cNvPicPr>
            <a:picLocks noChangeAspect="1" noChangeArrowheads="1"/>
          </p:cNvPicPr>
          <p:nvPr/>
        </p:nvPicPr>
        <p:blipFill>
          <a:blip r:embed="rId5"/>
          <a:srcRect/>
          <a:stretch>
            <a:fillRect/>
          </a:stretch>
        </p:blipFill>
        <p:spPr bwMode="auto">
          <a:xfrm>
            <a:off x="4805860" y="1579545"/>
            <a:ext cx="3076683" cy="2595602"/>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5" name="Group 14">
            <a:extLst>
              <a:ext uri="{FF2B5EF4-FFF2-40B4-BE49-F238E27FC236}">
                <a16:creationId xmlns:a16="http://schemas.microsoft.com/office/drawing/2014/main" id="{997D989A-969D-4AEB-9233-672C0E8BBC8D}"/>
              </a:ext>
            </a:extLst>
          </p:cNvPr>
          <p:cNvGrpSpPr/>
          <p:nvPr/>
        </p:nvGrpSpPr>
        <p:grpSpPr>
          <a:xfrm>
            <a:off x="915026" y="248205"/>
            <a:ext cx="5539688" cy="1110820"/>
            <a:chOff x="1106908" y="1505407"/>
            <a:chExt cx="6947549" cy="1229589"/>
          </a:xfrm>
        </p:grpSpPr>
        <p:sp>
          <p:nvSpPr>
            <p:cNvPr id="16" name="TextBox 15">
              <a:extLst>
                <a:ext uri="{FF2B5EF4-FFF2-40B4-BE49-F238E27FC236}">
                  <a16:creationId xmlns:a16="http://schemas.microsoft.com/office/drawing/2014/main" id="{DD018370-0639-47FF-A762-9A3038E29E7E}"/>
                </a:ext>
              </a:extLst>
            </p:cNvPr>
            <p:cNvSpPr txBox="1"/>
            <p:nvPr/>
          </p:nvSpPr>
          <p:spPr>
            <a:xfrm>
              <a:off x="1399224" y="1505407"/>
              <a:ext cx="6378037" cy="1212104"/>
            </a:xfrm>
            <a:prstGeom prst="rect">
              <a:avLst/>
            </a:prstGeom>
            <a:noFill/>
          </p:spPr>
          <p:txBody>
            <a:bodyPr wrap="square" rtlCol="0">
              <a:spAutoFit/>
            </a:bodyPr>
            <a:lstStyle/>
            <a:p>
              <a:pPr algn="ctr"/>
              <a:r>
                <a:rPr lang="en-US" sz="54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দলগত</a:t>
              </a:r>
              <a:r>
                <a:rPr lang="en-US" sz="5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endParaRPr lang="en-US" sz="5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17" name="Group 16">
              <a:extLst>
                <a:ext uri="{FF2B5EF4-FFF2-40B4-BE49-F238E27FC236}">
                  <a16:creationId xmlns:a16="http://schemas.microsoft.com/office/drawing/2014/main" id="{46CC044D-3CE4-493B-A60C-52A9F846DBA8}"/>
                </a:ext>
              </a:extLst>
            </p:cNvPr>
            <p:cNvGrpSpPr/>
            <p:nvPr/>
          </p:nvGrpSpPr>
          <p:grpSpPr>
            <a:xfrm flipV="1">
              <a:off x="1106908" y="2310611"/>
              <a:ext cx="6947549" cy="424385"/>
              <a:chOff x="3946478" y="3668136"/>
              <a:chExt cx="6271142" cy="708913"/>
            </a:xfrm>
          </p:grpSpPr>
          <p:sp>
            <p:nvSpPr>
              <p:cNvPr id="18" name="Freeform 5">
                <a:extLst>
                  <a:ext uri="{FF2B5EF4-FFF2-40B4-BE49-F238E27FC236}">
                    <a16:creationId xmlns:a16="http://schemas.microsoft.com/office/drawing/2014/main" id="{2C8BF85E-2173-4BAB-B9FB-C001B6475E7F}"/>
                  </a:ext>
                </a:extLst>
              </p:cNvPr>
              <p:cNvSpPr/>
              <p:nvPr/>
            </p:nvSpPr>
            <p:spPr>
              <a:xfrm>
                <a:off x="3946478" y="3668136"/>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7030A0"/>
                  </a:solidFill>
                </a:endParaRPr>
              </a:p>
            </p:txBody>
          </p:sp>
          <p:sp>
            <p:nvSpPr>
              <p:cNvPr id="19" name="Freeform 6">
                <a:extLst>
                  <a:ext uri="{FF2B5EF4-FFF2-40B4-BE49-F238E27FC236}">
                    <a16:creationId xmlns:a16="http://schemas.microsoft.com/office/drawing/2014/main" id="{FC47FF85-7FFF-4637-BDE4-DB5B66F0087C}"/>
                  </a:ext>
                </a:extLst>
              </p:cNvPr>
              <p:cNvSpPr/>
              <p:nvPr/>
            </p:nvSpPr>
            <p:spPr>
              <a:xfrm>
                <a:off x="4085230" y="36977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70C0"/>
                  </a:solidFill>
                </a:endParaRPr>
              </a:p>
            </p:txBody>
          </p:sp>
          <p:sp>
            <p:nvSpPr>
              <p:cNvPr id="20" name="Freeform 7">
                <a:extLst>
                  <a:ext uri="{FF2B5EF4-FFF2-40B4-BE49-F238E27FC236}">
                    <a16:creationId xmlns:a16="http://schemas.microsoft.com/office/drawing/2014/main" id="{7C986922-8396-4630-80D3-11FA7502D378}"/>
                  </a:ext>
                </a:extLst>
              </p:cNvPr>
              <p:cNvSpPr/>
              <p:nvPr/>
            </p:nvSpPr>
            <p:spPr>
              <a:xfrm>
                <a:off x="4210334" y="37136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B0F0"/>
                  </a:solidFill>
                </a:endParaRPr>
              </a:p>
            </p:txBody>
          </p:sp>
          <p:sp>
            <p:nvSpPr>
              <p:cNvPr id="21" name="Freeform 8">
                <a:extLst>
                  <a:ext uri="{FF2B5EF4-FFF2-40B4-BE49-F238E27FC236}">
                    <a16:creationId xmlns:a16="http://schemas.microsoft.com/office/drawing/2014/main" id="{86726DC2-75FA-4381-95E3-AFA971F6EF5E}"/>
                  </a:ext>
                </a:extLst>
              </p:cNvPr>
              <p:cNvSpPr/>
              <p:nvPr/>
            </p:nvSpPr>
            <p:spPr>
              <a:xfrm>
                <a:off x="4335438" y="37295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B0F0"/>
                  </a:solidFill>
                </a:endParaRPr>
              </a:p>
            </p:txBody>
          </p:sp>
          <p:sp>
            <p:nvSpPr>
              <p:cNvPr id="22" name="Freeform 9">
                <a:extLst>
                  <a:ext uri="{FF2B5EF4-FFF2-40B4-BE49-F238E27FC236}">
                    <a16:creationId xmlns:a16="http://schemas.microsoft.com/office/drawing/2014/main" id="{A083E7AD-8BAD-473D-A107-15117EE0D85F}"/>
                  </a:ext>
                </a:extLst>
              </p:cNvPr>
              <p:cNvSpPr/>
              <p:nvPr/>
            </p:nvSpPr>
            <p:spPr>
              <a:xfrm>
                <a:off x="4460542" y="37454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B0F0"/>
                  </a:solidFill>
                </a:endParaRPr>
              </a:p>
            </p:txBody>
          </p:sp>
          <p:sp>
            <p:nvSpPr>
              <p:cNvPr id="23" name="Freeform 10">
                <a:extLst>
                  <a:ext uri="{FF2B5EF4-FFF2-40B4-BE49-F238E27FC236}">
                    <a16:creationId xmlns:a16="http://schemas.microsoft.com/office/drawing/2014/main" id="{C64B80FD-D4BF-48A8-8FDD-3ABBF945BEFA}"/>
                  </a:ext>
                </a:extLst>
              </p:cNvPr>
              <p:cNvSpPr/>
              <p:nvPr/>
            </p:nvSpPr>
            <p:spPr>
              <a:xfrm>
                <a:off x="4585646" y="376138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B0F0"/>
                  </a:solidFill>
                </a:endParaRPr>
              </a:p>
            </p:txBody>
          </p:sp>
          <p:sp>
            <p:nvSpPr>
              <p:cNvPr id="24" name="Freeform 11">
                <a:extLst>
                  <a:ext uri="{FF2B5EF4-FFF2-40B4-BE49-F238E27FC236}">
                    <a16:creationId xmlns:a16="http://schemas.microsoft.com/office/drawing/2014/main" id="{6965B7EB-2167-48A0-9000-41E93BAD79DC}"/>
                  </a:ext>
                </a:extLst>
              </p:cNvPr>
              <p:cNvSpPr/>
              <p:nvPr/>
            </p:nvSpPr>
            <p:spPr>
              <a:xfrm>
                <a:off x="4710750" y="37773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B0F0"/>
                  </a:solidFill>
                </a:endParaRPr>
              </a:p>
            </p:txBody>
          </p:sp>
          <p:sp>
            <p:nvSpPr>
              <p:cNvPr id="25" name="Freeform 12">
                <a:extLst>
                  <a:ext uri="{FF2B5EF4-FFF2-40B4-BE49-F238E27FC236}">
                    <a16:creationId xmlns:a16="http://schemas.microsoft.com/office/drawing/2014/main" id="{35735F1B-8A4F-4473-BB1C-1F9F9CEAAF6B}"/>
                  </a:ext>
                </a:extLst>
              </p:cNvPr>
              <p:cNvSpPr/>
              <p:nvPr/>
            </p:nvSpPr>
            <p:spPr>
              <a:xfrm>
                <a:off x="4835854" y="37932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B0F0"/>
                  </a:solidFill>
                </a:endParaRPr>
              </a:p>
            </p:txBody>
          </p:sp>
          <p:sp>
            <p:nvSpPr>
              <p:cNvPr id="26" name="Freeform 13">
                <a:extLst>
                  <a:ext uri="{FF2B5EF4-FFF2-40B4-BE49-F238E27FC236}">
                    <a16:creationId xmlns:a16="http://schemas.microsoft.com/office/drawing/2014/main" id="{A670B740-F909-4C66-B782-554566D3986E}"/>
                  </a:ext>
                </a:extLst>
              </p:cNvPr>
              <p:cNvSpPr/>
              <p:nvPr/>
            </p:nvSpPr>
            <p:spPr>
              <a:xfrm>
                <a:off x="4960958" y="38091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B0F0"/>
                  </a:solidFill>
                </a:endParaRPr>
              </a:p>
            </p:txBody>
          </p:sp>
          <p:sp>
            <p:nvSpPr>
              <p:cNvPr id="27" name="Freeform 14">
                <a:extLst>
                  <a:ext uri="{FF2B5EF4-FFF2-40B4-BE49-F238E27FC236}">
                    <a16:creationId xmlns:a16="http://schemas.microsoft.com/office/drawing/2014/main" id="{CB4267DB-1EFE-4628-8CEA-69145F1DF716}"/>
                  </a:ext>
                </a:extLst>
              </p:cNvPr>
              <p:cNvSpPr/>
              <p:nvPr/>
            </p:nvSpPr>
            <p:spPr>
              <a:xfrm>
                <a:off x="5086062" y="38250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B0F0"/>
                  </a:solidFill>
                </a:endParaRPr>
              </a:p>
            </p:txBody>
          </p:sp>
        </p:grpSp>
      </p:grpSp>
      <p:pic>
        <p:nvPicPr>
          <p:cNvPr id="28" name="Picture 27">
            <a:extLst>
              <a:ext uri="{FF2B5EF4-FFF2-40B4-BE49-F238E27FC236}">
                <a16:creationId xmlns:a16="http://schemas.microsoft.com/office/drawing/2014/main" id="{ADFAE4CF-A4D0-4059-AD7C-97AB0581F8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891" y="5557899"/>
            <a:ext cx="11993145" cy="1189204"/>
          </a:xfrm>
          <a:prstGeom prst="rect">
            <a:avLst/>
          </a:prstGeom>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iterate type="wd">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2000" fill="hold"/>
                                        <p:tgtEl>
                                          <p:spTgt spid="6"/>
                                        </p:tgtEl>
                                        <p:attrNameLst>
                                          <p:attrName>ppt_x</p:attrName>
                                        </p:attrNameLst>
                                      </p:cBhvr>
                                      <p:tavLst>
                                        <p:tav tm="0">
                                          <p:val>
                                            <p:strVal val="#ppt_x-.2"/>
                                          </p:val>
                                        </p:tav>
                                        <p:tav tm="100000">
                                          <p:val>
                                            <p:strVal val="#ppt_x"/>
                                          </p:val>
                                        </p:tav>
                                      </p:tavLst>
                                    </p:anim>
                                    <p:anim calcmode="lin" valueType="num">
                                      <p:cBhvr>
                                        <p:cTn id="16"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7" dur="2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8C95C0E-9862-420E-9A7A-4B9E47A64FE8}"/>
              </a:ext>
            </a:extLst>
          </p:cNvPr>
          <p:cNvGrpSpPr/>
          <p:nvPr/>
        </p:nvGrpSpPr>
        <p:grpSpPr>
          <a:xfrm>
            <a:off x="1274128" y="682006"/>
            <a:ext cx="9643744" cy="3332672"/>
            <a:chOff x="1317980" y="838923"/>
            <a:chExt cx="9643744" cy="3332672"/>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980" y="838924"/>
              <a:ext cx="4560497" cy="3332671"/>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3525" y="838923"/>
              <a:ext cx="4648199" cy="3332671"/>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grpSp>
      <p:sp>
        <p:nvSpPr>
          <p:cNvPr id="8" name="TextBox 7"/>
          <p:cNvSpPr txBox="1"/>
          <p:nvPr/>
        </p:nvSpPr>
        <p:spPr>
          <a:xfrm>
            <a:off x="1226423" y="4430881"/>
            <a:ext cx="9825318" cy="1384995"/>
          </a:xfrm>
          <a:prstGeom prst="rect">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bn-IN" sz="2800" b="1" dirty="0">
                <a:solidFill>
                  <a:schemeClr val="tx1"/>
                </a:solidFill>
                <a:latin typeface="NikoshBAN" pitchFamily="2" charset="0"/>
                <a:cs typeface="NikoshBAN" pitchFamily="2" charset="0"/>
              </a:rPr>
              <a:t>টেলিমেডিসিন এমন একটি সিস্টেম, যা ডিডিও কনফারেন্সের মাধ্যমে শহরের কোনো হাসপাতাল থেকে বিশেষজ্ঞ চিকিৎসক অন্যপ্রান্তে অর্থাৎ উপজেলা অথবা গ্রামের কোনো হেলথ সেন্টারে রোগীদের চিকিৎসা সেবা দেয়া সম্ভব</a:t>
            </a:r>
            <a:r>
              <a:rPr lang="bn-IN" b="1" dirty="0">
                <a:solidFill>
                  <a:schemeClr val="tx1"/>
                </a:solidFill>
              </a:rPr>
              <a:t>।</a:t>
            </a:r>
            <a:endParaRPr lang="en-US" b="1" dirty="0">
              <a:solidFill>
                <a:schemeClr val="tx1"/>
              </a:solidFill>
            </a:endParaRPr>
          </a:p>
        </p:txBody>
      </p:sp>
      <p:grpSp>
        <p:nvGrpSpPr>
          <p:cNvPr id="10" name="Group 9">
            <a:extLst>
              <a:ext uri="{FF2B5EF4-FFF2-40B4-BE49-F238E27FC236}">
                <a16:creationId xmlns:a16="http://schemas.microsoft.com/office/drawing/2014/main" id="{9E202C5D-D414-4D66-B803-B07A52A6F17D}"/>
              </a:ext>
            </a:extLst>
          </p:cNvPr>
          <p:cNvGrpSpPr/>
          <p:nvPr/>
        </p:nvGrpSpPr>
        <p:grpSpPr>
          <a:xfrm>
            <a:off x="0" y="0"/>
            <a:ext cx="12192000" cy="6863286"/>
            <a:chOff x="-4419" y="0"/>
            <a:chExt cx="12192000" cy="6858000"/>
          </a:xfrm>
        </p:grpSpPr>
        <p:sp>
          <p:nvSpPr>
            <p:cNvPr id="11" name="Frame 10">
              <a:extLst>
                <a:ext uri="{FF2B5EF4-FFF2-40B4-BE49-F238E27FC236}">
                  <a16:creationId xmlns:a16="http://schemas.microsoft.com/office/drawing/2014/main" id="{8F6A67FF-CA0F-4CF8-AA04-39FD5ACADB84}"/>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2" name="Picture 11">
              <a:extLst>
                <a:ext uri="{FF2B5EF4-FFF2-40B4-BE49-F238E27FC236}">
                  <a16:creationId xmlns:a16="http://schemas.microsoft.com/office/drawing/2014/main" id="{5E9E265E-FA8C-45F5-8ABF-5FB75E5087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13" name="Picture 12">
            <a:extLst>
              <a:ext uri="{FF2B5EF4-FFF2-40B4-BE49-F238E27FC236}">
                <a16:creationId xmlns:a16="http://schemas.microsoft.com/office/drawing/2014/main" id="{B672BDB3-9590-48EF-9244-788A958217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1741" y="39047"/>
            <a:ext cx="1043702" cy="642959"/>
          </a:xfrm>
          <a:prstGeom prst="rect">
            <a:avLst/>
          </a:prstGeom>
        </p:spPr>
      </p:pic>
      <p:pic>
        <p:nvPicPr>
          <p:cNvPr id="14" name="Picture 13">
            <a:extLst>
              <a:ext uri="{FF2B5EF4-FFF2-40B4-BE49-F238E27FC236}">
                <a16:creationId xmlns:a16="http://schemas.microsoft.com/office/drawing/2014/main" id="{8224AB31-272F-492F-8CF4-27DAC97E69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891" y="5557899"/>
            <a:ext cx="11993145" cy="1189204"/>
          </a:xfrm>
          <a:prstGeom prst="rect">
            <a:avLst/>
          </a:prstGeom>
        </p:spPr>
      </p:pic>
    </p:spTree>
    <p:extLst>
      <p:ext uri="{BB962C8B-B14F-4D97-AF65-F5344CB8AC3E}">
        <p14:creationId xmlns:p14="http://schemas.microsoft.com/office/powerpoint/2010/main" val="564046399"/>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6C86BE0-0412-4F41-A250-671A6C3A1617}"/>
              </a:ext>
            </a:extLst>
          </p:cNvPr>
          <p:cNvGrpSpPr/>
          <p:nvPr/>
        </p:nvGrpSpPr>
        <p:grpSpPr>
          <a:xfrm>
            <a:off x="1927412" y="682006"/>
            <a:ext cx="8721848" cy="3323065"/>
            <a:chOff x="1927412" y="682006"/>
            <a:chExt cx="8721848" cy="3323065"/>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t="14035" b="12281"/>
            <a:stretch>
              <a:fillRect/>
            </a:stretch>
          </p:blipFill>
          <p:spPr>
            <a:xfrm>
              <a:off x="1927412" y="682007"/>
              <a:ext cx="4343399" cy="3323064"/>
            </a:xfrm>
            <a:prstGeom prst="ellipse">
              <a:avLst/>
            </a:prstGeom>
            <a:ln w="6350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t="7018" b="5263"/>
            <a:stretch>
              <a:fillRect/>
            </a:stretch>
          </p:blipFill>
          <p:spPr>
            <a:xfrm>
              <a:off x="6642036" y="682006"/>
              <a:ext cx="4007224" cy="3323064"/>
            </a:xfrm>
            <a:prstGeom prst="ellipse">
              <a:avLst/>
            </a:prstGeom>
            <a:ln w="6350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6" name="TextBox 5"/>
          <p:cNvSpPr txBox="1"/>
          <p:nvPr/>
        </p:nvSpPr>
        <p:spPr>
          <a:xfrm>
            <a:off x="1768063" y="4584731"/>
            <a:ext cx="8686800" cy="1200329"/>
          </a:xfrm>
          <a:prstGeom prst="rect">
            <a:avLst/>
          </a:prstGeom>
          <a:solidFill>
            <a:srgbClr val="00B050"/>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IN" sz="3600" dirty="0">
                <a:solidFill>
                  <a:schemeClr val="bg1"/>
                </a:solidFill>
                <a:latin typeface="NikoshBAN" pitchFamily="2" charset="0"/>
                <a:cs typeface="NikoshBAN" pitchFamily="2" charset="0"/>
              </a:rPr>
              <a:t>বাংলাদেশের বিভিন্ন জেলায় টেলিমেডিসিন প্রক্রিয়ায় চিকিৎসা সেবা প্রদান করা হচ্ছে</a:t>
            </a:r>
            <a:r>
              <a:rPr lang="en-US" sz="3600" dirty="0">
                <a:solidFill>
                  <a:schemeClr val="bg1"/>
                </a:solidFill>
                <a:latin typeface="NikoshBAN" pitchFamily="2" charset="0"/>
                <a:cs typeface="NikoshBAN" pitchFamily="2" charset="0"/>
              </a:rPr>
              <a:t>।</a:t>
            </a:r>
          </a:p>
        </p:txBody>
      </p:sp>
      <p:grpSp>
        <p:nvGrpSpPr>
          <p:cNvPr id="10" name="Group 9">
            <a:extLst>
              <a:ext uri="{FF2B5EF4-FFF2-40B4-BE49-F238E27FC236}">
                <a16:creationId xmlns:a16="http://schemas.microsoft.com/office/drawing/2014/main" id="{E7D2E631-4126-4CFA-A950-F726385166CD}"/>
              </a:ext>
            </a:extLst>
          </p:cNvPr>
          <p:cNvGrpSpPr/>
          <p:nvPr/>
        </p:nvGrpSpPr>
        <p:grpSpPr>
          <a:xfrm>
            <a:off x="0" y="0"/>
            <a:ext cx="12192000" cy="6863286"/>
            <a:chOff x="-4419" y="0"/>
            <a:chExt cx="12192000" cy="6858000"/>
          </a:xfrm>
        </p:grpSpPr>
        <p:sp>
          <p:nvSpPr>
            <p:cNvPr id="11" name="Frame 10">
              <a:extLst>
                <a:ext uri="{FF2B5EF4-FFF2-40B4-BE49-F238E27FC236}">
                  <a16:creationId xmlns:a16="http://schemas.microsoft.com/office/drawing/2014/main" id="{956E3738-4C80-4335-A147-09446E49EAA5}"/>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2" name="Picture 11">
              <a:extLst>
                <a:ext uri="{FF2B5EF4-FFF2-40B4-BE49-F238E27FC236}">
                  <a16:creationId xmlns:a16="http://schemas.microsoft.com/office/drawing/2014/main" id="{50A8386F-A729-44B5-8D63-552950ED8E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13" name="Picture 12">
            <a:extLst>
              <a:ext uri="{FF2B5EF4-FFF2-40B4-BE49-F238E27FC236}">
                <a16:creationId xmlns:a16="http://schemas.microsoft.com/office/drawing/2014/main" id="{D8B854C9-C8C0-451E-8A89-ACB9D78093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41663" y="-79432"/>
            <a:ext cx="1043702" cy="642959"/>
          </a:xfrm>
          <a:prstGeom prst="rect">
            <a:avLst/>
          </a:prstGeom>
        </p:spPr>
      </p:pic>
      <p:pic>
        <p:nvPicPr>
          <p:cNvPr id="14" name="Picture 13">
            <a:extLst>
              <a:ext uri="{FF2B5EF4-FFF2-40B4-BE49-F238E27FC236}">
                <a16:creationId xmlns:a16="http://schemas.microsoft.com/office/drawing/2014/main" id="{59B7F059-1E33-4F19-9D8B-2B76CED1F6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891" y="5557899"/>
            <a:ext cx="11993145" cy="1189204"/>
          </a:xfrm>
          <a:prstGeom prst="rect">
            <a:avLst/>
          </a:prstGeom>
        </p:spPr>
      </p:pic>
    </p:spTree>
    <p:extLst>
      <p:ext uri="{BB962C8B-B14F-4D97-AF65-F5344CB8AC3E}">
        <p14:creationId xmlns:p14="http://schemas.microsoft.com/office/powerpoint/2010/main" val="26337421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3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4038601"/>
            <a:ext cx="7086600" cy="646331"/>
          </a:xfrm>
          <a:prstGeom prst="rect">
            <a:avLst/>
          </a:prstGeom>
          <a:noFill/>
        </p:spPr>
        <p:txBody>
          <a:bodyPr wrap="square" rtlCol="0">
            <a:spAutoFit/>
          </a:bodyPr>
          <a:lstStyle/>
          <a:p>
            <a:endParaRPr lang="bn-BD" dirty="0"/>
          </a:p>
          <a:p>
            <a:endParaRPr lang="en-US" dirty="0"/>
          </a:p>
        </p:txBody>
      </p:sp>
      <p:sp>
        <p:nvSpPr>
          <p:cNvPr id="4" name="TextBox 3"/>
          <p:cNvSpPr txBox="1"/>
          <p:nvPr/>
        </p:nvSpPr>
        <p:spPr>
          <a:xfrm>
            <a:off x="1943100" y="1796970"/>
            <a:ext cx="8305800" cy="2862322"/>
          </a:xfrm>
          <a:prstGeom prst="rect">
            <a:avLst/>
          </a:prstGeom>
          <a:solidFill>
            <a:schemeClr val="bg1"/>
          </a:solidFill>
          <a:ln>
            <a:solidFill>
              <a:schemeClr val="tx1"/>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marL="571500" indent="-571500">
              <a:buFont typeface="Wingdings" panose="05000000000000000000" pitchFamily="2" charset="2"/>
              <a:buChar char="v"/>
            </a:pPr>
            <a:r>
              <a:rPr lang="bn-BD" sz="3600" b="1" dirty="0">
                <a:solidFill>
                  <a:schemeClr val="tx1"/>
                </a:solidFill>
                <a:latin typeface="NikoshBAN" panose="02000000000000000000" pitchFamily="2" charset="0"/>
                <a:cs typeface="NikoshBAN" panose="02000000000000000000" pitchFamily="2" charset="0"/>
              </a:rPr>
              <a:t>চিকিৎসাক্ষেত্রে ব্যবহৃত কয়েকটি আধুনিক যন্ত্রের নাম বল  ? </a:t>
            </a:r>
          </a:p>
          <a:p>
            <a:pPr marL="457200" indent="-457200">
              <a:buFont typeface="Wingdings" panose="05000000000000000000" pitchFamily="2" charset="2"/>
              <a:buChar char="v"/>
            </a:pPr>
            <a:r>
              <a:rPr lang="bn-BD" sz="3600" b="1" dirty="0">
                <a:solidFill>
                  <a:schemeClr val="tx1"/>
                </a:solidFill>
                <a:latin typeface="NikoshBAN" panose="02000000000000000000" pitchFamily="2" charset="0"/>
                <a:cs typeface="NikoshBAN" panose="02000000000000000000" pitchFamily="2" charset="0"/>
              </a:rPr>
              <a:t> টেলিমেডিসিন সেবা </a:t>
            </a:r>
            <a:r>
              <a:rPr lang="bn-IN" sz="3600" b="1" dirty="0">
                <a:solidFill>
                  <a:schemeClr val="tx1"/>
                </a:solidFill>
                <a:latin typeface="NikoshBAN" panose="02000000000000000000" pitchFamily="2" charset="0"/>
                <a:cs typeface="NikoshBAN" panose="02000000000000000000" pitchFamily="2" charset="0"/>
              </a:rPr>
              <a:t>পেতে কী প্রয়োজন</a:t>
            </a:r>
            <a:r>
              <a:rPr lang="bn-BD" sz="3600" b="1" dirty="0">
                <a:solidFill>
                  <a:schemeClr val="tx1"/>
                </a:solidFill>
                <a:latin typeface="NikoshBAN" panose="02000000000000000000" pitchFamily="2" charset="0"/>
                <a:cs typeface="NikoshBAN" panose="02000000000000000000" pitchFamily="2" charset="0"/>
              </a:rPr>
              <a:t> ? </a:t>
            </a:r>
          </a:p>
          <a:p>
            <a:pPr marL="457200" indent="-457200">
              <a:buFont typeface="Wingdings" panose="05000000000000000000" pitchFamily="2" charset="2"/>
              <a:buChar char="v"/>
            </a:pPr>
            <a:r>
              <a:rPr lang="bn-BD" sz="3600" b="1" dirty="0">
                <a:solidFill>
                  <a:schemeClr val="tx1"/>
                </a:solidFill>
                <a:latin typeface="NikoshBAN" panose="02000000000000000000" pitchFamily="2" charset="0"/>
                <a:cs typeface="NikoshBAN" panose="02000000000000000000" pitchFamily="2" charset="0"/>
              </a:rPr>
              <a:t> </a:t>
            </a:r>
            <a:r>
              <a:rPr lang="bn-IN" sz="3600" b="1" dirty="0">
                <a:solidFill>
                  <a:schemeClr val="tx1"/>
                </a:solidFill>
                <a:latin typeface="NikoshBAN" panose="02000000000000000000" pitchFamily="2" charset="0"/>
                <a:cs typeface="NikoshBAN" panose="02000000000000000000" pitchFamily="2" charset="0"/>
              </a:rPr>
              <a:t>জিনোম কাকে বলে</a:t>
            </a:r>
            <a:r>
              <a:rPr lang="bn-BD" sz="3600" b="1" dirty="0">
                <a:solidFill>
                  <a:schemeClr val="tx1"/>
                </a:solidFill>
                <a:latin typeface="NikoshBAN" panose="02000000000000000000" pitchFamily="2" charset="0"/>
                <a:cs typeface="NikoshBAN" panose="02000000000000000000" pitchFamily="2" charset="0"/>
              </a:rPr>
              <a:t> </a:t>
            </a:r>
            <a:r>
              <a:rPr lang="bn-IN" sz="3600" b="1" dirty="0">
                <a:solidFill>
                  <a:schemeClr val="tx1"/>
                </a:solidFill>
                <a:latin typeface="NikoshBAN" panose="02000000000000000000" pitchFamily="2" charset="0"/>
                <a:cs typeface="NikoshBAN" panose="02000000000000000000" pitchFamily="2" charset="0"/>
              </a:rPr>
              <a:t>?</a:t>
            </a:r>
            <a:r>
              <a:rPr lang="bn-BD" sz="3600" b="1" dirty="0">
                <a:solidFill>
                  <a:schemeClr val="tx1"/>
                </a:solidFill>
                <a:latin typeface="NikoshBAN" panose="02000000000000000000" pitchFamily="2" charset="0"/>
                <a:cs typeface="NikoshBAN" panose="02000000000000000000" pitchFamily="2" charset="0"/>
              </a:rPr>
              <a:t> </a:t>
            </a:r>
          </a:p>
          <a:p>
            <a:pPr marL="457200" indent="-457200">
              <a:buFont typeface="Wingdings" panose="05000000000000000000" pitchFamily="2" charset="2"/>
              <a:buChar char="v"/>
            </a:pPr>
            <a:r>
              <a:rPr lang="bn-BD" sz="3600" b="1" dirty="0">
                <a:solidFill>
                  <a:schemeClr val="tx1"/>
                </a:solidFill>
                <a:latin typeface="NikoshBAN" panose="02000000000000000000" pitchFamily="2" charset="0"/>
                <a:cs typeface="NikoshBAN" panose="02000000000000000000" pitchFamily="2" charset="0"/>
              </a:rPr>
              <a:t> </a:t>
            </a:r>
            <a:r>
              <a:rPr lang="bn-IN" sz="3600" b="1" dirty="0">
                <a:solidFill>
                  <a:schemeClr val="tx1"/>
                </a:solidFill>
                <a:latin typeface="NikoshBAN" panose="02000000000000000000" pitchFamily="2" charset="0"/>
                <a:cs typeface="NikoshBAN" panose="02000000000000000000" pitchFamily="2" charset="0"/>
              </a:rPr>
              <a:t>আই সি ইউ এর পূর্ণরুপ </a:t>
            </a:r>
            <a:r>
              <a:rPr lang="bn-BD" sz="3600" b="1" dirty="0">
                <a:solidFill>
                  <a:schemeClr val="tx1"/>
                </a:solidFill>
                <a:latin typeface="NikoshBAN" panose="02000000000000000000" pitchFamily="2" charset="0"/>
                <a:cs typeface="NikoshBAN" panose="02000000000000000000" pitchFamily="2" charset="0"/>
              </a:rPr>
              <a:t> কি? </a:t>
            </a:r>
            <a:endParaRPr lang="en-US" sz="3600" b="1" dirty="0">
              <a:solidFill>
                <a:schemeClr val="tx1"/>
              </a:solidFill>
              <a:latin typeface="NikoshBAN" panose="02000000000000000000" pitchFamily="2" charset="0"/>
              <a:cs typeface="NikoshBAN" panose="02000000000000000000" pitchFamily="2" charset="0"/>
            </a:endParaRPr>
          </a:p>
        </p:txBody>
      </p:sp>
      <p:sp>
        <p:nvSpPr>
          <p:cNvPr id="5" name="Slide Number Placeholder 4"/>
          <p:cNvSpPr>
            <a:spLocks noGrp="1"/>
          </p:cNvSpPr>
          <p:nvPr>
            <p:ph type="sldNum" sz="quarter" idx="12"/>
          </p:nvPr>
        </p:nvSpPr>
        <p:spPr>
          <a:xfrm>
            <a:off x="8077200" y="6356351"/>
            <a:ext cx="2133600" cy="365125"/>
          </a:xfrm>
        </p:spPr>
        <p:txBody>
          <a:bodyPr/>
          <a:lstStyle/>
          <a:p>
            <a:fld id="{B6F15528-21DE-4FAA-801E-634DDDAF4B2B}" type="slidenum">
              <a:rPr lang="en-US" smtClean="0"/>
              <a:pPr/>
              <a:t>24</a:t>
            </a:fld>
            <a:endParaRPr lang="en-US"/>
          </a:p>
        </p:txBody>
      </p:sp>
      <p:grpSp>
        <p:nvGrpSpPr>
          <p:cNvPr id="8" name="Group 7">
            <a:extLst>
              <a:ext uri="{FF2B5EF4-FFF2-40B4-BE49-F238E27FC236}">
                <a16:creationId xmlns:a16="http://schemas.microsoft.com/office/drawing/2014/main" id="{69772EE7-D5A1-403B-A7F4-AE6E3FEE9E08}"/>
              </a:ext>
            </a:extLst>
          </p:cNvPr>
          <p:cNvGrpSpPr/>
          <p:nvPr/>
        </p:nvGrpSpPr>
        <p:grpSpPr>
          <a:xfrm>
            <a:off x="0" y="0"/>
            <a:ext cx="12192000" cy="6863286"/>
            <a:chOff x="-4419" y="0"/>
            <a:chExt cx="12192000" cy="6858000"/>
          </a:xfrm>
        </p:grpSpPr>
        <p:sp>
          <p:nvSpPr>
            <p:cNvPr id="9" name="Frame 8">
              <a:extLst>
                <a:ext uri="{FF2B5EF4-FFF2-40B4-BE49-F238E27FC236}">
                  <a16:creationId xmlns:a16="http://schemas.microsoft.com/office/drawing/2014/main" id="{3EC410E6-4E52-4F13-A5DE-53CDB2A2C514}"/>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0" name="Picture 9">
              <a:extLst>
                <a:ext uri="{FF2B5EF4-FFF2-40B4-BE49-F238E27FC236}">
                  <a16:creationId xmlns:a16="http://schemas.microsoft.com/office/drawing/2014/main" id="{A346B547-12DF-488E-B16A-528EC57EA2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11" name="Picture 10">
            <a:extLst>
              <a:ext uri="{FF2B5EF4-FFF2-40B4-BE49-F238E27FC236}">
                <a16:creationId xmlns:a16="http://schemas.microsoft.com/office/drawing/2014/main" id="{B7F77FE7-DDAA-4375-9085-BFC5C6FFF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1741" y="39047"/>
            <a:ext cx="1043702" cy="642959"/>
          </a:xfrm>
          <a:prstGeom prst="rect">
            <a:avLst/>
          </a:prstGeom>
        </p:spPr>
      </p:pic>
      <p:grpSp>
        <p:nvGrpSpPr>
          <p:cNvPr id="12" name="Group 11">
            <a:extLst>
              <a:ext uri="{FF2B5EF4-FFF2-40B4-BE49-F238E27FC236}">
                <a16:creationId xmlns:a16="http://schemas.microsoft.com/office/drawing/2014/main" id="{30DAFFB4-D2AE-4F41-AA7B-F67EC6791CF4}"/>
              </a:ext>
            </a:extLst>
          </p:cNvPr>
          <p:cNvGrpSpPr/>
          <p:nvPr/>
        </p:nvGrpSpPr>
        <p:grpSpPr>
          <a:xfrm>
            <a:off x="3191796" y="106980"/>
            <a:ext cx="5539688" cy="1150051"/>
            <a:chOff x="1106908" y="1461979"/>
            <a:chExt cx="6947549" cy="1273015"/>
          </a:xfrm>
        </p:grpSpPr>
        <p:sp>
          <p:nvSpPr>
            <p:cNvPr id="13" name="TextBox 12">
              <a:extLst>
                <a:ext uri="{FF2B5EF4-FFF2-40B4-BE49-F238E27FC236}">
                  <a16:creationId xmlns:a16="http://schemas.microsoft.com/office/drawing/2014/main" id="{C437D84F-5A50-4747-A06D-87AB58178E23}"/>
                </a:ext>
              </a:extLst>
            </p:cNvPr>
            <p:cNvSpPr txBox="1"/>
            <p:nvPr/>
          </p:nvSpPr>
          <p:spPr>
            <a:xfrm>
              <a:off x="1260628" y="1461979"/>
              <a:ext cx="6378036" cy="1022053"/>
            </a:xfrm>
            <a:prstGeom prst="rect">
              <a:avLst/>
            </a:prstGeom>
            <a:noFill/>
          </p:spPr>
          <p:txBody>
            <a:bodyPr wrap="square" rtlCol="0">
              <a:spAutoFit/>
            </a:bodyPr>
            <a:lstStyle/>
            <a:p>
              <a:pPr algn="ctr"/>
              <a:r>
                <a:rPr lang="en-US" sz="5400" b="1" dirty="0" err="1">
                  <a:latin typeface="NikoshBAN" pitchFamily="2" charset="0"/>
                  <a:cs typeface="NikoshBAN" pitchFamily="2" charset="0"/>
                </a:rPr>
                <a:t>মূল্যায়ন</a:t>
              </a:r>
              <a:endParaRPr lang="en-US" sz="5400" b="1" dirty="0">
                <a:latin typeface="NikoshBAN" pitchFamily="2" charset="0"/>
                <a:cs typeface="NikoshBAN" pitchFamily="2" charset="0"/>
              </a:endParaRPr>
            </a:p>
          </p:txBody>
        </p:sp>
        <p:grpSp>
          <p:nvGrpSpPr>
            <p:cNvPr id="14" name="Group 13">
              <a:extLst>
                <a:ext uri="{FF2B5EF4-FFF2-40B4-BE49-F238E27FC236}">
                  <a16:creationId xmlns:a16="http://schemas.microsoft.com/office/drawing/2014/main" id="{E82616E0-8D05-44C1-8CEF-AB7B3BFFEA99}"/>
                </a:ext>
              </a:extLst>
            </p:cNvPr>
            <p:cNvGrpSpPr/>
            <p:nvPr/>
          </p:nvGrpSpPr>
          <p:grpSpPr>
            <a:xfrm flipV="1">
              <a:off x="1106908" y="2310611"/>
              <a:ext cx="6947549" cy="424383"/>
              <a:chOff x="3946478" y="3668136"/>
              <a:chExt cx="6271142" cy="708909"/>
            </a:xfrm>
          </p:grpSpPr>
          <p:sp>
            <p:nvSpPr>
              <p:cNvPr id="15" name="Freeform 5">
                <a:extLst>
                  <a:ext uri="{FF2B5EF4-FFF2-40B4-BE49-F238E27FC236}">
                    <a16:creationId xmlns:a16="http://schemas.microsoft.com/office/drawing/2014/main" id="{3E730119-536F-4210-B75F-CFFB26411C99}"/>
                  </a:ext>
                </a:extLst>
              </p:cNvPr>
              <p:cNvSpPr/>
              <p:nvPr/>
            </p:nvSpPr>
            <p:spPr>
              <a:xfrm>
                <a:off x="3946478" y="3668136"/>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7030A0"/>
                  </a:solidFill>
                </a:endParaRPr>
              </a:p>
            </p:txBody>
          </p:sp>
          <p:sp>
            <p:nvSpPr>
              <p:cNvPr id="16" name="Freeform 6">
                <a:extLst>
                  <a:ext uri="{FF2B5EF4-FFF2-40B4-BE49-F238E27FC236}">
                    <a16:creationId xmlns:a16="http://schemas.microsoft.com/office/drawing/2014/main" id="{90E47018-893F-43D2-BB54-D0E88AFB242E}"/>
                  </a:ext>
                </a:extLst>
              </p:cNvPr>
              <p:cNvSpPr/>
              <p:nvPr/>
            </p:nvSpPr>
            <p:spPr>
              <a:xfrm>
                <a:off x="4085230" y="36977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70C0"/>
                  </a:solidFill>
                </a:endParaRPr>
              </a:p>
            </p:txBody>
          </p:sp>
          <p:sp>
            <p:nvSpPr>
              <p:cNvPr id="17" name="Freeform 7">
                <a:extLst>
                  <a:ext uri="{FF2B5EF4-FFF2-40B4-BE49-F238E27FC236}">
                    <a16:creationId xmlns:a16="http://schemas.microsoft.com/office/drawing/2014/main" id="{075849D0-AA1B-44AE-99BA-9FD610AD3CB0}"/>
                  </a:ext>
                </a:extLst>
              </p:cNvPr>
              <p:cNvSpPr/>
              <p:nvPr/>
            </p:nvSpPr>
            <p:spPr>
              <a:xfrm>
                <a:off x="4210334" y="37136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B0F0"/>
                  </a:solidFill>
                </a:endParaRPr>
              </a:p>
            </p:txBody>
          </p:sp>
          <p:sp>
            <p:nvSpPr>
              <p:cNvPr id="18" name="Freeform 8">
                <a:extLst>
                  <a:ext uri="{FF2B5EF4-FFF2-40B4-BE49-F238E27FC236}">
                    <a16:creationId xmlns:a16="http://schemas.microsoft.com/office/drawing/2014/main" id="{E91268A4-3052-40F7-BFEE-C384A9814CEA}"/>
                  </a:ext>
                </a:extLst>
              </p:cNvPr>
              <p:cNvSpPr/>
              <p:nvPr/>
            </p:nvSpPr>
            <p:spPr>
              <a:xfrm>
                <a:off x="4335438" y="37295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B0F0"/>
                  </a:solidFill>
                </a:endParaRPr>
              </a:p>
            </p:txBody>
          </p:sp>
          <p:sp>
            <p:nvSpPr>
              <p:cNvPr id="19" name="Freeform 9">
                <a:extLst>
                  <a:ext uri="{FF2B5EF4-FFF2-40B4-BE49-F238E27FC236}">
                    <a16:creationId xmlns:a16="http://schemas.microsoft.com/office/drawing/2014/main" id="{9A39F24E-142B-48A5-916F-FEA83691A38A}"/>
                  </a:ext>
                </a:extLst>
              </p:cNvPr>
              <p:cNvSpPr/>
              <p:nvPr/>
            </p:nvSpPr>
            <p:spPr>
              <a:xfrm>
                <a:off x="4460542" y="37454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B0F0"/>
                  </a:solidFill>
                </a:endParaRPr>
              </a:p>
            </p:txBody>
          </p:sp>
          <p:sp>
            <p:nvSpPr>
              <p:cNvPr id="20" name="Freeform 10">
                <a:extLst>
                  <a:ext uri="{FF2B5EF4-FFF2-40B4-BE49-F238E27FC236}">
                    <a16:creationId xmlns:a16="http://schemas.microsoft.com/office/drawing/2014/main" id="{A76035DE-B1E7-4CF0-A659-035DD437176E}"/>
                  </a:ext>
                </a:extLst>
              </p:cNvPr>
              <p:cNvSpPr/>
              <p:nvPr/>
            </p:nvSpPr>
            <p:spPr>
              <a:xfrm>
                <a:off x="4585646" y="376138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B0F0"/>
                  </a:solidFill>
                </a:endParaRPr>
              </a:p>
            </p:txBody>
          </p:sp>
          <p:sp>
            <p:nvSpPr>
              <p:cNvPr id="21" name="Freeform 11">
                <a:extLst>
                  <a:ext uri="{FF2B5EF4-FFF2-40B4-BE49-F238E27FC236}">
                    <a16:creationId xmlns:a16="http://schemas.microsoft.com/office/drawing/2014/main" id="{72BFBA16-B321-45DD-B03E-D374D6527CC4}"/>
                  </a:ext>
                </a:extLst>
              </p:cNvPr>
              <p:cNvSpPr/>
              <p:nvPr/>
            </p:nvSpPr>
            <p:spPr>
              <a:xfrm>
                <a:off x="4710750" y="37773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B0F0"/>
                  </a:solidFill>
                </a:endParaRPr>
              </a:p>
            </p:txBody>
          </p:sp>
          <p:sp>
            <p:nvSpPr>
              <p:cNvPr id="22" name="Freeform 12">
                <a:extLst>
                  <a:ext uri="{FF2B5EF4-FFF2-40B4-BE49-F238E27FC236}">
                    <a16:creationId xmlns:a16="http://schemas.microsoft.com/office/drawing/2014/main" id="{2649DD66-6272-4477-8524-B063E5276D8B}"/>
                  </a:ext>
                </a:extLst>
              </p:cNvPr>
              <p:cNvSpPr/>
              <p:nvPr/>
            </p:nvSpPr>
            <p:spPr>
              <a:xfrm>
                <a:off x="4835854" y="37932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B0F0"/>
                  </a:solidFill>
                </a:endParaRPr>
              </a:p>
            </p:txBody>
          </p:sp>
          <p:sp>
            <p:nvSpPr>
              <p:cNvPr id="23" name="Freeform 13">
                <a:extLst>
                  <a:ext uri="{FF2B5EF4-FFF2-40B4-BE49-F238E27FC236}">
                    <a16:creationId xmlns:a16="http://schemas.microsoft.com/office/drawing/2014/main" id="{961919D6-D0D6-4A8B-96CA-4D621FF1BDFE}"/>
                  </a:ext>
                </a:extLst>
              </p:cNvPr>
              <p:cNvSpPr/>
              <p:nvPr/>
            </p:nvSpPr>
            <p:spPr>
              <a:xfrm>
                <a:off x="4960958" y="38091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B0F0"/>
                  </a:solidFill>
                </a:endParaRPr>
              </a:p>
            </p:txBody>
          </p:sp>
          <p:sp>
            <p:nvSpPr>
              <p:cNvPr id="24" name="Freeform 14">
                <a:extLst>
                  <a:ext uri="{FF2B5EF4-FFF2-40B4-BE49-F238E27FC236}">
                    <a16:creationId xmlns:a16="http://schemas.microsoft.com/office/drawing/2014/main" id="{6985DB19-371F-4A0A-A9F7-1BDCA05F891E}"/>
                  </a:ext>
                </a:extLst>
              </p:cNvPr>
              <p:cNvSpPr/>
              <p:nvPr/>
            </p:nvSpPr>
            <p:spPr>
              <a:xfrm>
                <a:off x="5086062" y="3825061"/>
                <a:ext cx="5131558" cy="551984"/>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B0F0"/>
                  </a:solidFill>
                </a:endParaRPr>
              </a:p>
            </p:txBody>
          </p:sp>
        </p:grpSp>
      </p:grpSp>
      <p:pic>
        <p:nvPicPr>
          <p:cNvPr id="25" name="Picture 24">
            <a:extLst>
              <a:ext uri="{FF2B5EF4-FFF2-40B4-BE49-F238E27FC236}">
                <a16:creationId xmlns:a16="http://schemas.microsoft.com/office/drawing/2014/main" id="{F1CFE110-1965-45E2-A2E5-8AD7144E85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891" y="5557899"/>
            <a:ext cx="11993145" cy="1189204"/>
          </a:xfrm>
          <a:prstGeom prst="rect">
            <a:avLst/>
          </a:prstGeom>
        </p:spPr>
      </p:pic>
    </p:spTree>
    <p:extLst>
      <p:ext uri="{BB962C8B-B14F-4D97-AF65-F5344CB8AC3E}">
        <p14:creationId xmlns:p14="http://schemas.microsoft.com/office/powerpoint/2010/main" val="3528945720"/>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6" presetClass="entr" presetSubtype="2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B43CB29-FF8B-4DCB-A829-66064C75353B}"/>
              </a:ext>
            </a:extLst>
          </p:cNvPr>
          <p:cNvGrpSpPr/>
          <p:nvPr/>
        </p:nvGrpSpPr>
        <p:grpSpPr>
          <a:xfrm>
            <a:off x="-29029" y="0"/>
            <a:ext cx="12221029" cy="6871253"/>
            <a:chOff x="-4419" y="0"/>
            <a:chExt cx="12192000" cy="6858000"/>
          </a:xfrm>
        </p:grpSpPr>
        <p:sp>
          <p:nvSpPr>
            <p:cNvPr id="10" name="Frame 9">
              <a:extLst>
                <a:ext uri="{FF2B5EF4-FFF2-40B4-BE49-F238E27FC236}">
                  <a16:creationId xmlns:a16="http://schemas.microsoft.com/office/drawing/2014/main" id="{49F2E9F6-B43F-44EA-BA07-F2E5FE5741EE}"/>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7" name="Picture 6">
              <a:extLst>
                <a:ext uri="{FF2B5EF4-FFF2-40B4-BE49-F238E27FC236}">
                  <a16:creationId xmlns:a16="http://schemas.microsoft.com/office/drawing/2014/main" id="{E1C7BEF5-5243-499E-8C48-C988EED13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13" name="Picture 12">
            <a:extLst>
              <a:ext uri="{FF2B5EF4-FFF2-40B4-BE49-F238E27FC236}">
                <a16:creationId xmlns:a16="http://schemas.microsoft.com/office/drawing/2014/main" id="{16D88891-8A19-4C99-9574-10B55F3388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7941" y="53009"/>
            <a:ext cx="1043702" cy="813442"/>
          </a:xfrm>
          <a:prstGeom prst="rect">
            <a:avLst/>
          </a:prstGeom>
        </p:spPr>
      </p:pic>
      <p:pic>
        <p:nvPicPr>
          <p:cNvPr id="9" name="Picture 8">
            <a:extLst>
              <a:ext uri="{FF2B5EF4-FFF2-40B4-BE49-F238E27FC236}">
                <a16:creationId xmlns:a16="http://schemas.microsoft.com/office/drawing/2014/main" id="{2BCD5FBF-B46A-4066-B8D2-4D33B659EF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8052" y="332831"/>
            <a:ext cx="4498681" cy="3372844"/>
          </a:xfrm>
          <a:prstGeom prst="ellipse">
            <a:avLst/>
          </a:prstGeom>
          <a:ln>
            <a:noFill/>
          </a:ln>
          <a:effectLst>
            <a:softEdge rad="112500"/>
          </a:effectLst>
        </p:spPr>
      </p:pic>
      <p:sp>
        <p:nvSpPr>
          <p:cNvPr id="11" name="Title 1">
            <a:extLst>
              <a:ext uri="{FF2B5EF4-FFF2-40B4-BE49-F238E27FC236}">
                <a16:creationId xmlns:a16="http://schemas.microsoft.com/office/drawing/2014/main" id="{372EE46F-A5EF-4F9D-AACE-65FB98A97C6A}"/>
              </a:ext>
            </a:extLst>
          </p:cNvPr>
          <p:cNvSpPr txBox="1">
            <a:spLocks/>
          </p:cNvSpPr>
          <p:nvPr/>
        </p:nvSpPr>
        <p:spPr>
          <a:xfrm>
            <a:off x="1887596" y="332831"/>
            <a:ext cx="3385615" cy="9144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dirty="0" err="1">
                <a:latin typeface="NikoshBAN" pitchFamily="2" charset="0"/>
                <a:cs typeface="NikoshBAN" pitchFamily="2" charset="0"/>
              </a:rPr>
              <a:t>বাড়ির</a:t>
            </a:r>
            <a:r>
              <a:rPr lang="en-US" sz="6600" b="1" dirty="0">
                <a:latin typeface="NikoshBAN" pitchFamily="2" charset="0"/>
                <a:cs typeface="NikoshBAN" pitchFamily="2" charset="0"/>
              </a:rPr>
              <a:t> </a:t>
            </a:r>
            <a:r>
              <a:rPr lang="en-US" sz="6600" b="1" dirty="0" err="1">
                <a:latin typeface="NikoshBAN" pitchFamily="2" charset="0"/>
                <a:cs typeface="NikoshBAN" pitchFamily="2" charset="0"/>
              </a:rPr>
              <a:t>কাজ</a:t>
            </a:r>
            <a:endParaRPr lang="en-US" sz="6600" b="1" dirty="0">
              <a:latin typeface="NikoshBAN" pitchFamily="2" charset="0"/>
              <a:cs typeface="NikoshBAN" pitchFamily="2" charset="0"/>
            </a:endParaRPr>
          </a:p>
        </p:txBody>
      </p:sp>
      <p:sp>
        <p:nvSpPr>
          <p:cNvPr id="12" name="TextBox 11">
            <a:extLst>
              <a:ext uri="{FF2B5EF4-FFF2-40B4-BE49-F238E27FC236}">
                <a16:creationId xmlns:a16="http://schemas.microsoft.com/office/drawing/2014/main" id="{831974CA-29CE-40A9-ABB4-013A3CB3E403}"/>
              </a:ext>
            </a:extLst>
          </p:cNvPr>
          <p:cNvSpPr txBox="1"/>
          <p:nvPr/>
        </p:nvSpPr>
        <p:spPr>
          <a:xfrm>
            <a:off x="1807598" y="3980374"/>
            <a:ext cx="8610600" cy="1446550"/>
          </a:xfrm>
          <a:prstGeom prst="rect">
            <a:avLst/>
          </a:prstGeom>
          <a:solidFill>
            <a:srgbClr val="00B050"/>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pPr>
              <a:buFont typeface="Wingdings" pitchFamily="2" charset="2"/>
              <a:buChar char="Ø"/>
            </a:pPr>
            <a:r>
              <a:rPr lang="bn-IN" sz="4000" b="1" dirty="0">
                <a:ln w="1905"/>
                <a:solidFill>
                  <a:schemeClr val="bg1"/>
                </a:solidFill>
                <a:effectLst>
                  <a:outerShdw blurRad="38100" dist="38100" dir="2700000" algn="tl">
                    <a:srgbClr val="000000">
                      <a:alpha val="43137"/>
                    </a:srgbClr>
                  </a:outerShdw>
                </a:effectLst>
                <a:latin typeface="NikoshBAN" pitchFamily="2" charset="0"/>
                <a:cs typeface="NikoshBAN" pitchFamily="2" charset="0"/>
              </a:rPr>
              <a:t>“</a:t>
            </a:r>
            <a:r>
              <a:rPr lang="bn-IN" sz="4400" b="1" dirty="0">
                <a:ln w="1905"/>
                <a:solidFill>
                  <a:schemeClr val="bg1"/>
                </a:solidFill>
                <a:effectLst>
                  <a:outerShdw blurRad="38100" dist="38100" dir="2700000" algn="tl">
                    <a:srgbClr val="000000">
                      <a:alpha val="43137"/>
                    </a:srgbClr>
                  </a:outerShdw>
                </a:effectLst>
                <a:latin typeface="NikoshBAN" pitchFamily="2" charset="0"/>
                <a:cs typeface="NikoshBAN" pitchFamily="2" charset="0"/>
              </a:rPr>
              <a:t>বাংলাদেশের প্রত্যন্ত অঞ্চলে কীভাবে চিকিৎসা</a:t>
            </a:r>
            <a:r>
              <a:rPr lang="bn-BD" sz="4400" b="1" dirty="0">
                <a:ln w="1905"/>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bn-IN" sz="4400" b="1" dirty="0">
                <a:ln w="1905"/>
                <a:solidFill>
                  <a:schemeClr val="bg1"/>
                </a:solidFill>
                <a:effectLst>
                  <a:outerShdw blurRad="38100" dist="38100" dir="2700000" algn="tl">
                    <a:srgbClr val="000000">
                      <a:alpha val="43137"/>
                    </a:srgbClr>
                  </a:outerShdw>
                </a:effectLst>
                <a:latin typeface="NikoshBAN" pitchFamily="2" charset="0"/>
                <a:cs typeface="NikoshBAN" pitchFamily="2" charset="0"/>
              </a:rPr>
              <a:t>সেবা </a:t>
            </a:r>
            <a:r>
              <a:rPr lang="en-US" sz="4400" b="1" dirty="0">
                <a:ln w="1905"/>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bn-IN" sz="4400" b="1" dirty="0">
                <a:ln w="1905"/>
                <a:solidFill>
                  <a:schemeClr val="bg1"/>
                </a:solidFill>
                <a:effectLst>
                  <a:outerShdw blurRad="38100" dist="38100" dir="2700000" algn="tl">
                    <a:srgbClr val="000000">
                      <a:alpha val="43137"/>
                    </a:srgbClr>
                  </a:outerShdw>
                </a:effectLst>
                <a:latin typeface="NikoshBAN" pitchFamily="2" charset="0"/>
                <a:cs typeface="NikoshBAN" pitchFamily="2" charset="0"/>
              </a:rPr>
              <a:t>পৌছে দেয়া যায় তা বিশ্লেষণ কর”</a:t>
            </a:r>
            <a:endParaRPr lang="en-US" sz="4400" b="1" dirty="0">
              <a:solidFill>
                <a:srgbClr val="FFFF00"/>
              </a:solidFill>
            </a:endParaRPr>
          </a:p>
        </p:txBody>
      </p:sp>
      <p:grpSp>
        <p:nvGrpSpPr>
          <p:cNvPr id="14" name="Group 13">
            <a:extLst>
              <a:ext uri="{FF2B5EF4-FFF2-40B4-BE49-F238E27FC236}">
                <a16:creationId xmlns:a16="http://schemas.microsoft.com/office/drawing/2014/main" id="{B24DE0D1-95F1-4432-9BCB-AF87667E6D0B}"/>
              </a:ext>
            </a:extLst>
          </p:cNvPr>
          <p:cNvGrpSpPr/>
          <p:nvPr/>
        </p:nvGrpSpPr>
        <p:grpSpPr>
          <a:xfrm>
            <a:off x="562755" y="1097973"/>
            <a:ext cx="6106390" cy="263837"/>
            <a:chOff x="3946478" y="3668136"/>
            <a:chExt cx="6271142" cy="708913"/>
          </a:xfrm>
        </p:grpSpPr>
        <p:sp>
          <p:nvSpPr>
            <p:cNvPr id="15" name="Freeform 5">
              <a:extLst>
                <a:ext uri="{FF2B5EF4-FFF2-40B4-BE49-F238E27FC236}">
                  <a16:creationId xmlns:a16="http://schemas.microsoft.com/office/drawing/2014/main" id="{A7BC08D3-6392-4A4D-A2D2-5C97673EB1A7}"/>
                </a:ext>
              </a:extLst>
            </p:cNvPr>
            <p:cNvSpPr/>
            <p:nvPr/>
          </p:nvSpPr>
          <p:spPr>
            <a:xfrm>
              <a:off x="3946478" y="3668136"/>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7030A0"/>
                </a:solidFill>
              </a:endParaRPr>
            </a:p>
          </p:txBody>
        </p:sp>
        <p:sp>
          <p:nvSpPr>
            <p:cNvPr id="16" name="Freeform 6">
              <a:extLst>
                <a:ext uri="{FF2B5EF4-FFF2-40B4-BE49-F238E27FC236}">
                  <a16:creationId xmlns:a16="http://schemas.microsoft.com/office/drawing/2014/main" id="{3C8E2DFE-005A-4DE6-8A38-C83FE1898B61}"/>
                </a:ext>
              </a:extLst>
            </p:cNvPr>
            <p:cNvSpPr/>
            <p:nvPr/>
          </p:nvSpPr>
          <p:spPr>
            <a:xfrm>
              <a:off x="4085230" y="36977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70C0"/>
                </a:solidFill>
              </a:endParaRPr>
            </a:p>
          </p:txBody>
        </p:sp>
        <p:sp>
          <p:nvSpPr>
            <p:cNvPr id="17" name="Freeform 7">
              <a:extLst>
                <a:ext uri="{FF2B5EF4-FFF2-40B4-BE49-F238E27FC236}">
                  <a16:creationId xmlns:a16="http://schemas.microsoft.com/office/drawing/2014/main" id="{7C3BAD01-3EA9-4604-BDDD-C33E7158A0CA}"/>
                </a:ext>
              </a:extLst>
            </p:cNvPr>
            <p:cNvSpPr/>
            <p:nvPr/>
          </p:nvSpPr>
          <p:spPr>
            <a:xfrm>
              <a:off x="4210334" y="37136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18" name="Freeform 8">
              <a:extLst>
                <a:ext uri="{FF2B5EF4-FFF2-40B4-BE49-F238E27FC236}">
                  <a16:creationId xmlns:a16="http://schemas.microsoft.com/office/drawing/2014/main" id="{F8B537A6-868F-4A2F-9757-C8BC15475AEF}"/>
                </a:ext>
              </a:extLst>
            </p:cNvPr>
            <p:cNvSpPr/>
            <p:nvPr/>
          </p:nvSpPr>
          <p:spPr>
            <a:xfrm>
              <a:off x="4335438" y="37295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19" name="Freeform 9">
              <a:extLst>
                <a:ext uri="{FF2B5EF4-FFF2-40B4-BE49-F238E27FC236}">
                  <a16:creationId xmlns:a16="http://schemas.microsoft.com/office/drawing/2014/main" id="{465E28BD-3945-4727-934D-DA0BC471F8F6}"/>
                </a:ext>
              </a:extLst>
            </p:cNvPr>
            <p:cNvSpPr/>
            <p:nvPr/>
          </p:nvSpPr>
          <p:spPr>
            <a:xfrm>
              <a:off x="4460542" y="37454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0" name="Freeform 10">
              <a:extLst>
                <a:ext uri="{FF2B5EF4-FFF2-40B4-BE49-F238E27FC236}">
                  <a16:creationId xmlns:a16="http://schemas.microsoft.com/office/drawing/2014/main" id="{3D980326-941B-4549-8F04-DB69E2380E37}"/>
                </a:ext>
              </a:extLst>
            </p:cNvPr>
            <p:cNvSpPr/>
            <p:nvPr/>
          </p:nvSpPr>
          <p:spPr>
            <a:xfrm>
              <a:off x="4585646" y="376138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1" name="Freeform 11">
              <a:extLst>
                <a:ext uri="{FF2B5EF4-FFF2-40B4-BE49-F238E27FC236}">
                  <a16:creationId xmlns:a16="http://schemas.microsoft.com/office/drawing/2014/main" id="{D7176C58-33C9-4DED-AD6B-40E878A0CC43}"/>
                </a:ext>
              </a:extLst>
            </p:cNvPr>
            <p:cNvSpPr/>
            <p:nvPr/>
          </p:nvSpPr>
          <p:spPr>
            <a:xfrm>
              <a:off x="4710750" y="37773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2" name="Freeform 12">
              <a:extLst>
                <a:ext uri="{FF2B5EF4-FFF2-40B4-BE49-F238E27FC236}">
                  <a16:creationId xmlns:a16="http://schemas.microsoft.com/office/drawing/2014/main" id="{2F1C9484-D951-49D1-AD73-5DE4BF05F286}"/>
                </a:ext>
              </a:extLst>
            </p:cNvPr>
            <p:cNvSpPr/>
            <p:nvPr/>
          </p:nvSpPr>
          <p:spPr>
            <a:xfrm>
              <a:off x="4835854" y="37932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3" name="Freeform 13">
              <a:extLst>
                <a:ext uri="{FF2B5EF4-FFF2-40B4-BE49-F238E27FC236}">
                  <a16:creationId xmlns:a16="http://schemas.microsoft.com/office/drawing/2014/main" id="{7619342D-EC70-4A96-9519-E6365413DCDE}"/>
                </a:ext>
              </a:extLst>
            </p:cNvPr>
            <p:cNvSpPr/>
            <p:nvPr/>
          </p:nvSpPr>
          <p:spPr>
            <a:xfrm>
              <a:off x="4960958" y="38091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4" name="Freeform 14">
              <a:extLst>
                <a:ext uri="{FF2B5EF4-FFF2-40B4-BE49-F238E27FC236}">
                  <a16:creationId xmlns:a16="http://schemas.microsoft.com/office/drawing/2014/main" id="{8FEBB0B9-F2A0-4D4A-87C1-089441BC5CFA}"/>
                </a:ext>
              </a:extLst>
            </p:cNvPr>
            <p:cNvSpPr/>
            <p:nvPr/>
          </p:nvSpPr>
          <p:spPr>
            <a:xfrm>
              <a:off x="5086062" y="38250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00B0F0"/>
                </a:solidFill>
              </a:endParaRPr>
            </a:p>
          </p:txBody>
        </p:sp>
      </p:grpSp>
      <p:pic>
        <p:nvPicPr>
          <p:cNvPr id="25" name="Picture 24">
            <a:extLst>
              <a:ext uri="{FF2B5EF4-FFF2-40B4-BE49-F238E27FC236}">
                <a16:creationId xmlns:a16="http://schemas.microsoft.com/office/drawing/2014/main" id="{4C443AFC-123D-42BF-8680-4539AB39DC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891" y="5701623"/>
            <a:ext cx="11993145" cy="1045480"/>
          </a:xfrm>
          <a:prstGeom prst="rect">
            <a:avLst/>
          </a:prstGeom>
        </p:spPr>
      </p:pic>
    </p:spTree>
    <p:extLst>
      <p:ext uri="{BB962C8B-B14F-4D97-AF65-F5344CB8AC3E}">
        <p14:creationId xmlns:p14="http://schemas.microsoft.com/office/powerpoint/2010/main" val="3674658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wd">
                                    <p:tmPct val="10000"/>
                                  </p:iterate>
                                  <p:childTnLst>
                                    <p:set>
                                      <p:cBhvr>
                                        <p:cTn id="19" dur="1" fill="hold">
                                          <p:stCondLst>
                                            <p:cond delay="0"/>
                                          </p:stCondLst>
                                        </p:cTn>
                                        <p:tgtEl>
                                          <p:spTgt spid="12"/>
                                        </p:tgtEl>
                                        <p:attrNameLst>
                                          <p:attrName>style.visibility</p:attrName>
                                        </p:attrNameLst>
                                      </p:cBhvr>
                                      <p:to>
                                        <p:strVal val="visible"/>
                                      </p:to>
                                    </p:set>
                                    <p:anim by="(-#ppt_w*2)" calcmode="lin" valueType="num">
                                      <p:cBhvr rctx="PPT">
                                        <p:cTn id="20" dur="500" autoRev="1" fill="hold">
                                          <p:stCondLst>
                                            <p:cond delay="0"/>
                                          </p:stCondLst>
                                        </p:cTn>
                                        <p:tgtEl>
                                          <p:spTgt spid="12"/>
                                        </p:tgtEl>
                                        <p:attrNameLst>
                                          <p:attrName>ppt_w</p:attrName>
                                        </p:attrNameLst>
                                      </p:cBhvr>
                                    </p:anim>
                                    <p:anim by="(#ppt_w*0.50)" calcmode="lin" valueType="num">
                                      <p:cBhvr>
                                        <p:cTn id="21" dur="500" decel="50000" autoRev="1" fill="hold">
                                          <p:stCondLst>
                                            <p:cond delay="0"/>
                                          </p:stCondLst>
                                        </p:cTn>
                                        <p:tgtEl>
                                          <p:spTgt spid="12"/>
                                        </p:tgtEl>
                                        <p:attrNameLst>
                                          <p:attrName>ppt_x</p:attrName>
                                        </p:attrNameLst>
                                      </p:cBhvr>
                                    </p:anim>
                                    <p:anim from="(-#ppt_h/2)" to="(#ppt_y)" calcmode="lin" valueType="num">
                                      <p:cBhvr>
                                        <p:cTn id="22" dur="1000" fill="hold">
                                          <p:stCondLst>
                                            <p:cond delay="0"/>
                                          </p:stCondLst>
                                        </p:cTn>
                                        <p:tgtEl>
                                          <p:spTgt spid="12"/>
                                        </p:tgtEl>
                                        <p:attrNameLst>
                                          <p:attrName>ppt_y</p:attrName>
                                        </p:attrNameLst>
                                      </p:cBhvr>
                                    </p:anim>
                                    <p:animRot by="21600000">
                                      <p:cBhvr>
                                        <p:cTn id="23" dur="1000" fill="hold">
                                          <p:stCondLst>
                                            <p:cond delay="0"/>
                                          </p:stCondLst>
                                        </p:cTn>
                                        <p:tgtEl>
                                          <p:spTgt spid="12"/>
                                        </p:tgtEl>
                                        <p:attrNameLst>
                                          <p:attrName>r</p:attrName>
                                        </p:attrNameLst>
                                      </p:cBhvr>
                                    </p:animRot>
                                  </p:childTnLst>
                                  <p:subTnLst>
                                    <p:set>
                                      <p:cBhvr override="childStyle">
                                        <p:cTn dur="1" fill="hold" display="0" masterRel="nextClick" afterEffect="1"/>
                                        <p:tgtEl>
                                          <p:spTgt spid="12"/>
                                        </p:tgtEl>
                                        <p:attrNameLst>
                                          <p:attrName>style.visibility</p:attrName>
                                        </p:attrNameLst>
                                      </p:cBhvr>
                                      <p:to>
                                        <p:strVal val="hidden"/>
                                      </p:to>
                                    </p:set>
                                  </p:subTnLst>
                                </p:cTn>
                              </p:par>
                              <p:par>
                                <p:cTn id="24" presetID="23" presetClass="entr" presetSubtype="16"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079500"/>
            <a:ext cx="3651250" cy="3357122"/>
          </a:xfrm>
          <a:prstGeom prst="ellipse">
            <a:avLst/>
          </a:prstGeom>
          <a:ln>
            <a:noFill/>
          </a:ln>
          <a:effectLst>
            <a:softEdge rad="112500"/>
          </a:effectLst>
        </p:spPr>
      </p:pic>
      <p:sp>
        <p:nvSpPr>
          <p:cNvPr id="11" name="Rectangle 10"/>
          <p:cNvSpPr/>
          <p:nvPr/>
        </p:nvSpPr>
        <p:spPr>
          <a:xfrm>
            <a:off x="5328666" y="2423733"/>
            <a:ext cx="4635500" cy="1551643"/>
          </a:xfrm>
          <a:prstGeom prst="rect">
            <a:avLst/>
          </a:prstGeom>
          <a:noFill/>
          <a:ln>
            <a:noFill/>
          </a:ln>
        </p:spPr>
        <p:txBody>
          <a:bodyPr wrap="square" lIns="76200" tIns="38100" rIns="76200" bIns="38100">
            <a:spAutoFit/>
            <a:scene3d>
              <a:camera prst="orthographicFront"/>
              <a:lightRig rig="soft" dir="tl">
                <a:rot lat="0" lon="0" rev="0"/>
              </a:lightRig>
            </a:scene3d>
            <a:sp3d extrusionH="57150" contourW="25400" prstMaterial="matte">
              <a:bevelT w="25400" h="55880" prst="angle"/>
              <a:contourClr>
                <a:schemeClr val="accent2">
                  <a:tint val="20000"/>
                </a:schemeClr>
              </a:contourClr>
            </a:sp3d>
          </a:bodyPr>
          <a:lstStyle/>
          <a:p>
            <a:pPr algn="ctr"/>
            <a:r>
              <a:rPr lang="bn-BD" sz="9583" b="1" spc="42" dirty="0">
                <a:ln w="11430">
                  <a:solidFill>
                    <a:srgbClr val="7030A0"/>
                  </a:solidFill>
                </a:ln>
                <a:solidFill>
                  <a:srgbClr val="FF2D2D"/>
                </a:solidFill>
                <a:effectLst>
                  <a:outerShdw blurRad="50800" dist="38100" dir="5400000" algn="t" rotWithShape="0">
                    <a:prstClr val="black">
                      <a:alpha val="40000"/>
                    </a:prstClr>
                  </a:outerShdw>
                </a:effectLst>
                <a:latin typeface="NikoshBAN" pitchFamily="2" charset="0"/>
                <a:cs typeface="NikoshBAN" pitchFamily="2" charset="0"/>
              </a:rPr>
              <a:t>ধন্যবাদ</a:t>
            </a:r>
            <a:endParaRPr lang="en-US" sz="9583" b="1" spc="42" dirty="0">
              <a:ln w="11430">
                <a:solidFill>
                  <a:srgbClr val="7030A0"/>
                </a:solidFill>
              </a:ln>
              <a:solidFill>
                <a:srgbClr val="FF2D2D"/>
              </a:solidFill>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4" name="Picture 3">
            <a:extLst>
              <a:ext uri="{FF2B5EF4-FFF2-40B4-BE49-F238E27FC236}">
                <a16:creationId xmlns:a16="http://schemas.microsoft.com/office/drawing/2014/main" id="{7D0D449D-FC63-4219-A566-0FE01B02A5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pic>
        <p:nvPicPr>
          <p:cNvPr id="5" name="Picture 4">
            <a:extLst>
              <a:ext uri="{FF2B5EF4-FFF2-40B4-BE49-F238E27FC236}">
                <a16:creationId xmlns:a16="http://schemas.microsoft.com/office/drawing/2014/main" id="{0C80AF8E-A181-485A-9C89-D4D350843C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926" y="169878"/>
            <a:ext cx="563659" cy="630117"/>
          </a:xfrm>
          <a:prstGeom prst="rect">
            <a:avLst/>
          </a:prstGeom>
        </p:spPr>
      </p:pic>
      <p:sp>
        <p:nvSpPr>
          <p:cNvPr id="7" name="Frame 6">
            <a:extLst>
              <a:ext uri="{FF2B5EF4-FFF2-40B4-BE49-F238E27FC236}">
                <a16:creationId xmlns:a16="http://schemas.microsoft.com/office/drawing/2014/main" id="{56D24AF6-C85C-4D64-ABD5-C811D084F843}"/>
              </a:ext>
            </a:extLst>
          </p:cNvPr>
          <p:cNvSpPr/>
          <p:nvPr/>
        </p:nvSpPr>
        <p:spPr>
          <a:xfrm>
            <a:off x="-29029" y="1"/>
            <a:ext cx="12221029" cy="6871252"/>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8" name="Picture 7">
            <a:extLst>
              <a:ext uri="{FF2B5EF4-FFF2-40B4-BE49-F238E27FC236}">
                <a16:creationId xmlns:a16="http://schemas.microsoft.com/office/drawing/2014/main" id="{CE2F6443-B1E3-4FD7-A6A1-1DB5C2F88F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891" y="5557899"/>
            <a:ext cx="11993145" cy="1189204"/>
          </a:xfrm>
          <a:prstGeom prst="rect">
            <a:avLst/>
          </a:prstGeom>
        </p:spPr>
      </p:pic>
    </p:spTree>
    <p:extLst>
      <p:ext uri="{BB962C8B-B14F-4D97-AF65-F5344CB8AC3E}">
        <p14:creationId xmlns:p14="http://schemas.microsoft.com/office/powerpoint/2010/main" val="1328740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53871" y="304455"/>
            <a:ext cx="5094514" cy="769441"/>
          </a:xfrm>
          <a:prstGeom prst="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bn-BD" sz="4400" b="1" dirty="0">
                <a:solidFill>
                  <a:schemeClr val="tx1"/>
                </a:solidFill>
                <a:latin typeface="NikoshBAN" pitchFamily="2" charset="0"/>
                <a:cs typeface="NikoshBAN" pitchFamily="2" charset="0"/>
              </a:rPr>
              <a:t>নিচের চিত্রগুলো লক্ষ কর</a:t>
            </a:r>
            <a:endParaRPr lang="en-US" sz="4400" b="1" dirty="0">
              <a:solidFill>
                <a:schemeClr val="tx1"/>
              </a:solidFill>
              <a:latin typeface="NikoshBAN" pitchFamily="2" charset="0"/>
              <a:cs typeface="NikoshBAN" pitchFamily="2" charset="0"/>
            </a:endParaRPr>
          </a:p>
        </p:txBody>
      </p:sp>
      <p:sp>
        <p:nvSpPr>
          <p:cNvPr id="10" name="TextBox 9"/>
          <p:cNvSpPr txBox="1"/>
          <p:nvPr/>
        </p:nvSpPr>
        <p:spPr>
          <a:xfrm>
            <a:off x="4213627" y="5101499"/>
            <a:ext cx="3791243" cy="707886"/>
          </a:xfrm>
          <a:prstGeom prst="rect">
            <a:avLst/>
          </a:prstGeom>
          <a:noFill/>
        </p:spPr>
        <p:txBody>
          <a:bodyPr wrap="square" rtlCol="0">
            <a:spAutoFit/>
          </a:bodyPr>
          <a:lstStyle/>
          <a:p>
            <a:r>
              <a:rPr lang="bn-BD" sz="4000" dirty="0">
                <a:latin typeface="NikoshBAN" panose="02000000000000000000" pitchFamily="2" charset="0"/>
                <a:cs typeface="NikoshBAN" panose="02000000000000000000" pitchFamily="2" charset="0"/>
              </a:rPr>
              <a:t>চিত্রে কী দেখতে পাচ্ছ?</a:t>
            </a:r>
            <a:endParaRPr lang="en-US" sz="4000" dirty="0">
              <a:latin typeface="NikoshBAN" panose="02000000000000000000" pitchFamily="2" charset="0"/>
              <a:cs typeface="NikoshBAN" panose="02000000000000000000" pitchFamily="2" charset="0"/>
            </a:endParaRPr>
          </a:p>
        </p:txBody>
      </p:sp>
      <p:grpSp>
        <p:nvGrpSpPr>
          <p:cNvPr id="2" name="Group 1">
            <a:extLst>
              <a:ext uri="{FF2B5EF4-FFF2-40B4-BE49-F238E27FC236}">
                <a16:creationId xmlns:a16="http://schemas.microsoft.com/office/drawing/2014/main" id="{6DC53CC6-C300-4565-916C-FB3CD12535CF}"/>
              </a:ext>
            </a:extLst>
          </p:cNvPr>
          <p:cNvGrpSpPr/>
          <p:nvPr/>
        </p:nvGrpSpPr>
        <p:grpSpPr>
          <a:xfrm>
            <a:off x="1976230" y="1397043"/>
            <a:ext cx="8435444" cy="3557493"/>
            <a:chOff x="1976230" y="1397043"/>
            <a:chExt cx="8435444" cy="3557493"/>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9558" y="1397043"/>
              <a:ext cx="4032116" cy="3557493"/>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6230" y="1397043"/>
              <a:ext cx="4119770" cy="35574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6" name="Group 5">
            <a:extLst>
              <a:ext uri="{FF2B5EF4-FFF2-40B4-BE49-F238E27FC236}">
                <a16:creationId xmlns:a16="http://schemas.microsoft.com/office/drawing/2014/main" id="{07D279EA-3676-4C02-B18D-191C625DAEEF}"/>
              </a:ext>
            </a:extLst>
          </p:cNvPr>
          <p:cNvGrpSpPr/>
          <p:nvPr/>
        </p:nvGrpSpPr>
        <p:grpSpPr>
          <a:xfrm>
            <a:off x="0" y="0"/>
            <a:ext cx="12192000" cy="6863286"/>
            <a:chOff x="-4419" y="0"/>
            <a:chExt cx="12192000" cy="6858000"/>
          </a:xfrm>
        </p:grpSpPr>
        <p:sp>
          <p:nvSpPr>
            <p:cNvPr id="7" name="Frame 6">
              <a:extLst>
                <a:ext uri="{FF2B5EF4-FFF2-40B4-BE49-F238E27FC236}">
                  <a16:creationId xmlns:a16="http://schemas.microsoft.com/office/drawing/2014/main" id="{0D9402C8-5725-4C38-BE71-4BF534A6610A}"/>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8" name="Picture 7">
              <a:extLst>
                <a:ext uri="{FF2B5EF4-FFF2-40B4-BE49-F238E27FC236}">
                  <a16:creationId xmlns:a16="http://schemas.microsoft.com/office/drawing/2014/main" id="{21BAA439-62C0-4A6E-A041-A395325CEE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11" name="Picture 10">
            <a:extLst>
              <a:ext uri="{FF2B5EF4-FFF2-40B4-BE49-F238E27FC236}">
                <a16:creationId xmlns:a16="http://schemas.microsoft.com/office/drawing/2014/main" id="{AC57FEEB-46CC-48F0-871E-08A4053E03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9947" y="101736"/>
            <a:ext cx="1043702" cy="631819"/>
          </a:xfrm>
          <a:prstGeom prst="rect">
            <a:avLst/>
          </a:prstGeom>
        </p:spPr>
      </p:pic>
      <p:pic>
        <p:nvPicPr>
          <p:cNvPr id="14" name="Picture 13">
            <a:extLst>
              <a:ext uri="{FF2B5EF4-FFF2-40B4-BE49-F238E27FC236}">
                <a16:creationId xmlns:a16="http://schemas.microsoft.com/office/drawing/2014/main" id="{388A0DAA-9340-42B1-81B2-69011EBD1A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849" y="5562464"/>
            <a:ext cx="11988800" cy="1193800"/>
          </a:xfrm>
          <a:prstGeom prst="rect">
            <a:avLst/>
          </a:prstGeom>
        </p:spPr>
      </p:pic>
    </p:spTree>
    <p:extLst>
      <p:ext uri="{BB962C8B-B14F-4D97-AF65-F5344CB8AC3E}">
        <p14:creationId xmlns:p14="http://schemas.microsoft.com/office/powerpoint/2010/main" val="7324347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plus(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4419" y="0"/>
            <a:ext cx="12192000" cy="6858000"/>
            <a:chOff x="-4419" y="0"/>
            <a:chExt cx="12192000" cy="6858000"/>
          </a:xfrm>
        </p:grpSpPr>
        <p:grpSp>
          <p:nvGrpSpPr>
            <p:cNvPr id="9" name="Group 8">
              <a:extLst>
                <a:ext uri="{FF2B5EF4-FFF2-40B4-BE49-F238E27FC236}">
                  <a16:creationId xmlns:a16="http://schemas.microsoft.com/office/drawing/2014/main" id="{2BF896A7-7BFF-4BBC-80F0-C7592DDDF97A}"/>
                </a:ext>
              </a:extLst>
            </p:cNvPr>
            <p:cNvGrpSpPr/>
            <p:nvPr/>
          </p:nvGrpSpPr>
          <p:grpSpPr>
            <a:xfrm>
              <a:off x="-4419" y="0"/>
              <a:ext cx="12192000" cy="6858000"/>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5" name="Picture 4">
                <a:extLst>
                  <a:ext uri="{FF2B5EF4-FFF2-40B4-BE49-F238E27FC236}">
                    <a16:creationId xmlns:a16="http://schemas.microsoft.com/office/drawing/2014/main" id="{46C191F1-7354-4003-B104-65AA11307D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849" y="5538304"/>
                <a:ext cx="11988800" cy="1193800"/>
              </a:xfrm>
              <a:prstGeom prst="rect">
                <a:avLst/>
              </a:prstGeom>
            </p:spPr>
          </p:pic>
        </p:gr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sp>
        <p:nvSpPr>
          <p:cNvPr id="11" name="TextBox 10">
            <a:extLst>
              <a:ext uri="{FF2B5EF4-FFF2-40B4-BE49-F238E27FC236}">
                <a16:creationId xmlns:a16="http://schemas.microsoft.com/office/drawing/2014/main" id="{80A5427B-4B9A-4149-B5ED-D8A4C90C5B6E}"/>
              </a:ext>
            </a:extLst>
          </p:cNvPr>
          <p:cNvSpPr txBox="1"/>
          <p:nvPr/>
        </p:nvSpPr>
        <p:spPr>
          <a:xfrm>
            <a:off x="1456583" y="476083"/>
            <a:ext cx="4035144" cy="1200329"/>
          </a:xfrm>
          <a:prstGeom prst="rect">
            <a:avLst/>
          </a:prstGeom>
          <a:noFill/>
        </p:spPr>
        <p:txBody>
          <a:bodyPr wrap="square" rtlCol="0">
            <a:spAutoFit/>
          </a:bodyPr>
          <a:lstStyle/>
          <a:p>
            <a:pPr algn="ctr"/>
            <a:r>
              <a:rPr lang="bn-BD" sz="7200" b="1" dirty="0">
                <a:latin typeface="NikoshBAN" panose="02000000000000000000" pitchFamily="2" charset="0"/>
                <a:cs typeface="NikoshBAN" panose="02000000000000000000" pitchFamily="2" charset="0"/>
              </a:rPr>
              <a:t>আজকের পাঠ </a:t>
            </a:r>
            <a:endParaRPr lang="en-US" sz="7200" b="1" dirty="0">
              <a:latin typeface="NikoshBAN" panose="02000000000000000000" pitchFamily="2" charset="0"/>
              <a:cs typeface="NikoshBAN" panose="02000000000000000000" pitchFamily="2" charset="0"/>
            </a:endParaRPr>
          </a:p>
        </p:txBody>
      </p:sp>
      <p:pic>
        <p:nvPicPr>
          <p:cNvPr id="17" name="Picture 16">
            <a:extLst>
              <a:ext uri="{FF2B5EF4-FFF2-40B4-BE49-F238E27FC236}">
                <a16:creationId xmlns:a16="http://schemas.microsoft.com/office/drawing/2014/main" id="{94D94ADC-48C1-47D6-99D1-34CF27440C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1563" y="66260"/>
            <a:ext cx="1043702" cy="631331"/>
          </a:xfrm>
          <a:prstGeom prst="rect">
            <a:avLst/>
          </a:prstGeom>
        </p:spPr>
      </p:pic>
      <p:grpSp>
        <p:nvGrpSpPr>
          <p:cNvPr id="20" name="Group 19">
            <a:extLst>
              <a:ext uri="{FF2B5EF4-FFF2-40B4-BE49-F238E27FC236}">
                <a16:creationId xmlns:a16="http://schemas.microsoft.com/office/drawing/2014/main" id="{D42023E4-83BD-4120-A224-E1368C579082}"/>
              </a:ext>
            </a:extLst>
          </p:cNvPr>
          <p:cNvGrpSpPr/>
          <p:nvPr/>
        </p:nvGrpSpPr>
        <p:grpSpPr>
          <a:xfrm>
            <a:off x="581473" y="1358409"/>
            <a:ext cx="6106390" cy="263837"/>
            <a:chOff x="3946478" y="3668136"/>
            <a:chExt cx="6271142" cy="708913"/>
          </a:xfrm>
        </p:grpSpPr>
        <p:sp>
          <p:nvSpPr>
            <p:cNvPr id="21" name="Freeform 5">
              <a:extLst>
                <a:ext uri="{FF2B5EF4-FFF2-40B4-BE49-F238E27FC236}">
                  <a16:creationId xmlns:a16="http://schemas.microsoft.com/office/drawing/2014/main" id="{10EC0813-2465-4084-B8C3-3EAFE0819D2F}"/>
                </a:ext>
              </a:extLst>
            </p:cNvPr>
            <p:cNvSpPr/>
            <p:nvPr/>
          </p:nvSpPr>
          <p:spPr>
            <a:xfrm>
              <a:off x="3946478" y="3668136"/>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7030A0"/>
                </a:solidFill>
              </a:endParaRPr>
            </a:p>
          </p:txBody>
        </p:sp>
        <p:sp>
          <p:nvSpPr>
            <p:cNvPr id="22" name="Freeform 6">
              <a:extLst>
                <a:ext uri="{FF2B5EF4-FFF2-40B4-BE49-F238E27FC236}">
                  <a16:creationId xmlns:a16="http://schemas.microsoft.com/office/drawing/2014/main" id="{B77806AE-E73D-413A-8C3E-5D90CCA11BF3}"/>
                </a:ext>
              </a:extLst>
            </p:cNvPr>
            <p:cNvSpPr/>
            <p:nvPr/>
          </p:nvSpPr>
          <p:spPr>
            <a:xfrm>
              <a:off x="4085230" y="36977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70C0"/>
                </a:solidFill>
              </a:endParaRPr>
            </a:p>
          </p:txBody>
        </p:sp>
        <p:sp>
          <p:nvSpPr>
            <p:cNvPr id="23" name="Freeform 7">
              <a:extLst>
                <a:ext uri="{FF2B5EF4-FFF2-40B4-BE49-F238E27FC236}">
                  <a16:creationId xmlns:a16="http://schemas.microsoft.com/office/drawing/2014/main" id="{1FA8C222-D39D-45A2-986E-A3231D5EB5AA}"/>
                </a:ext>
              </a:extLst>
            </p:cNvPr>
            <p:cNvSpPr/>
            <p:nvPr/>
          </p:nvSpPr>
          <p:spPr>
            <a:xfrm>
              <a:off x="4210334" y="37136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4" name="Freeform 8">
              <a:extLst>
                <a:ext uri="{FF2B5EF4-FFF2-40B4-BE49-F238E27FC236}">
                  <a16:creationId xmlns:a16="http://schemas.microsoft.com/office/drawing/2014/main" id="{2EFBA92A-62EB-4CA0-B96F-6FA449C42073}"/>
                </a:ext>
              </a:extLst>
            </p:cNvPr>
            <p:cNvSpPr/>
            <p:nvPr/>
          </p:nvSpPr>
          <p:spPr>
            <a:xfrm>
              <a:off x="4335438" y="37295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5" name="Freeform 9">
              <a:extLst>
                <a:ext uri="{FF2B5EF4-FFF2-40B4-BE49-F238E27FC236}">
                  <a16:creationId xmlns:a16="http://schemas.microsoft.com/office/drawing/2014/main" id="{D3B09989-7A12-40F9-961D-7190E75FBB74}"/>
                </a:ext>
              </a:extLst>
            </p:cNvPr>
            <p:cNvSpPr/>
            <p:nvPr/>
          </p:nvSpPr>
          <p:spPr>
            <a:xfrm>
              <a:off x="4460542" y="37454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6" name="Freeform 10">
              <a:extLst>
                <a:ext uri="{FF2B5EF4-FFF2-40B4-BE49-F238E27FC236}">
                  <a16:creationId xmlns:a16="http://schemas.microsoft.com/office/drawing/2014/main" id="{29FAEF1A-2688-4904-812A-3AA604705B82}"/>
                </a:ext>
              </a:extLst>
            </p:cNvPr>
            <p:cNvSpPr/>
            <p:nvPr/>
          </p:nvSpPr>
          <p:spPr>
            <a:xfrm>
              <a:off x="4585646" y="376138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7" name="Freeform 11">
              <a:extLst>
                <a:ext uri="{FF2B5EF4-FFF2-40B4-BE49-F238E27FC236}">
                  <a16:creationId xmlns:a16="http://schemas.microsoft.com/office/drawing/2014/main" id="{1E279542-DAA8-49D2-A6EC-A24C3B9374E6}"/>
                </a:ext>
              </a:extLst>
            </p:cNvPr>
            <p:cNvSpPr/>
            <p:nvPr/>
          </p:nvSpPr>
          <p:spPr>
            <a:xfrm>
              <a:off x="4710750" y="37773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8" name="Freeform 12">
              <a:extLst>
                <a:ext uri="{FF2B5EF4-FFF2-40B4-BE49-F238E27FC236}">
                  <a16:creationId xmlns:a16="http://schemas.microsoft.com/office/drawing/2014/main" id="{DBB615B2-EF21-4C00-838C-B960FB8D1E38}"/>
                </a:ext>
              </a:extLst>
            </p:cNvPr>
            <p:cNvSpPr/>
            <p:nvPr/>
          </p:nvSpPr>
          <p:spPr>
            <a:xfrm>
              <a:off x="4835854" y="37932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9" name="Freeform 13">
              <a:extLst>
                <a:ext uri="{FF2B5EF4-FFF2-40B4-BE49-F238E27FC236}">
                  <a16:creationId xmlns:a16="http://schemas.microsoft.com/office/drawing/2014/main" id="{8969E6F7-EEB3-49BC-9273-7EACDE3ACA76}"/>
                </a:ext>
              </a:extLst>
            </p:cNvPr>
            <p:cNvSpPr/>
            <p:nvPr/>
          </p:nvSpPr>
          <p:spPr>
            <a:xfrm>
              <a:off x="4960958" y="38091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30" name="Freeform 14">
              <a:extLst>
                <a:ext uri="{FF2B5EF4-FFF2-40B4-BE49-F238E27FC236}">
                  <a16:creationId xmlns:a16="http://schemas.microsoft.com/office/drawing/2014/main" id="{FEB5F366-2494-4DBD-A541-1D50D008B824}"/>
                </a:ext>
              </a:extLst>
            </p:cNvPr>
            <p:cNvSpPr/>
            <p:nvPr/>
          </p:nvSpPr>
          <p:spPr>
            <a:xfrm>
              <a:off x="5086062" y="38250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00B0F0"/>
                </a:solidFill>
              </a:endParaRPr>
            </a:p>
          </p:txBody>
        </p:sp>
      </p:grpSp>
      <p:sp>
        <p:nvSpPr>
          <p:cNvPr id="31" name="TextBox 30">
            <a:extLst>
              <a:ext uri="{FF2B5EF4-FFF2-40B4-BE49-F238E27FC236}">
                <a16:creationId xmlns:a16="http://schemas.microsoft.com/office/drawing/2014/main" id="{26175868-EE3D-499D-A09B-AB66AD231CCB}"/>
              </a:ext>
            </a:extLst>
          </p:cNvPr>
          <p:cNvSpPr txBox="1"/>
          <p:nvPr/>
        </p:nvSpPr>
        <p:spPr>
          <a:xfrm>
            <a:off x="1926438" y="4274956"/>
            <a:ext cx="8551622" cy="84285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en-US" sz="48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তোমরা</a:t>
            </a:r>
            <a:r>
              <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খাতায়</a:t>
            </a:r>
            <a:r>
              <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লিখে</a:t>
            </a:r>
            <a:r>
              <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নাও</a:t>
            </a:r>
            <a:r>
              <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
        <p:nvSpPr>
          <p:cNvPr id="35" name="Rectangle 34">
            <a:extLst>
              <a:ext uri="{FF2B5EF4-FFF2-40B4-BE49-F238E27FC236}">
                <a16:creationId xmlns:a16="http://schemas.microsoft.com/office/drawing/2014/main" id="{F048ECBF-64C6-4AD9-BC2C-C6C6E7671F33}"/>
              </a:ext>
            </a:extLst>
          </p:cNvPr>
          <p:cNvSpPr/>
          <p:nvPr/>
        </p:nvSpPr>
        <p:spPr>
          <a:xfrm>
            <a:off x="2218559" y="2634926"/>
            <a:ext cx="7399783" cy="923330"/>
          </a:xfrm>
          <a:prstGeom prst="rect">
            <a:avLst/>
          </a:prstGeom>
        </p:spPr>
        <p:txBody>
          <a:bodyPr wrap="none">
            <a:spAutoFit/>
          </a:bodyPr>
          <a:lstStyle/>
          <a:p>
            <a:pPr algn="ctr"/>
            <a:r>
              <a:rPr lang="bn-IN" sz="5400" b="1" spc="50" dirty="0">
                <a:ln w="11430"/>
                <a:latin typeface="NikoshBAN" pitchFamily="2" charset="0"/>
                <a:cs typeface="NikoshBAN" pitchFamily="2" charset="0"/>
              </a:rPr>
              <a:t>চিকিৎসা</a:t>
            </a:r>
            <a:r>
              <a:rPr lang="bn-BD" sz="5400" b="1" spc="50" dirty="0">
                <a:ln w="11430"/>
                <a:latin typeface="NikoshBAN" pitchFamily="2" charset="0"/>
                <a:cs typeface="NikoshBAN" pitchFamily="2" charset="0"/>
              </a:rPr>
              <a:t> </a:t>
            </a:r>
            <a:r>
              <a:rPr lang="bn-IN" sz="5400" b="1" spc="50" dirty="0">
                <a:ln w="11430"/>
                <a:latin typeface="NikoshBAN" pitchFamily="2" charset="0"/>
                <a:cs typeface="NikoshBAN" pitchFamily="2" charset="0"/>
              </a:rPr>
              <a:t>ক্ষেত্রে আইসিটির ব্যবহার</a:t>
            </a:r>
            <a:endParaRPr lang="en-US" sz="5400" b="1" spc="50" dirty="0">
              <a:ln w="11430"/>
              <a:latin typeface="NikoshBAN" pitchFamily="2" charset="0"/>
              <a:cs typeface="NikoshBAN" pitchFamily="2" charset="0"/>
            </a:endParaRPr>
          </a:p>
        </p:txBody>
      </p:sp>
    </p:spTree>
    <p:extLst>
      <p:ext uri="{BB962C8B-B14F-4D97-AF65-F5344CB8AC3E}">
        <p14:creationId xmlns:p14="http://schemas.microsoft.com/office/powerpoint/2010/main" val="1436257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1"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4420" y="0"/>
            <a:ext cx="12196419" cy="6858000"/>
            <a:chOff x="-4419" y="0"/>
            <a:chExt cx="12192000" cy="6858000"/>
          </a:xfrm>
        </p:grpSpPr>
        <p:grpSp>
          <p:nvGrpSpPr>
            <p:cNvPr id="9" name="Group 8">
              <a:extLst>
                <a:ext uri="{FF2B5EF4-FFF2-40B4-BE49-F238E27FC236}">
                  <a16:creationId xmlns:a16="http://schemas.microsoft.com/office/drawing/2014/main" id="{2BF896A7-7BFF-4BBC-80F0-C7592DDDF97A}"/>
                </a:ext>
              </a:extLst>
            </p:cNvPr>
            <p:cNvGrpSpPr/>
            <p:nvPr/>
          </p:nvGrpSpPr>
          <p:grpSpPr>
            <a:xfrm>
              <a:off x="-4419" y="0"/>
              <a:ext cx="12192000" cy="6858000"/>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5" name="Picture 4">
                <a:extLst>
                  <a:ext uri="{FF2B5EF4-FFF2-40B4-BE49-F238E27FC236}">
                    <a16:creationId xmlns:a16="http://schemas.microsoft.com/office/drawing/2014/main" id="{46C191F1-7354-4003-B104-65AA11307D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849" y="5538304"/>
                <a:ext cx="11988800" cy="1193800"/>
              </a:xfrm>
              <a:prstGeom prst="rect">
                <a:avLst/>
              </a:prstGeom>
            </p:spPr>
          </p:pic>
        </p:gr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sp>
        <p:nvSpPr>
          <p:cNvPr id="15" name="Round Same Side Corner Rectangle 4">
            <a:extLst>
              <a:ext uri="{FF2B5EF4-FFF2-40B4-BE49-F238E27FC236}">
                <a16:creationId xmlns:a16="http://schemas.microsoft.com/office/drawing/2014/main" id="{8AB6F425-690E-46CE-9A49-C906A6A6965D}"/>
              </a:ext>
            </a:extLst>
          </p:cNvPr>
          <p:cNvSpPr/>
          <p:nvPr/>
        </p:nvSpPr>
        <p:spPr>
          <a:xfrm>
            <a:off x="1338540" y="2942772"/>
            <a:ext cx="9000079" cy="3058226"/>
          </a:xfrm>
          <a:prstGeom prst="round2Same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en-US" sz="2400" b="1" dirty="0"/>
          </a:p>
        </p:txBody>
      </p:sp>
      <p:grpSp>
        <p:nvGrpSpPr>
          <p:cNvPr id="16" name="Group 15">
            <a:extLst>
              <a:ext uri="{FF2B5EF4-FFF2-40B4-BE49-F238E27FC236}">
                <a16:creationId xmlns:a16="http://schemas.microsoft.com/office/drawing/2014/main" id="{3A67F9EC-B043-4C90-A114-7BFC1D35DB59}"/>
              </a:ext>
            </a:extLst>
          </p:cNvPr>
          <p:cNvGrpSpPr/>
          <p:nvPr/>
        </p:nvGrpSpPr>
        <p:grpSpPr>
          <a:xfrm>
            <a:off x="1600200" y="1927628"/>
            <a:ext cx="5257800" cy="800100"/>
            <a:chOff x="609600" y="2400300"/>
            <a:chExt cx="5257800" cy="800100"/>
          </a:xfrm>
        </p:grpSpPr>
        <p:sp>
          <p:nvSpPr>
            <p:cNvPr id="17" name="Rectangle 16">
              <a:extLst>
                <a:ext uri="{FF2B5EF4-FFF2-40B4-BE49-F238E27FC236}">
                  <a16:creationId xmlns:a16="http://schemas.microsoft.com/office/drawing/2014/main" id="{D22DF2CE-E836-4D41-A6F2-17A3F64A32D0}"/>
                </a:ext>
              </a:extLst>
            </p:cNvPr>
            <p:cNvSpPr/>
            <p:nvPr/>
          </p:nvSpPr>
          <p:spPr>
            <a:xfrm>
              <a:off x="1447800" y="2492514"/>
              <a:ext cx="4114800" cy="707886"/>
            </a:xfrm>
            <a:prstGeom prst="rect">
              <a:avLst/>
            </a:prstGeom>
          </p:spPr>
          <p:txBody>
            <a:bodyPr wrap="square">
              <a:spAutoFit/>
            </a:bodyPr>
            <a:lstStyle/>
            <a:p>
              <a:r>
                <a:rPr lang="en-US" sz="4000" b="1" dirty="0">
                  <a:ln w="1905"/>
                  <a:effectLst>
                    <a:outerShdw blurRad="38100" dist="38100" dir="2700000" algn="tl">
                      <a:srgbClr val="000000">
                        <a:alpha val="43137"/>
                      </a:srgbClr>
                    </a:outerShdw>
                  </a:effectLst>
                  <a:latin typeface="NikoshBAN" pitchFamily="2" charset="0"/>
                  <a:cs typeface="NikoshBAN" pitchFamily="2" charset="0"/>
                </a:rPr>
                <a:t> </a:t>
              </a:r>
              <a:r>
                <a:rPr lang="bn-IN" sz="4000" b="1" dirty="0">
                  <a:ln w="1905"/>
                  <a:effectLst>
                    <a:outerShdw blurRad="38100" dist="38100" dir="2700000" algn="tl">
                      <a:srgbClr val="000000">
                        <a:alpha val="43137"/>
                      </a:srgbClr>
                    </a:outerShdw>
                  </a:effectLst>
                  <a:latin typeface="NikoshBAN" pitchFamily="2" charset="0"/>
                  <a:cs typeface="NikoshBAN" pitchFamily="2" charset="0"/>
                </a:rPr>
                <a:t>পাঠ শেষে শিক্ষার্থীরা...</a:t>
              </a:r>
              <a:endParaRPr lang="en-US" sz="4000" b="1" dirty="0">
                <a:ln w="1905"/>
                <a:effectLst>
                  <a:outerShdw blurRad="38100" dist="38100" dir="2700000" algn="tl">
                    <a:srgbClr val="000000">
                      <a:alpha val="43137"/>
                    </a:srgbClr>
                  </a:outerShdw>
                </a:effectLst>
              </a:endParaRPr>
            </a:p>
          </p:txBody>
        </p:sp>
        <p:grpSp>
          <p:nvGrpSpPr>
            <p:cNvPr id="18" name="Group 17">
              <a:extLst>
                <a:ext uri="{FF2B5EF4-FFF2-40B4-BE49-F238E27FC236}">
                  <a16:creationId xmlns:a16="http://schemas.microsoft.com/office/drawing/2014/main" id="{28D6F0E9-4011-4F1B-8C3F-0BFAAA3BC9D2}"/>
                </a:ext>
              </a:extLst>
            </p:cNvPr>
            <p:cNvGrpSpPr/>
            <p:nvPr/>
          </p:nvGrpSpPr>
          <p:grpSpPr>
            <a:xfrm>
              <a:off x="609600" y="2400300"/>
              <a:ext cx="5257800" cy="800100"/>
              <a:chOff x="762000" y="2171699"/>
              <a:chExt cx="6934200" cy="800100"/>
            </a:xfrm>
          </p:grpSpPr>
          <p:sp>
            <p:nvSpPr>
              <p:cNvPr id="19" name="Flowchart: Stored Data 18">
                <a:extLst>
                  <a:ext uri="{FF2B5EF4-FFF2-40B4-BE49-F238E27FC236}">
                    <a16:creationId xmlns:a16="http://schemas.microsoft.com/office/drawing/2014/main" id="{AAD17E29-0BB6-4B3D-91D6-F514ADAB0C30}"/>
                  </a:ext>
                </a:extLst>
              </p:cNvPr>
              <p:cNvSpPr/>
              <p:nvPr/>
            </p:nvSpPr>
            <p:spPr>
              <a:xfrm rot="10800000">
                <a:off x="838200" y="2171699"/>
                <a:ext cx="6858000" cy="800100"/>
              </a:xfrm>
              <a:prstGeom prst="flowChartOnlineStorag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20" name="Oval 19">
                <a:extLst>
                  <a:ext uri="{FF2B5EF4-FFF2-40B4-BE49-F238E27FC236}">
                    <a16:creationId xmlns:a16="http://schemas.microsoft.com/office/drawing/2014/main" id="{0C2ADF55-31D1-4557-81C2-563AAFB79E9C}"/>
                  </a:ext>
                </a:extLst>
              </p:cNvPr>
              <p:cNvSpPr/>
              <p:nvPr/>
            </p:nvSpPr>
            <p:spPr>
              <a:xfrm>
                <a:off x="762000" y="2247899"/>
                <a:ext cx="1219200" cy="680653"/>
              </a:xfrm>
              <a:prstGeom prst="ellipse">
                <a:avLst/>
              </a:prstGeom>
              <a:solidFill>
                <a:schemeClr val="accent3">
                  <a:lumMod val="60000"/>
                  <a:lumOff val="4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 name="Rectangle 2">
            <a:extLst>
              <a:ext uri="{FF2B5EF4-FFF2-40B4-BE49-F238E27FC236}">
                <a16:creationId xmlns:a16="http://schemas.microsoft.com/office/drawing/2014/main" id="{381C5346-CCE1-40DB-8AF0-EF1878329236}"/>
              </a:ext>
            </a:extLst>
          </p:cNvPr>
          <p:cNvSpPr/>
          <p:nvPr/>
        </p:nvSpPr>
        <p:spPr>
          <a:xfrm>
            <a:off x="1696078" y="3143139"/>
            <a:ext cx="8488912" cy="2739211"/>
          </a:xfrm>
          <a:prstGeom prst="rect">
            <a:avLst/>
          </a:prstGeom>
        </p:spPr>
        <p:txBody>
          <a:bodyPr wrap="square">
            <a:spAutoFit/>
          </a:bodyPr>
          <a:lstStyle/>
          <a:p>
            <a:pPr marL="457200" indent="-457200">
              <a:buFont typeface="Wingdings" pitchFamily="2" charset="2"/>
              <a:buChar char="Ø"/>
            </a:pPr>
            <a:r>
              <a:rPr lang="bn-IN" sz="3600" b="1" dirty="0">
                <a:ln w="31550" cmpd="sng">
                  <a:noFill/>
                  <a:prstDash val="solid"/>
                </a:ln>
                <a:solidFill>
                  <a:srgbClr val="0070C0"/>
                </a:solidFill>
                <a:latin typeface="NikoshBAN" pitchFamily="2" charset="0"/>
                <a:cs typeface="NikoshBAN" pitchFamily="2" charset="0"/>
              </a:rPr>
              <a:t>চিকিৎসা কী বলতে পারবে এবং </a:t>
            </a:r>
            <a:r>
              <a:rPr lang="bn-IN" sz="3600" b="1" dirty="0">
                <a:solidFill>
                  <a:srgbClr val="0070C0"/>
                </a:solidFill>
                <a:latin typeface="NikoshBAN" pitchFamily="2" charset="0"/>
                <a:cs typeface="NikoshBAN" pitchFamily="2" charset="0"/>
              </a:rPr>
              <a:t>চিকিৎসায় ব্যবহৃত বিভিন্ন যন্ত্রের নাম বলতে পারবে</a:t>
            </a:r>
            <a:r>
              <a:rPr lang="bn-BD" sz="3600" b="1" dirty="0">
                <a:solidFill>
                  <a:srgbClr val="0070C0"/>
                </a:solidFill>
                <a:latin typeface="NikoshBAN" pitchFamily="2" charset="0"/>
                <a:cs typeface="NikoshBAN" pitchFamily="2" charset="0"/>
              </a:rPr>
              <a:t>।</a:t>
            </a:r>
            <a:endParaRPr lang="en-US" sz="3600" dirty="0">
              <a:solidFill>
                <a:srgbClr val="0070C0"/>
              </a:solidFill>
            </a:endParaRPr>
          </a:p>
          <a:p>
            <a:pPr marL="457200" indent="-457200">
              <a:buFont typeface="Wingdings" pitchFamily="2" charset="2"/>
              <a:buChar char="Ø"/>
            </a:pPr>
            <a:r>
              <a:rPr lang="bn-IN" sz="3600" b="1" dirty="0">
                <a:solidFill>
                  <a:srgbClr val="0070C0"/>
                </a:solidFill>
                <a:latin typeface="NikoshBAN" pitchFamily="2" charset="0"/>
                <a:cs typeface="NikoshBAN" pitchFamily="2" charset="0"/>
              </a:rPr>
              <a:t>জিনোমের প্রয়োজনীয়তা সম্পর্কে বলতে পারবে</a:t>
            </a:r>
            <a:r>
              <a:rPr lang="bn-BD" sz="3600" b="1" dirty="0">
                <a:solidFill>
                  <a:srgbClr val="0070C0"/>
                </a:solidFill>
                <a:latin typeface="NikoshBAN" pitchFamily="2" charset="0"/>
                <a:cs typeface="NikoshBAN" pitchFamily="2" charset="0"/>
              </a:rPr>
              <a:t>।</a:t>
            </a:r>
            <a:endParaRPr lang="en-US" sz="3600" dirty="0">
              <a:solidFill>
                <a:srgbClr val="0070C0"/>
              </a:solidFill>
            </a:endParaRPr>
          </a:p>
          <a:p>
            <a:pPr marL="457200" indent="-457200">
              <a:buFont typeface="Wingdings" pitchFamily="2" charset="2"/>
              <a:buChar char="Ø"/>
            </a:pPr>
            <a:r>
              <a:rPr lang="bn-IN" sz="3200" b="1" dirty="0">
                <a:solidFill>
                  <a:srgbClr val="0070C0"/>
                </a:solidFill>
                <a:latin typeface="NikoshBAN" pitchFamily="2" charset="0"/>
                <a:cs typeface="NikoshBAN" pitchFamily="2" charset="0"/>
              </a:rPr>
              <a:t>টেলিমেডিসিন প্রক্রিয়া ব্যাখ্যা করতে পারবে এবং চিকিৎসা সেবার প্রসারে টেলিমেডিসিনের ভূমিকা বিশ্লেষণ করতে পারবে</a:t>
            </a:r>
            <a:r>
              <a:rPr lang="bn-BD" sz="3200" b="1" dirty="0">
                <a:solidFill>
                  <a:srgbClr val="0070C0"/>
                </a:solidFill>
                <a:latin typeface="NikoshBAN" pitchFamily="2" charset="0"/>
                <a:cs typeface="NikoshBAN" pitchFamily="2" charset="0"/>
              </a:rPr>
              <a:t>।</a:t>
            </a:r>
            <a:endParaRPr lang="en-US" sz="3200" dirty="0">
              <a:solidFill>
                <a:srgbClr val="0070C0"/>
              </a:solidFill>
            </a:endParaRPr>
          </a:p>
        </p:txBody>
      </p:sp>
      <p:pic>
        <p:nvPicPr>
          <p:cNvPr id="24" name="Picture 23">
            <a:extLst>
              <a:ext uri="{FF2B5EF4-FFF2-40B4-BE49-F238E27FC236}">
                <a16:creationId xmlns:a16="http://schemas.microsoft.com/office/drawing/2014/main" id="{826A5C49-7B6A-4DA8-A549-2737D39DD6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grpSp>
        <p:nvGrpSpPr>
          <p:cNvPr id="25" name="Group 24">
            <a:extLst>
              <a:ext uri="{FF2B5EF4-FFF2-40B4-BE49-F238E27FC236}">
                <a16:creationId xmlns:a16="http://schemas.microsoft.com/office/drawing/2014/main" id="{F2BF7269-4C01-477F-8A2B-38FB50A1B528}"/>
              </a:ext>
            </a:extLst>
          </p:cNvPr>
          <p:cNvGrpSpPr/>
          <p:nvPr/>
        </p:nvGrpSpPr>
        <p:grpSpPr>
          <a:xfrm>
            <a:off x="586174" y="801958"/>
            <a:ext cx="5611426" cy="436080"/>
            <a:chOff x="3946478" y="3668136"/>
            <a:chExt cx="6271142" cy="708913"/>
          </a:xfrm>
        </p:grpSpPr>
        <p:sp>
          <p:nvSpPr>
            <p:cNvPr id="26" name="Freeform 5">
              <a:extLst>
                <a:ext uri="{FF2B5EF4-FFF2-40B4-BE49-F238E27FC236}">
                  <a16:creationId xmlns:a16="http://schemas.microsoft.com/office/drawing/2014/main" id="{FEA389A9-212E-409D-9C5A-298F6E1FB590}"/>
                </a:ext>
              </a:extLst>
            </p:cNvPr>
            <p:cNvSpPr/>
            <p:nvPr/>
          </p:nvSpPr>
          <p:spPr>
            <a:xfrm>
              <a:off x="3946478" y="3668136"/>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7030A0"/>
                </a:solidFill>
              </a:endParaRPr>
            </a:p>
          </p:txBody>
        </p:sp>
        <p:sp>
          <p:nvSpPr>
            <p:cNvPr id="27" name="Freeform 6">
              <a:extLst>
                <a:ext uri="{FF2B5EF4-FFF2-40B4-BE49-F238E27FC236}">
                  <a16:creationId xmlns:a16="http://schemas.microsoft.com/office/drawing/2014/main" id="{25CE1C25-362B-4A23-97F6-4000EE421E5E}"/>
                </a:ext>
              </a:extLst>
            </p:cNvPr>
            <p:cNvSpPr/>
            <p:nvPr/>
          </p:nvSpPr>
          <p:spPr>
            <a:xfrm>
              <a:off x="4085230" y="36977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70C0"/>
                </a:solidFill>
              </a:endParaRPr>
            </a:p>
          </p:txBody>
        </p:sp>
        <p:sp>
          <p:nvSpPr>
            <p:cNvPr id="28" name="Freeform 7">
              <a:extLst>
                <a:ext uri="{FF2B5EF4-FFF2-40B4-BE49-F238E27FC236}">
                  <a16:creationId xmlns:a16="http://schemas.microsoft.com/office/drawing/2014/main" id="{71D584C7-D08C-405E-8731-B9612113DA82}"/>
                </a:ext>
              </a:extLst>
            </p:cNvPr>
            <p:cNvSpPr/>
            <p:nvPr/>
          </p:nvSpPr>
          <p:spPr>
            <a:xfrm>
              <a:off x="4210334" y="37136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9" name="Freeform 8">
              <a:extLst>
                <a:ext uri="{FF2B5EF4-FFF2-40B4-BE49-F238E27FC236}">
                  <a16:creationId xmlns:a16="http://schemas.microsoft.com/office/drawing/2014/main" id="{F622EEB2-0FA7-4695-84D9-F86FBC80C470}"/>
                </a:ext>
              </a:extLst>
            </p:cNvPr>
            <p:cNvSpPr/>
            <p:nvPr/>
          </p:nvSpPr>
          <p:spPr>
            <a:xfrm>
              <a:off x="4335438" y="37295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30" name="Freeform 9">
              <a:extLst>
                <a:ext uri="{FF2B5EF4-FFF2-40B4-BE49-F238E27FC236}">
                  <a16:creationId xmlns:a16="http://schemas.microsoft.com/office/drawing/2014/main" id="{E47D2D75-7B58-42B1-84CC-11D61E0442C1}"/>
                </a:ext>
              </a:extLst>
            </p:cNvPr>
            <p:cNvSpPr/>
            <p:nvPr/>
          </p:nvSpPr>
          <p:spPr>
            <a:xfrm>
              <a:off x="4460542" y="37454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31" name="Freeform 10">
              <a:extLst>
                <a:ext uri="{FF2B5EF4-FFF2-40B4-BE49-F238E27FC236}">
                  <a16:creationId xmlns:a16="http://schemas.microsoft.com/office/drawing/2014/main" id="{BC818408-710C-4315-B890-B7EAEA677F62}"/>
                </a:ext>
              </a:extLst>
            </p:cNvPr>
            <p:cNvSpPr/>
            <p:nvPr/>
          </p:nvSpPr>
          <p:spPr>
            <a:xfrm>
              <a:off x="4585646" y="376138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32" name="Freeform 11">
              <a:extLst>
                <a:ext uri="{FF2B5EF4-FFF2-40B4-BE49-F238E27FC236}">
                  <a16:creationId xmlns:a16="http://schemas.microsoft.com/office/drawing/2014/main" id="{9F3624C1-EAD7-48B7-B91E-616AFD9F7EB4}"/>
                </a:ext>
              </a:extLst>
            </p:cNvPr>
            <p:cNvSpPr/>
            <p:nvPr/>
          </p:nvSpPr>
          <p:spPr>
            <a:xfrm>
              <a:off x="4710750" y="37773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33" name="Freeform 12">
              <a:extLst>
                <a:ext uri="{FF2B5EF4-FFF2-40B4-BE49-F238E27FC236}">
                  <a16:creationId xmlns:a16="http://schemas.microsoft.com/office/drawing/2014/main" id="{9E6A8D87-51A0-4384-B259-599151117BDC}"/>
                </a:ext>
              </a:extLst>
            </p:cNvPr>
            <p:cNvSpPr/>
            <p:nvPr/>
          </p:nvSpPr>
          <p:spPr>
            <a:xfrm>
              <a:off x="4835854" y="37932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00B0F0"/>
                </a:solidFill>
              </a:endParaRPr>
            </a:p>
          </p:txBody>
        </p:sp>
        <p:sp>
          <p:nvSpPr>
            <p:cNvPr id="34" name="Freeform 13">
              <a:extLst>
                <a:ext uri="{FF2B5EF4-FFF2-40B4-BE49-F238E27FC236}">
                  <a16:creationId xmlns:a16="http://schemas.microsoft.com/office/drawing/2014/main" id="{A1308C55-4A84-4113-AB81-3ADDAA94799E}"/>
                </a:ext>
              </a:extLst>
            </p:cNvPr>
            <p:cNvSpPr/>
            <p:nvPr/>
          </p:nvSpPr>
          <p:spPr>
            <a:xfrm>
              <a:off x="4960958" y="38091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35" name="Freeform 14">
              <a:extLst>
                <a:ext uri="{FF2B5EF4-FFF2-40B4-BE49-F238E27FC236}">
                  <a16:creationId xmlns:a16="http://schemas.microsoft.com/office/drawing/2014/main" id="{157FF4D6-24AA-4D98-8A1F-85C419E43F26}"/>
                </a:ext>
              </a:extLst>
            </p:cNvPr>
            <p:cNvSpPr/>
            <p:nvPr/>
          </p:nvSpPr>
          <p:spPr>
            <a:xfrm>
              <a:off x="5086062" y="38250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00B0F0"/>
                </a:solidFill>
              </a:endParaRPr>
            </a:p>
          </p:txBody>
        </p:sp>
      </p:grpSp>
      <p:sp>
        <p:nvSpPr>
          <p:cNvPr id="2" name="Rectangle 1">
            <a:extLst>
              <a:ext uri="{FF2B5EF4-FFF2-40B4-BE49-F238E27FC236}">
                <a16:creationId xmlns:a16="http://schemas.microsoft.com/office/drawing/2014/main" id="{0768A30C-59C0-4827-A0B1-B7A035806F8D}"/>
              </a:ext>
            </a:extLst>
          </p:cNvPr>
          <p:cNvSpPr/>
          <p:nvPr/>
        </p:nvSpPr>
        <p:spPr>
          <a:xfrm>
            <a:off x="2477435" y="209892"/>
            <a:ext cx="2719924" cy="830997"/>
          </a:xfrm>
          <a:prstGeom prst="rect">
            <a:avLst/>
          </a:prstGeom>
        </p:spPr>
        <p:txBody>
          <a:bodyPr wrap="square">
            <a:spAutoFit/>
          </a:bodyPr>
          <a:lstStyle/>
          <a:p>
            <a:r>
              <a:rPr lang="bn-BD" sz="4800" dirty="0">
                <a:solidFill>
                  <a:prstClr val="black"/>
                </a:solidFill>
                <a:effectLst>
                  <a:outerShdw blurRad="38100" dist="38100" dir="2700000" algn="tl">
                    <a:srgbClr val="000000">
                      <a:alpha val="43137"/>
                    </a:srgbClr>
                  </a:outerShdw>
                </a:effectLst>
                <a:latin typeface="NikoshBAN" pitchFamily="2" charset="0"/>
                <a:cs typeface="NikoshBAN" pitchFamily="2" charset="0"/>
              </a:rPr>
              <a:t>শিখনফল</a:t>
            </a:r>
            <a:endParaRPr lang="en-US" sz="4800" dirty="0"/>
          </a:p>
        </p:txBody>
      </p:sp>
    </p:spTree>
    <p:extLst>
      <p:ext uri="{BB962C8B-B14F-4D97-AF65-F5344CB8AC3E}">
        <p14:creationId xmlns:p14="http://schemas.microsoft.com/office/powerpoint/2010/main" val="30946646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strVal val="#ppt_w+.3"/>
                                          </p:val>
                                        </p:tav>
                                        <p:tav tm="100000">
                                          <p:val>
                                            <p:strVal val="#ppt_w"/>
                                          </p:val>
                                        </p:tav>
                                      </p:tavLst>
                                    </p:anim>
                                    <p:anim calcmode="lin" valueType="num">
                                      <p:cBhvr>
                                        <p:cTn id="8" dur="1000" fill="hold"/>
                                        <p:tgtEl>
                                          <p:spTgt spid="25"/>
                                        </p:tgtEl>
                                        <p:attrNameLst>
                                          <p:attrName>ppt_h</p:attrName>
                                        </p:attrNameLst>
                                      </p:cBhvr>
                                      <p:tavLst>
                                        <p:tav tm="0">
                                          <p:val>
                                            <p:strVal val="#ppt_h"/>
                                          </p:val>
                                        </p:tav>
                                        <p:tav tm="100000">
                                          <p:val>
                                            <p:strVal val="#ppt_h"/>
                                          </p:val>
                                        </p:tav>
                                      </p:tavLst>
                                    </p:anim>
                                    <p:animEffect transition="in" filter="fade">
                                      <p:cBhvr>
                                        <p:cTn id="9" dur="1000"/>
                                        <p:tgtEl>
                                          <p:spTgt spid="25"/>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4" presetClass="entr" presetSubtype="1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82506" y="4355185"/>
            <a:ext cx="7413813" cy="1446550"/>
          </a:xfrm>
          <a:prstGeom prst="rect">
            <a:avLst/>
          </a:prstGeom>
          <a:solidFill>
            <a:schemeClr val="bg1"/>
          </a:solidFill>
          <a:ln w="57150">
            <a:solidFill>
              <a:srgbClr val="0070C0"/>
            </a:solidFill>
          </a:ln>
        </p:spPr>
        <p:txBody>
          <a:bodyPr wrap="square">
            <a:spAutoFit/>
          </a:bodyPr>
          <a:lstStyle/>
          <a:p>
            <a:pPr algn="ctr"/>
            <a:r>
              <a:rPr lang="bn-IN" sz="4400" b="1" dirty="0">
                <a:latin typeface="NikoshBAN" pitchFamily="2" charset="0"/>
                <a:cs typeface="NikoshBAN" pitchFamily="2" charset="0"/>
              </a:rPr>
              <a:t>মানবদেহ সুস্থ রাখার জন্য ডাক্তার যে ব্যবস্থাপত্র দেন তাকেই চিকিৎসা বলে।</a:t>
            </a:r>
            <a:endParaRPr lang="en-US" sz="4400" b="1" dirty="0">
              <a:latin typeface="NikoshBAN" pitchFamily="2" charset="0"/>
              <a:cs typeface="NikoshBAN" pitchFamily="2" charset="0"/>
            </a:endParaRPr>
          </a:p>
        </p:txBody>
      </p:sp>
      <p:sp>
        <p:nvSpPr>
          <p:cNvPr id="5" name="Oval Callout 4"/>
          <p:cNvSpPr/>
          <p:nvPr/>
        </p:nvSpPr>
        <p:spPr>
          <a:xfrm>
            <a:off x="6707700" y="442514"/>
            <a:ext cx="2415652" cy="1059306"/>
          </a:xfrm>
          <a:prstGeom prst="wedgeEllipseCallout">
            <a:avLst>
              <a:gd name="adj1" fmla="val -43997"/>
              <a:gd name="adj2" fmla="val 50905"/>
            </a:avLst>
          </a:prstGeom>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bn-IN" sz="4400" dirty="0">
                <a:solidFill>
                  <a:schemeClr val="tx1"/>
                </a:solidFill>
                <a:latin typeface="NikoshBAN" panose="02000000000000000000" pitchFamily="2" charset="0"/>
                <a:cs typeface="NikoshBAN" panose="02000000000000000000" pitchFamily="2" charset="0"/>
              </a:rPr>
              <a:t>চিকিৎসা</a:t>
            </a:r>
            <a:endParaRPr lang="en-US" sz="4400" dirty="0">
              <a:solidFill>
                <a:schemeClr val="tx1"/>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4412" y="429359"/>
            <a:ext cx="5587970" cy="3716998"/>
          </a:xfrm>
          <a:prstGeom prst="ellipse">
            <a:avLst/>
          </a:prstGeom>
          <a:solidFill>
            <a:srgbClr val="C00000"/>
          </a:solidFill>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9296401" y="457201"/>
            <a:ext cx="990601" cy="584775"/>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bn-IN" sz="3200" b="1" dirty="0">
                <a:solidFill>
                  <a:srgbClr val="FFFF00"/>
                </a:solidFill>
                <a:latin typeface="NikoshBAN" pitchFamily="2" charset="0"/>
                <a:cs typeface="NikoshBAN" pitchFamily="2" charset="0"/>
              </a:rPr>
              <a:t>১ নং</a:t>
            </a:r>
            <a:endParaRPr lang="en-US" sz="3200" b="1" dirty="0">
              <a:solidFill>
                <a:srgbClr val="FFFF00"/>
              </a:solidFill>
              <a:latin typeface="NikoshBAN" pitchFamily="2" charset="0"/>
              <a:cs typeface="NikoshBAN" pitchFamily="2" charset="0"/>
            </a:endParaRPr>
          </a:p>
        </p:txBody>
      </p:sp>
      <p:sp>
        <p:nvSpPr>
          <p:cNvPr id="8" name="TextBox 7"/>
          <p:cNvSpPr txBox="1"/>
          <p:nvPr/>
        </p:nvSpPr>
        <p:spPr>
          <a:xfrm>
            <a:off x="9296401" y="1524001"/>
            <a:ext cx="990601" cy="584775"/>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3200" b="1" dirty="0">
                <a:solidFill>
                  <a:srgbClr val="FFFF00"/>
                </a:solidFill>
                <a:latin typeface="NikoshBAN" pitchFamily="2" charset="0"/>
                <a:cs typeface="NikoshBAN" pitchFamily="2" charset="0"/>
              </a:rPr>
              <a:t>2</a:t>
            </a:r>
            <a:r>
              <a:rPr lang="bn-IN" sz="3200" b="1" dirty="0">
                <a:solidFill>
                  <a:srgbClr val="FFFF00"/>
                </a:solidFill>
                <a:latin typeface="NikoshBAN" pitchFamily="2" charset="0"/>
                <a:cs typeface="NikoshBAN" pitchFamily="2" charset="0"/>
              </a:rPr>
              <a:t> নং</a:t>
            </a:r>
            <a:endParaRPr lang="en-US" sz="3200" b="1" dirty="0">
              <a:solidFill>
                <a:srgbClr val="FFFF00"/>
              </a:solidFill>
              <a:latin typeface="NikoshBAN" pitchFamily="2" charset="0"/>
              <a:cs typeface="NikoshBAN" pitchFamily="2" charset="0"/>
            </a:endParaRPr>
          </a:p>
        </p:txBody>
      </p:sp>
      <p:sp>
        <p:nvSpPr>
          <p:cNvPr id="9" name="TextBox 8"/>
          <p:cNvSpPr txBox="1"/>
          <p:nvPr/>
        </p:nvSpPr>
        <p:spPr>
          <a:xfrm>
            <a:off x="9372601" y="2667002"/>
            <a:ext cx="914401" cy="584775"/>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3200" b="1" dirty="0">
                <a:solidFill>
                  <a:srgbClr val="FFFF00"/>
                </a:solidFill>
                <a:latin typeface="NikoshBAN" pitchFamily="2" charset="0"/>
                <a:cs typeface="NikoshBAN" pitchFamily="2" charset="0"/>
              </a:rPr>
              <a:t>3</a:t>
            </a:r>
            <a:r>
              <a:rPr lang="bn-IN" sz="3200" b="1" dirty="0">
                <a:solidFill>
                  <a:srgbClr val="FFFF00"/>
                </a:solidFill>
                <a:latin typeface="NikoshBAN" pitchFamily="2" charset="0"/>
                <a:cs typeface="NikoshBAN" pitchFamily="2" charset="0"/>
              </a:rPr>
              <a:t> নং</a:t>
            </a:r>
            <a:endParaRPr lang="en-US" sz="3200" b="1" dirty="0">
              <a:solidFill>
                <a:srgbClr val="FFFF00"/>
              </a:solidFill>
              <a:latin typeface="NikoshBAN" pitchFamily="2" charset="0"/>
              <a:cs typeface="NikoshBAN" pitchFamily="2" charset="0"/>
            </a:endParaRPr>
          </a:p>
        </p:txBody>
      </p:sp>
      <p:grpSp>
        <p:nvGrpSpPr>
          <p:cNvPr id="10" name="Group 9">
            <a:extLst>
              <a:ext uri="{FF2B5EF4-FFF2-40B4-BE49-F238E27FC236}">
                <a16:creationId xmlns:a16="http://schemas.microsoft.com/office/drawing/2014/main" id="{404BD674-F0EB-46BE-BF6A-D2260CCB29EA}"/>
              </a:ext>
            </a:extLst>
          </p:cNvPr>
          <p:cNvGrpSpPr/>
          <p:nvPr/>
        </p:nvGrpSpPr>
        <p:grpSpPr>
          <a:xfrm>
            <a:off x="0" y="0"/>
            <a:ext cx="12192000" cy="6863286"/>
            <a:chOff x="-4419" y="0"/>
            <a:chExt cx="12192000" cy="6858000"/>
          </a:xfrm>
        </p:grpSpPr>
        <p:sp>
          <p:nvSpPr>
            <p:cNvPr id="11" name="Frame 10">
              <a:extLst>
                <a:ext uri="{FF2B5EF4-FFF2-40B4-BE49-F238E27FC236}">
                  <a16:creationId xmlns:a16="http://schemas.microsoft.com/office/drawing/2014/main" id="{4796C10D-E3A2-4821-A5C7-2A117B431756}"/>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2" name="Picture 11">
              <a:extLst>
                <a:ext uri="{FF2B5EF4-FFF2-40B4-BE49-F238E27FC236}">
                  <a16:creationId xmlns:a16="http://schemas.microsoft.com/office/drawing/2014/main" id="{E6A0FEBD-1BE9-4676-B19F-10F8851DBB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13" name="Picture 12">
            <a:extLst>
              <a:ext uri="{FF2B5EF4-FFF2-40B4-BE49-F238E27FC236}">
                <a16:creationId xmlns:a16="http://schemas.microsoft.com/office/drawing/2014/main" id="{DAF38842-4FA9-4D2C-8D96-DCABEE58F9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9947" y="101736"/>
            <a:ext cx="1043702" cy="631819"/>
          </a:xfrm>
          <a:prstGeom prst="rect">
            <a:avLst/>
          </a:prstGeom>
        </p:spPr>
      </p:pic>
      <p:pic>
        <p:nvPicPr>
          <p:cNvPr id="14" name="Picture 13">
            <a:extLst>
              <a:ext uri="{FF2B5EF4-FFF2-40B4-BE49-F238E27FC236}">
                <a16:creationId xmlns:a16="http://schemas.microsoft.com/office/drawing/2014/main" id="{F6F5F9AD-249E-4B7D-A73E-4653C7BE03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849" y="5538304"/>
            <a:ext cx="11988800" cy="1193800"/>
          </a:xfrm>
          <a:prstGeom prst="rect">
            <a:avLst/>
          </a:prstGeom>
        </p:spPr>
      </p:pic>
    </p:spTree>
    <p:extLst>
      <p:ext uri="{BB962C8B-B14F-4D97-AF65-F5344CB8AC3E}">
        <p14:creationId xmlns:p14="http://schemas.microsoft.com/office/powerpoint/2010/main" val="7744740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nextCondLst>
                <p:cond evt="onClick" delay="0">
                  <p:tgtEl>
                    <p:spTgt spid="7"/>
                  </p:tgtEl>
                </p:cond>
              </p:nextCondLst>
            </p:seq>
            <p:seq concurrent="1" nextAc="seek">
              <p:cTn id="10" restart="whenNotActive" fill="hold" evtFilter="cancelBubble" nodeType="interactiveSeq">
                <p:stCondLst>
                  <p:cond evt="onClick" delay="0">
                    <p:tgtEl>
                      <p:spTgt spid="8"/>
                    </p:tgtEl>
                  </p:cond>
                </p:stCondLst>
                <p:endSync evt="end" delay="0">
                  <p:rtn val="all"/>
                </p:endSync>
                <p:childTnLst>
                  <p:par>
                    <p:cTn id="11" fill="hold">
                      <p:stCondLst>
                        <p:cond delay="0"/>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nextCondLst>
                <p:cond evt="onClick" delay="0">
                  <p:tgtEl>
                    <p:spTgt spid="8"/>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nextCondLst>
                <p:cond evt="onClick" delay="0">
                  <p:tgtEl>
                    <p:spTgt spid="9"/>
                  </p:tgtEl>
                </p:cond>
              </p:nextCondLst>
            </p:seq>
          </p:childTnLst>
        </p:cTn>
      </p:par>
    </p:tnLst>
    <p:bldLst>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710" y="1813952"/>
            <a:ext cx="4343634" cy="33562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471" t="20489" r="471" b="5647"/>
          <a:stretch/>
        </p:blipFill>
        <p:spPr>
          <a:xfrm>
            <a:off x="7247365" y="1863585"/>
            <a:ext cx="4297616" cy="33066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4" name="Group 13">
            <a:extLst>
              <a:ext uri="{FF2B5EF4-FFF2-40B4-BE49-F238E27FC236}">
                <a16:creationId xmlns:a16="http://schemas.microsoft.com/office/drawing/2014/main" id="{728B3664-B92E-42FF-A17D-1600D8F3C390}"/>
              </a:ext>
            </a:extLst>
          </p:cNvPr>
          <p:cNvGrpSpPr/>
          <p:nvPr/>
        </p:nvGrpSpPr>
        <p:grpSpPr>
          <a:xfrm>
            <a:off x="0" y="0"/>
            <a:ext cx="12192000" cy="6863286"/>
            <a:chOff x="-4419" y="0"/>
            <a:chExt cx="12192000" cy="6858000"/>
          </a:xfrm>
        </p:grpSpPr>
        <p:sp>
          <p:nvSpPr>
            <p:cNvPr id="15" name="Frame 14">
              <a:extLst>
                <a:ext uri="{FF2B5EF4-FFF2-40B4-BE49-F238E27FC236}">
                  <a16:creationId xmlns:a16="http://schemas.microsoft.com/office/drawing/2014/main" id="{CF8BF4BA-5562-4C2F-923A-A42C77412FE7}"/>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6" name="Picture 15">
              <a:extLst>
                <a:ext uri="{FF2B5EF4-FFF2-40B4-BE49-F238E27FC236}">
                  <a16:creationId xmlns:a16="http://schemas.microsoft.com/office/drawing/2014/main" id="{CFE6AAAD-2B9E-4273-BC91-7C0E3FC612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17" name="Picture 16">
            <a:extLst>
              <a:ext uri="{FF2B5EF4-FFF2-40B4-BE49-F238E27FC236}">
                <a16:creationId xmlns:a16="http://schemas.microsoft.com/office/drawing/2014/main" id="{7B39C7DD-33F8-42ED-97F0-4EBA95C025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9947" y="101736"/>
            <a:ext cx="1043702" cy="631819"/>
          </a:xfrm>
          <a:prstGeom prst="rect">
            <a:avLst/>
          </a:prstGeom>
        </p:spPr>
      </p:pic>
      <p:sp>
        <p:nvSpPr>
          <p:cNvPr id="19" name="TextBox 18">
            <a:extLst>
              <a:ext uri="{FF2B5EF4-FFF2-40B4-BE49-F238E27FC236}">
                <a16:creationId xmlns:a16="http://schemas.microsoft.com/office/drawing/2014/main" id="{D5C86188-CA8B-4FBC-9E56-034D0059F6E8}"/>
              </a:ext>
            </a:extLst>
          </p:cNvPr>
          <p:cNvSpPr txBox="1"/>
          <p:nvPr/>
        </p:nvSpPr>
        <p:spPr>
          <a:xfrm>
            <a:off x="3907664" y="479258"/>
            <a:ext cx="4035144" cy="1015663"/>
          </a:xfrm>
          <a:prstGeom prst="rect">
            <a:avLst/>
          </a:prstGeom>
          <a:noFill/>
        </p:spPr>
        <p:txBody>
          <a:bodyPr wrap="square" rtlCol="0">
            <a:spAutoFit/>
          </a:bodyPr>
          <a:lstStyle/>
          <a:p>
            <a:pPr algn="ctr"/>
            <a:r>
              <a:rPr lang="bn-BD" sz="6000" b="1" dirty="0">
                <a:latin typeface="NikoshBAN" panose="02000000000000000000" pitchFamily="2" charset="0"/>
                <a:cs typeface="NikoshBAN" panose="02000000000000000000" pitchFamily="2" charset="0"/>
              </a:rPr>
              <a:t> পাঠ</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উপস্থাপন</a:t>
            </a:r>
            <a:r>
              <a:rPr lang="bn-BD" sz="6000" b="1" dirty="0">
                <a:latin typeface="NikoshBAN" panose="02000000000000000000" pitchFamily="2" charset="0"/>
                <a:cs typeface="NikoshBAN" panose="02000000000000000000" pitchFamily="2" charset="0"/>
              </a:rPr>
              <a:t> </a:t>
            </a:r>
            <a:endParaRPr lang="en-US" sz="6000" b="1" dirty="0">
              <a:latin typeface="NikoshBAN" panose="02000000000000000000" pitchFamily="2" charset="0"/>
              <a:cs typeface="NikoshBAN" panose="02000000000000000000" pitchFamily="2" charset="0"/>
            </a:endParaRPr>
          </a:p>
        </p:txBody>
      </p:sp>
      <p:grpSp>
        <p:nvGrpSpPr>
          <p:cNvPr id="20" name="Group 19">
            <a:extLst>
              <a:ext uri="{FF2B5EF4-FFF2-40B4-BE49-F238E27FC236}">
                <a16:creationId xmlns:a16="http://schemas.microsoft.com/office/drawing/2014/main" id="{161723D1-4E06-437A-8C8B-AF99BC61E57C}"/>
              </a:ext>
            </a:extLst>
          </p:cNvPr>
          <p:cNvGrpSpPr/>
          <p:nvPr/>
        </p:nvGrpSpPr>
        <p:grpSpPr>
          <a:xfrm>
            <a:off x="3032554" y="1209184"/>
            <a:ext cx="6106390" cy="263837"/>
            <a:chOff x="3946478" y="3668136"/>
            <a:chExt cx="6271142" cy="708913"/>
          </a:xfrm>
        </p:grpSpPr>
        <p:sp>
          <p:nvSpPr>
            <p:cNvPr id="21" name="Freeform 5">
              <a:extLst>
                <a:ext uri="{FF2B5EF4-FFF2-40B4-BE49-F238E27FC236}">
                  <a16:creationId xmlns:a16="http://schemas.microsoft.com/office/drawing/2014/main" id="{285114B6-4090-4AA8-86F7-7B563305CF22}"/>
                </a:ext>
              </a:extLst>
            </p:cNvPr>
            <p:cNvSpPr/>
            <p:nvPr/>
          </p:nvSpPr>
          <p:spPr>
            <a:xfrm>
              <a:off x="3946478" y="3668136"/>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7030A0"/>
                </a:solidFill>
              </a:endParaRPr>
            </a:p>
          </p:txBody>
        </p:sp>
        <p:sp>
          <p:nvSpPr>
            <p:cNvPr id="22" name="Freeform 6">
              <a:extLst>
                <a:ext uri="{FF2B5EF4-FFF2-40B4-BE49-F238E27FC236}">
                  <a16:creationId xmlns:a16="http://schemas.microsoft.com/office/drawing/2014/main" id="{7691E604-605C-419A-8ECB-206773BB544B}"/>
                </a:ext>
              </a:extLst>
            </p:cNvPr>
            <p:cNvSpPr/>
            <p:nvPr/>
          </p:nvSpPr>
          <p:spPr>
            <a:xfrm>
              <a:off x="4085230" y="36977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70C0"/>
                </a:solidFill>
              </a:endParaRPr>
            </a:p>
          </p:txBody>
        </p:sp>
        <p:sp>
          <p:nvSpPr>
            <p:cNvPr id="23" name="Freeform 7">
              <a:extLst>
                <a:ext uri="{FF2B5EF4-FFF2-40B4-BE49-F238E27FC236}">
                  <a16:creationId xmlns:a16="http://schemas.microsoft.com/office/drawing/2014/main" id="{BD173683-46D3-4B6C-93B0-0A9D9C0447EF}"/>
                </a:ext>
              </a:extLst>
            </p:cNvPr>
            <p:cNvSpPr/>
            <p:nvPr/>
          </p:nvSpPr>
          <p:spPr>
            <a:xfrm>
              <a:off x="4210334" y="37136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4" name="Freeform 8">
              <a:extLst>
                <a:ext uri="{FF2B5EF4-FFF2-40B4-BE49-F238E27FC236}">
                  <a16:creationId xmlns:a16="http://schemas.microsoft.com/office/drawing/2014/main" id="{6774B2BD-12D9-408C-A7E1-A5B90E901891}"/>
                </a:ext>
              </a:extLst>
            </p:cNvPr>
            <p:cNvSpPr/>
            <p:nvPr/>
          </p:nvSpPr>
          <p:spPr>
            <a:xfrm>
              <a:off x="4335438" y="37295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5" name="Freeform 9">
              <a:extLst>
                <a:ext uri="{FF2B5EF4-FFF2-40B4-BE49-F238E27FC236}">
                  <a16:creationId xmlns:a16="http://schemas.microsoft.com/office/drawing/2014/main" id="{6E06DAA8-FCBB-4039-AA1C-7E0754C3211C}"/>
                </a:ext>
              </a:extLst>
            </p:cNvPr>
            <p:cNvSpPr/>
            <p:nvPr/>
          </p:nvSpPr>
          <p:spPr>
            <a:xfrm>
              <a:off x="4460542" y="37454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6" name="Freeform 10">
              <a:extLst>
                <a:ext uri="{FF2B5EF4-FFF2-40B4-BE49-F238E27FC236}">
                  <a16:creationId xmlns:a16="http://schemas.microsoft.com/office/drawing/2014/main" id="{073D69A6-BD7D-4BDE-A2F2-CDF37D9D25D2}"/>
                </a:ext>
              </a:extLst>
            </p:cNvPr>
            <p:cNvSpPr/>
            <p:nvPr/>
          </p:nvSpPr>
          <p:spPr>
            <a:xfrm>
              <a:off x="4585646" y="376138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7" name="Freeform 11">
              <a:extLst>
                <a:ext uri="{FF2B5EF4-FFF2-40B4-BE49-F238E27FC236}">
                  <a16:creationId xmlns:a16="http://schemas.microsoft.com/office/drawing/2014/main" id="{D9460A5B-E969-4CE9-933A-B1BE2734EED7}"/>
                </a:ext>
              </a:extLst>
            </p:cNvPr>
            <p:cNvSpPr/>
            <p:nvPr/>
          </p:nvSpPr>
          <p:spPr>
            <a:xfrm>
              <a:off x="4710750" y="37773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8" name="Freeform 12">
              <a:extLst>
                <a:ext uri="{FF2B5EF4-FFF2-40B4-BE49-F238E27FC236}">
                  <a16:creationId xmlns:a16="http://schemas.microsoft.com/office/drawing/2014/main" id="{B07E6CD3-6A73-4340-A33D-3082D642F72A}"/>
                </a:ext>
              </a:extLst>
            </p:cNvPr>
            <p:cNvSpPr/>
            <p:nvPr/>
          </p:nvSpPr>
          <p:spPr>
            <a:xfrm>
              <a:off x="4835854" y="37932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9" name="Freeform 13">
              <a:extLst>
                <a:ext uri="{FF2B5EF4-FFF2-40B4-BE49-F238E27FC236}">
                  <a16:creationId xmlns:a16="http://schemas.microsoft.com/office/drawing/2014/main" id="{87953160-8068-4878-A3F5-B9693936DD10}"/>
                </a:ext>
              </a:extLst>
            </p:cNvPr>
            <p:cNvSpPr/>
            <p:nvPr/>
          </p:nvSpPr>
          <p:spPr>
            <a:xfrm>
              <a:off x="4960958" y="38091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30" name="Freeform 14">
              <a:extLst>
                <a:ext uri="{FF2B5EF4-FFF2-40B4-BE49-F238E27FC236}">
                  <a16:creationId xmlns:a16="http://schemas.microsoft.com/office/drawing/2014/main" id="{2E3B8CF0-144E-426A-9B15-E43C63DAAE8E}"/>
                </a:ext>
              </a:extLst>
            </p:cNvPr>
            <p:cNvSpPr/>
            <p:nvPr/>
          </p:nvSpPr>
          <p:spPr>
            <a:xfrm>
              <a:off x="5086062" y="38250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00B0F0"/>
                </a:solidFill>
              </a:endParaRPr>
            </a:p>
          </p:txBody>
        </p:sp>
      </p:grpSp>
      <p:sp>
        <p:nvSpPr>
          <p:cNvPr id="3" name="Title 2">
            <a:extLst>
              <a:ext uri="{FF2B5EF4-FFF2-40B4-BE49-F238E27FC236}">
                <a16:creationId xmlns:a16="http://schemas.microsoft.com/office/drawing/2014/main" id="{759A358B-1336-48F8-9A4B-C400A626FBDC}"/>
              </a:ext>
            </a:extLst>
          </p:cNvPr>
          <p:cNvSpPr>
            <a:spLocks noGrp="1"/>
          </p:cNvSpPr>
          <p:nvPr>
            <p:ph type="title"/>
          </p:nvPr>
        </p:nvSpPr>
        <p:spPr>
          <a:xfrm>
            <a:off x="428820" y="5288297"/>
            <a:ext cx="5417039" cy="1325563"/>
          </a:xfrm>
        </p:spPr>
        <p:txBody>
          <a:bodyPr>
            <a:noAutofit/>
          </a:bodyPr>
          <a:lstStyle/>
          <a:p>
            <a:r>
              <a:rPr lang="en-US" sz="4000" dirty="0" err="1">
                <a:latin typeface="NikoshBAN" panose="02000000000000000000" pitchFamily="2" charset="0"/>
                <a:cs typeface="NikoshBAN" panose="02000000000000000000" pitchFamily="2" charset="0"/>
              </a:rPr>
              <a:t>ডিজিটাল</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থার্মোমি</a:t>
            </a:r>
            <a:r>
              <a:rPr lang="bn-IN" sz="4000" dirty="0">
                <a:latin typeface="NikoshBAN" panose="02000000000000000000" pitchFamily="2" charset="0"/>
                <a:cs typeface="NikoshBAN" panose="02000000000000000000" pitchFamily="2" charset="0"/>
              </a:rPr>
              <a:t>টা</a:t>
            </a:r>
            <a:r>
              <a:rPr lang="en-US" sz="4000" dirty="0" err="1">
                <a:latin typeface="NikoshBAN" panose="02000000000000000000" pitchFamily="2" charset="0"/>
                <a:cs typeface="NikoshBAN" panose="02000000000000000000" pitchFamily="2" charset="0"/>
              </a:rPr>
              <a:t>রের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সাহা</a:t>
            </a:r>
            <a:r>
              <a:rPr lang="bn-IN" sz="4000" dirty="0">
                <a:latin typeface="NikoshBAN" panose="02000000000000000000" pitchFamily="2" charset="0"/>
                <a:cs typeface="NikoshBAN" panose="02000000000000000000" pitchFamily="2" charset="0"/>
              </a:rPr>
              <a:t>য্যে</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তাপমাত্রা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পরিমাপ</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অনেক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সহজ</a:t>
            </a:r>
            <a:r>
              <a:rPr lang="bn-IN" sz="4000" dirty="0">
                <a:latin typeface="NikoshBAN" panose="02000000000000000000" pitchFamily="2" charset="0"/>
                <a:cs typeface="NikoshBAN" panose="02000000000000000000" pitchFamily="2" charset="0"/>
              </a:rPr>
              <a:t>।</a:t>
            </a:r>
            <a:endParaRPr lang="en-US" sz="4000" dirty="0"/>
          </a:p>
        </p:txBody>
      </p:sp>
      <p:sp>
        <p:nvSpPr>
          <p:cNvPr id="31" name="Title 2">
            <a:extLst>
              <a:ext uri="{FF2B5EF4-FFF2-40B4-BE49-F238E27FC236}">
                <a16:creationId xmlns:a16="http://schemas.microsoft.com/office/drawing/2014/main" id="{9D75774E-D197-44FB-8189-C7D2590C33A8}"/>
              </a:ext>
            </a:extLst>
          </p:cNvPr>
          <p:cNvSpPr txBox="1">
            <a:spLocks/>
          </p:cNvSpPr>
          <p:nvPr/>
        </p:nvSpPr>
        <p:spPr>
          <a:xfrm>
            <a:off x="6274679" y="5268226"/>
            <a:ext cx="5626908" cy="13083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sz="4000" dirty="0">
                <a:latin typeface="NikoshBAN" panose="02000000000000000000" pitchFamily="2" charset="0"/>
                <a:cs typeface="NikoshBAN" panose="02000000000000000000" pitchFamily="2" charset="0"/>
              </a:rPr>
              <a:t>এখন ঘরে বসে ডায়াবেটিস পরিমাপ করা যায়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829742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174602" y="4319870"/>
            <a:ext cx="7842795" cy="1446550"/>
          </a:xfrm>
          <a:prstGeom prst="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IN" sz="4400" dirty="0">
                <a:solidFill>
                  <a:schemeClr val="tx1"/>
                </a:solidFill>
                <a:latin typeface="NikoshBAN" panose="02000000000000000000" pitchFamily="2" charset="0"/>
                <a:cs typeface="NikoshBAN" panose="02000000000000000000" pitchFamily="2" charset="0"/>
              </a:rPr>
              <a:t>রক্তচাপ পরিমাপের জন্য এখন আর ডাক্তারের অপেক্ষায় বসে থাকার প্রয়োজন হয় না ।</a:t>
            </a:r>
            <a:endParaRPr lang="en-US" sz="4400" dirty="0">
              <a:solidFill>
                <a:schemeClr val="tx1"/>
              </a:solidFill>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202" b="14833"/>
          <a:stretch/>
        </p:blipFill>
        <p:spPr>
          <a:xfrm>
            <a:off x="1511261" y="532234"/>
            <a:ext cx="3947778" cy="3455148"/>
          </a:xfrm>
          <a:prstGeom prst="ellipse">
            <a:avLst/>
          </a:prstGeom>
          <a:ln w="63500"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4342" y="585275"/>
            <a:ext cx="4087907" cy="3402107"/>
          </a:xfrm>
          <a:prstGeom prst="ellipse">
            <a:avLst/>
          </a:prstGeom>
          <a:ln w="63500"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2" name="Group 11">
            <a:extLst>
              <a:ext uri="{FF2B5EF4-FFF2-40B4-BE49-F238E27FC236}">
                <a16:creationId xmlns:a16="http://schemas.microsoft.com/office/drawing/2014/main" id="{0041574F-C881-4E01-9B6A-EF7FBBA91E7F}"/>
              </a:ext>
            </a:extLst>
          </p:cNvPr>
          <p:cNvGrpSpPr/>
          <p:nvPr/>
        </p:nvGrpSpPr>
        <p:grpSpPr>
          <a:xfrm>
            <a:off x="0" y="0"/>
            <a:ext cx="12192000" cy="6863286"/>
            <a:chOff x="-4419" y="0"/>
            <a:chExt cx="12192000" cy="6858000"/>
          </a:xfrm>
        </p:grpSpPr>
        <p:sp>
          <p:nvSpPr>
            <p:cNvPr id="13" name="Frame 12">
              <a:extLst>
                <a:ext uri="{FF2B5EF4-FFF2-40B4-BE49-F238E27FC236}">
                  <a16:creationId xmlns:a16="http://schemas.microsoft.com/office/drawing/2014/main" id="{4E3FB8FA-2C7B-4581-8F5A-52C814CB3253}"/>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4" name="Picture 13">
              <a:extLst>
                <a:ext uri="{FF2B5EF4-FFF2-40B4-BE49-F238E27FC236}">
                  <a16:creationId xmlns:a16="http://schemas.microsoft.com/office/drawing/2014/main" id="{01FDCC7D-CB55-4198-8676-C6E9970548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15" name="Picture 14">
            <a:extLst>
              <a:ext uri="{FF2B5EF4-FFF2-40B4-BE49-F238E27FC236}">
                <a16:creationId xmlns:a16="http://schemas.microsoft.com/office/drawing/2014/main" id="{DED48893-1CEF-4318-8743-C257A31B86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9947" y="101736"/>
            <a:ext cx="1043702" cy="631819"/>
          </a:xfrm>
          <a:prstGeom prst="rect">
            <a:avLst/>
          </a:prstGeom>
        </p:spPr>
      </p:pic>
      <p:pic>
        <p:nvPicPr>
          <p:cNvPr id="17" name="Picture 16">
            <a:extLst>
              <a:ext uri="{FF2B5EF4-FFF2-40B4-BE49-F238E27FC236}">
                <a16:creationId xmlns:a16="http://schemas.microsoft.com/office/drawing/2014/main" id="{A3C4CE80-0F29-4682-A191-A64CC06FA71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849" y="5646056"/>
            <a:ext cx="11988800" cy="1086047"/>
          </a:xfrm>
          <a:prstGeom prst="rect">
            <a:avLst/>
          </a:prstGeom>
        </p:spPr>
      </p:pic>
    </p:spTree>
    <p:extLst>
      <p:ext uri="{BB962C8B-B14F-4D97-AF65-F5344CB8AC3E}">
        <p14:creationId xmlns:p14="http://schemas.microsoft.com/office/powerpoint/2010/main" val="405973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3"/>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404" y="473205"/>
            <a:ext cx="4570796" cy="31686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4457700" y="3894137"/>
            <a:ext cx="2514600" cy="646331"/>
          </a:xfrm>
          <a:prstGeom prst="rect">
            <a:avLst/>
          </a:prstGeom>
          <a:solidFill>
            <a:srgbClr val="00B0F0"/>
          </a:solidFill>
        </p:spPr>
        <p:txBody>
          <a:bodyPr wrap="square" rtlCol="0">
            <a:spAutoFit/>
          </a:bodyPr>
          <a:lstStyle/>
          <a:p>
            <a:pPr algn="ctr"/>
            <a:r>
              <a:rPr lang="en-US" sz="3600" b="1" dirty="0" err="1">
                <a:latin typeface="NikoshBAN" pitchFamily="2" charset="0"/>
                <a:cs typeface="NikoshBAN" pitchFamily="2" charset="0"/>
              </a:rPr>
              <a:t>এম</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আর</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আই</a:t>
            </a:r>
            <a:endParaRPr lang="en-US" sz="3600" b="1" dirty="0">
              <a:latin typeface="NikoshBAN" pitchFamily="2" charset="0"/>
              <a:cs typeface="NikoshBAN" pitchFamily="2" charset="0"/>
            </a:endParaRPr>
          </a:p>
        </p:txBody>
      </p:sp>
      <p:sp>
        <p:nvSpPr>
          <p:cNvPr id="6" name="TextBox 5"/>
          <p:cNvSpPr txBox="1"/>
          <p:nvPr/>
        </p:nvSpPr>
        <p:spPr>
          <a:xfrm>
            <a:off x="1175978" y="4723031"/>
            <a:ext cx="9578788" cy="1815882"/>
          </a:xfrm>
          <a:prstGeom prst="rect">
            <a:avLst/>
          </a:prstGeom>
          <a:solidFill>
            <a:schemeClr val="bg1"/>
          </a:solidFill>
          <a:ln>
            <a:solidFill>
              <a:schemeClr val="accent6"/>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as-IN" sz="2800" b="1" dirty="0">
                <a:solidFill>
                  <a:schemeClr val="tx1"/>
                </a:solidFill>
                <a:latin typeface="NikoshBAN" pitchFamily="2" charset="0"/>
                <a:cs typeface="NikoshBAN" pitchFamily="2" charset="0"/>
              </a:rPr>
              <a:t>এমআরআই বা </a:t>
            </a:r>
            <a:r>
              <a:rPr lang="en-US" sz="2800" b="1" dirty="0">
                <a:solidFill>
                  <a:schemeClr val="tx1"/>
                </a:solidFill>
                <a:latin typeface="NikoshBAN" pitchFamily="2" charset="0"/>
                <a:cs typeface="NikoshBAN" pitchFamily="2" charset="0"/>
              </a:rPr>
              <a:t>Magnetic Resonance Imaging </a:t>
            </a:r>
            <a:r>
              <a:rPr lang="as-IN" sz="2800" b="1" dirty="0">
                <a:solidFill>
                  <a:schemeClr val="tx1"/>
                </a:solidFill>
                <a:latin typeface="NikoshBAN" pitchFamily="2" charset="0"/>
                <a:cs typeface="NikoshBAN" pitchFamily="2" charset="0"/>
              </a:rPr>
              <a:t>হল, সবচেয়ে অত্যাধুনিক রোগ নির্ণয়কারী (</a:t>
            </a:r>
            <a:r>
              <a:rPr lang="en-US" sz="2800" b="1" dirty="0">
                <a:solidFill>
                  <a:schemeClr val="tx1"/>
                </a:solidFill>
                <a:latin typeface="NikoshBAN" pitchFamily="2" charset="0"/>
                <a:cs typeface="NikoshBAN" pitchFamily="2" charset="0"/>
              </a:rPr>
              <a:t>Diagnostic) </a:t>
            </a:r>
            <a:r>
              <a:rPr lang="as-IN" sz="2800" b="1" dirty="0">
                <a:solidFill>
                  <a:schemeClr val="tx1"/>
                </a:solidFill>
                <a:latin typeface="NikoshBAN" pitchFamily="2" charset="0"/>
                <a:cs typeface="NikoshBAN" pitchFamily="2" charset="0"/>
              </a:rPr>
              <a:t>একটি পরীক্ষা, যার মাধ্যমে শরীরের অভ্যন্তরীণ অঙ্গের (</a:t>
            </a:r>
            <a:r>
              <a:rPr lang="en-US" sz="2800" b="1" dirty="0">
                <a:solidFill>
                  <a:schemeClr val="tx1"/>
                </a:solidFill>
                <a:latin typeface="NikoshBAN" pitchFamily="2" charset="0"/>
                <a:cs typeface="NikoshBAN" pitchFamily="2" charset="0"/>
              </a:rPr>
              <a:t>internal body structures) </a:t>
            </a:r>
            <a:r>
              <a:rPr lang="as-IN" sz="2800" b="1" dirty="0">
                <a:solidFill>
                  <a:schemeClr val="tx1"/>
                </a:solidFill>
                <a:latin typeface="NikoshBAN" pitchFamily="2" charset="0"/>
                <a:cs typeface="NikoshBAN" pitchFamily="2" charset="0"/>
              </a:rPr>
              <a:t>খুব স্পষ্ট ছবি (</a:t>
            </a:r>
            <a:r>
              <a:rPr lang="en-US" sz="2800" b="1" dirty="0">
                <a:solidFill>
                  <a:schemeClr val="tx1"/>
                </a:solidFill>
                <a:latin typeface="NikoshBAN" pitchFamily="2" charset="0"/>
                <a:cs typeface="NikoshBAN" pitchFamily="2" charset="0"/>
              </a:rPr>
              <a:t>Image) </a:t>
            </a:r>
            <a:r>
              <a:rPr lang="as-IN" sz="2800" b="1" dirty="0">
                <a:solidFill>
                  <a:schemeClr val="tx1"/>
                </a:solidFill>
                <a:latin typeface="NikoshBAN" pitchFamily="2" charset="0"/>
                <a:cs typeface="NikoshBAN" pitchFamily="2" charset="0"/>
              </a:rPr>
              <a:t>নেওয়া হয়, যাতে করে নির্দিষ্ট রোগ বা অস্বাভাবিক অবস্থা খুঁজে বের করা যায়।</a:t>
            </a:r>
            <a:endParaRPr lang="en-US" sz="2800" b="1" dirty="0">
              <a:solidFill>
                <a:schemeClr val="tx1"/>
              </a:solidFill>
              <a:latin typeface="NikoshBAN" pitchFamily="2" charset="0"/>
              <a:cs typeface="NikoshBAN"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7514" y="486677"/>
            <a:ext cx="4734082" cy="31552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Slide Number Placeholder 7"/>
          <p:cNvSpPr>
            <a:spLocks noGrp="1"/>
          </p:cNvSpPr>
          <p:nvPr>
            <p:ph type="sldNum" sz="quarter" idx="12"/>
          </p:nvPr>
        </p:nvSpPr>
        <p:spPr>
          <a:xfrm>
            <a:off x="8077200" y="6356351"/>
            <a:ext cx="2133600" cy="365125"/>
          </a:xfrm>
        </p:spPr>
        <p:txBody>
          <a:bodyPr/>
          <a:lstStyle/>
          <a:p>
            <a:fld id="{B6F15528-21DE-4FAA-801E-634DDDAF4B2B}" type="slidenum">
              <a:rPr lang="en-US" smtClean="0"/>
              <a:pPr/>
              <a:t>9</a:t>
            </a:fld>
            <a:endParaRPr lang="en-US"/>
          </a:p>
        </p:txBody>
      </p:sp>
      <p:grpSp>
        <p:nvGrpSpPr>
          <p:cNvPr id="13" name="Group 12">
            <a:extLst>
              <a:ext uri="{FF2B5EF4-FFF2-40B4-BE49-F238E27FC236}">
                <a16:creationId xmlns:a16="http://schemas.microsoft.com/office/drawing/2014/main" id="{893C51BB-3EFE-4A56-9366-4971E95DABB2}"/>
              </a:ext>
            </a:extLst>
          </p:cNvPr>
          <p:cNvGrpSpPr/>
          <p:nvPr/>
        </p:nvGrpSpPr>
        <p:grpSpPr>
          <a:xfrm>
            <a:off x="0" y="0"/>
            <a:ext cx="12192000" cy="6863286"/>
            <a:chOff x="-4419" y="0"/>
            <a:chExt cx="12192000" cy="6858000"/>
          </a:xfrm>
        </p:grpSpPr>
        <p:sp>
          <p:nvSpPr>
            <p:cNvPr id="14" name="Frame 13">
              <a:extLst>
                <a:ext uri="{FF2B5EF4-FFF2-40B4-BE49-F238E27FC236}">
                  <a16:creationId xmlns:a16="http://schemas.microsoft.com/office/drawing/2014/main" id="{E001F477-DCB3-4BF7-918E-242F7013AE52}"/>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5" name="Picture 14">
              <a:extLst>
                <a:ext uri="{FF2B5EF4-FFF2-40B4-BE49-F238E27FC236}">
                  <a16:creationId xmlns:a16="http://schemas.microsoft.com/office/drawing/2014/main" id="{DC54033C-0859-4E03-944A-297F5459CB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16" name="Picture 15">
            <a:extLst>
              <a:ext uri="{FF2B5EF4-FFF2-40B4-BE49-F238E27FC236}">
                <a16:creationId xmlns:a16="http://schemas.microsoft.com/office/drawing/2014/main" id="{903AFC9E-F8E6-4CFE-BB57-3BE47DC8B5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9947" y="101736"/>
            <a:ext cx="1043702" cy="631819"/>
          </a:xfrm>
          <a:prstGeom prst="rect">
            <a:avLst/>
          </a:prstGeom>
        </p:spPr>
      </p:pic>
    </p:spTree>
    <p:extLst>
      <p:ext uri="{BB962C8B-B14F-4D97-AF65-F5344CB8AC3E}">
        <p14:creationId xmlns:p14="http://schemas.microsoft.com/office/powerpoint/2010/main" val="504042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1139</TotalTime>
  <Words>943</Words>
  <Application>Microsoft Office PowerPoint</Application>
  <PresentationFormat>Widescreen</PresentationFormat>
  <Paragraphs>88</Paragraphs>
  <Slides>26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Nikosh</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ডিজিটাল থার্মোমিটারের সাহায্যে তাপমাত্রা পরিমাপ অনেক সহজ।</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ayoub</dc:creator>
  <cp:lastModifiedBy>aaaaaaaaaaaaaaaaaaaa</cp:lastModifiedBy>
  <cp:revision>358</cp:revision>
  <dcterms:created xsi:type="dcterms:W3CDTF">2018-06-08T19:04:01Z</dcterms:created>
  <dcterms:modified xsi:type="dcterms:W3CDTF">2019-11-01T10:44:10Z</dcterms:modified>
</cp:coreProperties>
</file>