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8" r:id="rId3"/>
    <p:sldId id="259" r:id="rId4"/>
    <p:sldId id="261" r:id="rId5"/>
    <p:sldId id="269" r:id="rId6"/>
    <p:sldId id="270" r:id="rId7"/>
    <p:sldId id="271" r:id="rId8"/>
    <p:sldId id="264" r:id="rId9"/>
    <p:sldId id="263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1634C-2906-4C87-A1D7-5810B7436FE1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B5AAA-F99A-417D-B90B-AEA728FE0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3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2427E-532E-41E2-8670-84A75DA253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6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5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7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8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1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4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4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0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52D23-275E-4744-B5FE-820AF9DC6D57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57F8-227B-40CE-861B-157882A3A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7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620000" cy="579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11480"/>
            <a:ext cx="6972300" cy="41267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1600" y="5029200"/>
            <a:ext cx="64770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শুভেচ্ছা  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37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7338" y="216941"/>
            <a:ext cx="3776923" cy="769441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  <a:scene3d>
            <a:camera prst="obliqueTopLeft"/>
            <a:lightRig rig="threePt" dir="t"/>
          </a:scene3d>
        </p:spPr>
        <p:txBody>
          <a:bodyPr wrap="square">
            <a:spAutoFit/>
          </a:bodyPr>
          <a:lstStyle/>
          <a:p>
            <a:pPr lvl="0"/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5967" y="2092036"/>
                <a:ext cx="7924800" cy="30242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bn-BD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সমকোণী ত্রিভূজের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C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কোণটি সমকোণ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,</a:t>
                </a:r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AB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= </a:t>
                </a:r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13</a:t>
                </a:r>
                <a:r>
                  <a:rPr lang="bn-BD" sz="2400" dirty="0">
                    <a:latin typeface="+mj-lt"/>
                    <a:cs typeface="NikoshBAN" pitchFamily="2" charset="0"/>
                    <a:sym typeface="Symbol"/>
                  </a:rPr>
                  <a:t> সে়ন্টিমিটারম, </a:t>
                </a:r>
                <a:endParaRPr lang="en-US" sz="2400" dirty="0">
                  <a:latin typeface="+mj-lt"/>
                  <a:cs typeface="NikoshBAN" pitchFamily="2" charset="0"/>
                  <a:sym typeface="Symbol"/>
                </a:endParaRPr>
              </a:p>
              <a:p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    BC =</a:t>
                </a:r>
                <a:r>
                  <a:rPr lang="bn-BD" sz="2400" dirty="0">
                    <a:latin typeface="+mj-lt"/>
                    <a:cs typeface="NikoshBAN" pitchFamily="2" charset="0"/>
                    <a:sym typeface="Symbol"/>
                  </a:rPr>
                  <a:t> </a:t>
                </a:r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12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সেন্টিমিটার এবং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ABC = 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হলে,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sin ,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  <a:sym typeface="Symbol"/>
                  </a:rPr>
                  <a:t>cos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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এবং </a:t>
                </a:r>
                <a:endParaRPr lang="en-US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   tan 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এর মান বের কর।</a:t>
                </a:r>
                <a:endParaRPr lang="en-US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endParaRPr lang="bn-BD" sz="2400" dirty="0">
                  <a:latin typeface="NikoshBAN" pitchFamily="2" charset="0"/>
                  <a:cs typeface="NikoshBAN" pitchFamily="2" charset="0"/>
                  <a:sym typeface="Symbol"/>
                </a:endParaRPr>
              </a:p>
              <a:p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সমকোণী ত্রিভূজের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B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কোণটি সমকোণ।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cs typeface="NikoshBAN" pitchFamily="2" charset="0"/>
                        <a:sym typeface="Symbol"/>
                      </a:rPr>
                      <m:t>tanA</m:t>
                    </m:r>
                    <m:r>
                      <a:rPr lang="en-US" sz="2400" b="0" i="0" smtClean="0"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e>
                    </m:rad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 হলে,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endParaRPr lang="en-US" sz="2400" i="1" dirty="0">
                  <a:latin typeface="Cambria Math"/>
                  <a:cs typeface="NikoshBAN" pitchFamily="2" charset="0"/>
                  <a:sym typeface="Symbol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NikoshBAN" pitchFamily="2" charset="0"/>
                        <a:sym typeface="Symbol"/>
                      </a:rPr>
                      <m:t>    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  <a:sym typeface="Symbol"/>
                  </a:rPr>
                  <a:t>sinA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  <a:sym typeface="Symbol"/>
                  </a:rPr>
                  <a:t>cosA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  <a:sym typeface="Symbol"/>
                  </a:rPr>
                  <a:t> = </a:t>
                </a:r>
                <a:r>
                  <a:rPr lang="en-US" sz="2400" dirty="0">
                    <a:latin typeface="+mj-lt"/>
                    <a:cs typeface="NikoshBAN" pitchFamily="2" charset="0"/>
                    <a:sym typeface="Symbol"/>
                  </a:rPr>
                  <a:t>4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  <a:sym typeface="Symbol"/>
                  </a:rPr>
                  <a:t> এর সত্যতা যাচাই কর।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967" y="2092036"/>
                <a:ext cx="7924800" cy="3024289"/>
              </a:xfrm>
              <a:prstGeom prst="rect">
                <a:avLst/>
              </a:prstGeom>
              <a:blipFill rotWithShape="1">
                <a:blip r:embed="rId2"/>
                <a:stretch>
                  <a:fillRect l="-1154" t="-1008" b="-4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2743201" y="216942"/>
            <a:ext cx="3833552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743201" y="1153391"/>
            <a:ext cx="3641060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গ্রুপ-</a:t>
            </a:r>
            <a:r>
              <a:rPr lang="bn-IN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90467" y="3604180"/>
            <a:ext cx="3641060" cy="685800"/>
          </a:xfrm>
          <a:prstGeom prst="round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গ্রুপ-</a:t>
            </a:r>
            <a:r>
              <a:rPr lang="bn-IN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ঙ</a:t>
            </a:r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6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190500"/>
            <a:ext cx="2362200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0500" y="1600200"/>
                <a:ext cx="8724900" cy="39654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ক।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লম্ব এবং ভূমির মধ্যে যে অনুপাত তাকে </a:t>
                </a:r>
                <a14:m>
                  <m:oMath xmlns:m="http://schemas.openxmlformats.org/officeDocument/2006/math">
                    <m:r>
                      <a:rPr lang="bn-BD" sz="28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কোনের কী বলে ?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খ । 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280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bn-BD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কোণের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tangent 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কে সংক্ষেপে কী বলে ?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গ।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𝑠𝑖𝑛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den>
                    </m:f>
                    <m:r>
                      <a:rPr lang="bn-BD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= ?</m:t>
                    </m:r>
                  </m:oMath>
                </a14:m>
                <a:endParaRPr lang="bn-BD" sz="28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IN" sz="2800" dirty="0">
                    <a:latin typeface="NikoshBAN" pitchFamily="2" charset="0"/>
                    <a:cs typeface="NikoshBAN" pitchFamily="2" charset="0"/>
                  </a:rPr>
                  <a:t>ঘ।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2800" b="0" i="1" smtClean="0">
                            <a:latin typeface="Cambria Math"/>
                            <a:cs typeface="NikoshBAN" pitchFamily="2" charset="0"/>
                          </a:rPr>
                          <m:t>ভূমি</m:t>
                        </m:r>
                      </m:num>
                      <m:den>
                        <m:r>
                          <a:rPr lang="bn-BD" sz="2800" b="0" i="1" smtClean="0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den>
                    </m:f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কে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280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কোণের কী বলে?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sz="28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600200"/>
                <a:ext cx="8724900" cy="3965445"/>
              </a:xfrm>
              <a:prstGeom prst="rect">
                <a:avLst/>
              </a:prstGeom>
              <a:blipFill rotWithShape="1">
                <a:blip r:embed="rId2"/>
                <a:stretch>
                  <a:fillRect l="-1397" t="-1385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794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4800600"/>
                <a:ext cx="8534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জ্যামিতিক উপায়ে প্রমান কর যে,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𝑠𝑖𝑛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bn-BD" sz="320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𝑐𝑜𝑠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1</m:t>
                    </m:r>
                  </m:oMath>
                </a14:m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00600"/>
                <a:ext cx="853440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632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Isosceles Triangle 1"/>
          <p:cNvSpPr/>
          <p:nvPr/>
        </p:nvSpPr>
        <p:spPr>
          <a:xfrm>
            <a:off x="2514600" y="533400"/>
            <a:ext cx="4343400" cy="25146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bn-BD" sz="4000" dirty="0">
                <a:solidFill>
                  <a:srgbClr val="CCFF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6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68677" y="152400"/>
            <a:ext cx="3505200" cy="3962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90600"/>
            <a:ext cx="3494171" cy="2590800"/>
          </a:xfrm>
          <a:prstGeom prst="rect">
            <a:avLst/>
          </a:prstGeom>
        </p:spPr>
      </p:pic>
      <p:sp>
        <p:nvSpPr>
          <p:cNvPr id="4" name="Cube 3"/>
          <p:cNvSpPr/>
          <p:nvPr/>
        </p:nvSpPr>
        <p:spPr>
          <a:xfrm>
            <a:off x="1997177" y="4412226"/>
            <a:ext cx="4648200" cy="1981200"/>
          </a:xfrm>
          <a:prstGeom prst="cub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6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0E5CD1-D66F-4888-BA35-34A3FEEEBC9A}"/>
              </a:ext>
            </a:extLst>
          </p:cNvPr>
          <p:cNvSpPr txBox="1"/>
          <p:nvPr/>
        </p:nvSpPr>
        <p:spPr>
          <a:xfrm>
            <a:off x="5715000" y="121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en-US" sz="36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36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1E6831-C0F5-492B-B218-42598DEF3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091" y="1908313"/>
            <a:ext cx="1374195" cy="1555449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B881A6B-1B5B-483C-8600-2FEE01B345EC}"/>
              </a:ext>
            </a:extLst>
          </p:cNvPr>
          <p:cNvSpPr/>
          <p:nvPr/>
        </p:nvSpPr>
        <p:spPr>
          <a:xfrm>
            <a:off x="1113430" y="27676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020466B-ECAD-42A8-B248-E403B8ADD3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92" y="1615554"/>
            <a:ext cx="1371600" cy="13716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2019DA5-460D-40A8-B170-6A6AC981E15C}"/>
              </a:ext>
            </a:extLst>
          </p:cNvPr>
          <p:cNvSpPr/>
          <p:nvPr/>
        </p:nvSpPr>
        <p:spPr>
          <a:xfrm>
            <a:off x="960462" y="3794847"/>
            <a:ext cx="4419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মোঃ জয়নাল আবেদীন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>
              <a:buNone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গঙ্গার হাট এম এ এস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উচ্চ বিদ্যালয় </a:t>
            </a:r>
          </a:p>
          <a:p>
            <a:pPr>
              <a:buNone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০১৭৫১০৩৮১৯১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5BF85E-9735-429E-83FB-E6E7B14F72C9}"/>
              </a:ext>
            </a:extLst>
          </p:cNvPr>
          <p:cNvSpPr txBox="1"/>
          <p:nvPr/>
        </p:nvSpPr>
        <p:spPr>
          <a:xfrm>
            <a:off x="5511855" y="3553599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পরিমিতি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পাঠঃত্রিকোন্মিতিক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50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3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685800"/>
            <a:ext cx="7391400" cy="5105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b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 সাধারণ গণিত</a:t>
            </a:r>
            <a:b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8936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flipH="1">
            <a:off x="5257800" y="457200"/>
            <a:ext cx="12192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57800" y="1690687"/>
            <a:ext cx="2057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77000" y="457200"/>
            <a:ext cx="8382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>
            <a:off x="152400" y="2200275"/>
            <a:ext cx="876300" cy="1600200"/>
          </a:xfrm>
          <a:prstGeom prst="triangle">
            <a:avLst/>
          </a:prstGeom>
          <a:solidFill>
            <a:srgbClr val="0070C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/>
          <p:cNvSpPr/>
          <p:nvPr/>
        </p:nvSpPr>
        <p:spPr>
          <a:xfrm>
            <a:off x="1426368" y="2276475"/>
            <a:ext cx="1600200" cy="1524000"/>
          </a:xfrm>
          <a:prstGeom prst="rtTriangl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305172" y="2137850"/>
            <a:ext cx="2286000" cy="1676400"/>
          </a:xfrm>
          <a:prstGeom prst="triangle">
            <a:avLst/>
          </a:prstGeom>
          <a:solidFill>
            <a:srgbClr val="00B0F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92077" y="195590"/>
            <a:ext cx="2362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ছবি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গুলোর সাথে পরিচিত হই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1534" y="4753709"/>
            <a:ext cx="4745831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এই গুলো কিসের ছবি</a:t>
            </a:r>
            <a:r>
              <a:rPr lang="en-US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52125"/>
            <a:ext cx="2343150" cy="174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3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3244334"/>
            <a:ext cx="7162799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pc="-300" dirty="0">
                <a:latin typeface="NikoshBAN" pitchFamily="2" charset="0"/>
                <a:cs typeface="NikoshBAN" pitchFamily="2" charset="0"/>
              </a:rPr>
              <a:t>‘                                          </a:t>
            </a:r>
            <a:r>
              <a:rPr lang="bn-IN" sz="4400" spc="-300" dirty="0">
                <a:latin typeface="NikoshBAN" pitchFamily="2" charset="0"/>
                <a:cs typeface="NikoshBAN" pitchFamily="2" charset="0"/>
              </a:rPr>
              <a:t>ত্রিকোনমিতিক       অনুপাত </a:t>
            </a:r>
            <a:endParaRPr lang="en-US" sz="34400" dirty="0"/>
          </a:p>
        </p:txBody>
      </p:sp>
      <p:sp>
        <p:nvSpPr>
          <p:cNvPr id="3" name="Isosceles Triangle 2"/>
          <p:cNvSpPr/>
          <p:nvPr/>
        </p:nvSpPr>
        <p:spPr>
          <a:xfrm>
            <a:off x="2209800" y="685800"/>
            <a:ext cx="5257800" cy="19050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6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0800" y="4953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2438400"/>
                <a:ext cx="81534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000" dirty="0">
                    <a:latin typeface="NikoshBAN" pitchFamily="2" charset="0"/>
                    <a:cs typeface="NikoshBAN" pitchFamily="2" charset="0"/>
                  </a:rPr>
                  <a:t>১।</a:t>
                </a:r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লম্ব এবং ভূমির মধ্যে যে অনুপাত তাকে </a:t>
                </a:r>
                <a14:m>
                  <m:oMath xmlns:m="http://schemas.openxmlformats.org/officeDocument/2006/math">
                    <m:r>
                      <a:rPr lang="bn-BD" sz="400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bn-BD" sz="4000" dirty="0">
                    <a:latin typeface="NikoshBAN" pitchFamily="2" charset="0"/>
                    <a:cs typeface="NikoshBAN" pitchFamily="2" charset="0"/>
                  </a:rPr>
                  <a:t> কোনের কী </a:t>
                </a:r>
                <a:r>
                  <a:rPr lang="bn-BD" sz="4000" b="1" dirty="0">
                    <a:latin typeface="NikoshBAN" pitchFamily="2" charset="0"/>
                    <a:cs typeface="NikoshBAN" pitchFamily="2" charset="0"/>
                  </a:rPr>
                  <a:t>তা বলতে পারবে।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438400"/>
                <a:ext cx="8153400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2693" t="-7373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826" y="3725632"/>
                <a:ext cx="8153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6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২</m:t>
                    </m:r>
                    <m:r>
                      <a:rPr lang="bn-IN" sz="36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।</m:t>
                    </m:r>
                    <m:r>
                      <m:rPr>
                        <m:sty m:val="p"/>
                      </m:rPr>
                      <a:rPr lang="bn-BD" sz="360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bn-BD" sz="36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কোণের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tangent </a:t>
                </a:r>
                <a:r>
                  <a:rPr lang="bn-BD" sz="3600" dirty="0">
                    <a:latin typeface="NikoshBAN" pitchFamily="2" charset="0"/>
                    <a:cs typeface="NikoshBAN" pitchFamily="2" charset="0"/>
                  </a:rPr>
                  <a:t>কে সংক্ষেপে কী </a:t>
                </a:r>
                <a:r>
                  <a:rPr lang="bn-BD" sz="3600" b="1" dirty="0">
                    <a:latin typeface="NikoshBAN" pitchFamily="2" charset="0"/>
                    <a:cs typeface="NikoshBAN" pitchFamily="2" charset="0"/>
                  </a:rPr>
                  <a:t>বলতে পারবে।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26" y="3725632"/>
                <a:ext cx="81534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319" t="-6599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6361" y="4724400"/>
                <a:ext cx="8153400" cy="1780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4800" dirty="0">
                    <a:cs typeface="NikoshBAN" pitchFamily="2" charset="0"/>
                  </a:rPr>
                  <a:t>.</a:t>
                </a:r>
                <a:r>
                  <a:rPr lang="bn-IN" sz="3200" dirty="0">
                    <a:cs typeface="NikoshBAN" pitchFamily="2" charset="0"/>
                  </a:rPr>
                  <a:t>৩।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/>
                            <a:cs typeface="NikoshBAN" pitchFamily="2" charset="0"/>
                          </a:rPr>
                          <m:t>ভূমি</m:t>
                        </m:r>
                      </m:num>
                      <m:den>
                        <m:r>
                          <a:rPr lang="bn-BD" sz="3200" b="0" i="1" smtClean="0">
                            <a:latin typeface="Cambria Math"/>
                            <a:cs typeface="NikoshBAN" pitchFamily="2" charset="0"/>
                          </a:rPr>
                          <m:t>অতিভূজ</m:t>
                        </m:r>
                      </m:den>
                    </m:f>
                  </m:oMath>
                </a14:m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কে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bn-BD" sz="320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</m:oMath>
                </a14:m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কোণের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b="1" dirty="0">
                    <a:latin typeface="NikoshBAN" pitchFamily="2" charset="0"/>
                    <a:cs typeface="NikoshBAN" pitchFamily="2" charset="0"/>
                  </a:rPr>
                  <a:t>বলতে পারবে।</a:t>
                </a:r>
              </a:p>
              <a:p>
                <a:endParaRPr lang="bn-BD" sz="4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361" y="4724400"/>
                <a:ext cx="8153400" cy="1780616"/>
              </a:xfrm>
              <a:prstGeom prst="rect">
                <a:avLst/>
              </a:prstGeom>
              <a:blipFill rotWithShape="1">
                <a:blip r:embed="rId4"/>
                <a:stretch>
                  <a:fillRect l="-3363" t="-3425" b="-17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lowchart: Card 1"/>
          <p:cNvSpPr/>
          <p:nvPr/>
        </p:nvSpPr>
        <p:spPr>
          <a:xfrm>
            <a:off x="1752600" y="152400"/>
            <a:ext cx="5257800" cy="2057400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5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0"/>
            <a:ext cx="7696200" cy="1828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88392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1132820"/>
                <a:ext cx="5715000" cy="56394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দেওয়া আছে,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sinA</m:t>
                    </m:r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bn-BD" sz="32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endPara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ABC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ত্রিভূজে, </a:t>
                </a: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বিপরীত বাহূ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BC =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এবং অতিভুজ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AC =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5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পিথাগোরাসের উপপাদ্য অনুযায়ী,</a:t>
                </a: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সন্নিহিত বাহূ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,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𝐴𝐶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𝐵𝐶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                                         </a:t>
                </a:r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5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NikoshBAN" pitchFamily="2" charset="0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4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cs typeface="NikoshBAN" pitchFamily="2" charset="0"/>
                                <a:sym typeface="Symbol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25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−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16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9</m:t>
                        </m:r>
                      </m:e>
                    </m:rad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	      =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3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  <a:sym typeface="Symbol"/>
                  </a:rPr>
                  <a:t>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𝑐𝑜𝑠𝐴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সন্নিহিত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 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বাহু</m:t>
                        </m:r>
                      </m:num>
                      <m:den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অতিভূজ</m:t>
                        </m:r>
                      </m:den>
                    </m:f>
                    <m:r>
                      <a:rPr lang="bn-BD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𝐴𝐵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𝐴𝐶</m:t>
                        </m:r>
                      </m:den>
                    </m:f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lvl="0"/>
                <a:r>
                  <a:rPr lang="bn-BD" sz="24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   এবং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tan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𝐴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লম্ব</m:t>
                        </m:r>
                      </m:num>
                      <m:den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ভূমি</m:t>
                        </m:r>
                      </m:den>
                    </m:f>
                    <m:r>
                      <a:rPr lang="bn-BD" sz="2400" i="1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𝐵𝐶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𝐴𝐵</m:t>
                        </m:r>
                      </m:den>
                    </m:f>
                    <m:r>
                      <a:rPr lang="en-US" sz="240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itchFamily="2" charset="0"/>
                            <a:sym typeface="Symbol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4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NikoshBAN" pitchFamily="2" charset="0"/>
                            <a:sym typeface="Symbol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132820"/>
                <a:ext cx="5715000" cy="5639429"/>
              </a:xfrm>
              <a:prstGeom prst="rect">
                <a:avLst/>
              </a:prstGeom>
              <a:blipFill rotWithShape="1">
                <a:blip r:embed="rId2"/>
                <a:stretch>
                  <a:fillRect l="-1708" r="-26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2667000" y="228600"/>
            <a:ext cx="41910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সমাধান কর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05800" y="1143000"/>
            <a:ext cx="0" cy="167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010400" y="2819400"/>
            <a:ext cx="1295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010400" y="1143000"/>
            <a:ext cx="1295400" cy="1676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05800" y="609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05800" y="2557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63145" y="25577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05800" y="17195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319655" y="1754226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68836" y="171959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5485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/>
      <p:bldP spid="13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4953000"/>
                <a:ext cx="8677275" cy="113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8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cs typeface="NikoshBAN" pitchFamily="2" charset="0"/>
                  </a:rPr>
                  <a:t>সমকোণী ত্রিভূজে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i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sin</m:t>
                    </m:r>
                    <m:r>
                      <m:rPr>
                        <m:sty m:val="p"/>
                      </m:rPr>
                      <a:rPr lang="en-US" sz="2800" b="0" i="0" smtClean="0">
                        <a:solidFill>
                          <a:prstClr val="black"/>
                        </a:solidFill>
                        <a:latin typeface="Cambria Math"/>
                        <a:cs typeface="NikoshBAN" pitchFamily="2" charset="0"/>
                      </a:rPr>
                      <m:t>A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5</m:t>
                        </m:r>
                      </m:den>
                    </m:f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হল,</a:t>
                </a:r>
                <a14:m>
                  <m:oMath xmlns:m="http://schemas.openxmlformats.org/officeDocument/2006/math">
                    <m:r>
                      <a:rPr lang="bn-BD" sz="280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cos</m:t>
                    </m:r>
                    <m:r>
                      <m:rPr>
                        <m:sty m:val="p"/>
                      </m:rPr>
                      <a:rPr lang="en-US" sz="28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A</m:t>
                    </m:r>
                    <m:r>
                      <a:rPr lang="bn-BD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BD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এবং</m:t>
                    </m:r>
                    <m:r>
                      <a:rPr lang="en-US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i="0" dirty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tanA</m:t>
                    </m:r>
                  </m:oMath>
                </a14:m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এ মান</a:t>
                </a:r>
                <a:endParaRPr lang="en-US" sz="2800" dirty="0">
                  <a:solidFill>
                    <a:prstClr val="black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pPr lvl="0"/>
                <a:r>
                  <a:rPr lang="en-US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  </a:t>
                </a:r>
                <a:r>
                  <a:rPr lang="bn-BD" sz="2800" dirty="0">
                    <a:solidFill>
                      <a:prstClr val="black"/>
                    </a:solidFill>
                    <a:latin typeface="NikoshBAN" pitchFamily="2" charset="0"/>
                    <a:ea typeface="Cambria Math"/>
                    <a:cs typeface="NikoshBAN" pitchFamily="2" charset="0"/>
                  </a:rPr>
                  <a:t> নির্ণয় কর ? </a:t>
                </a:r>
                <a:endParaRPr lang="en-US" sz="2800" dirty="0">
                  <a:solidFill>
                    <a:prstClr val="black"/>
                  </a:solidFill>
                  <a:latin typeface="NikoshBAN" pitchFamily="2" charset="0"/>
                  <a:ea typeface="Cambria Math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53000"/>
                <a:ext cx="8677275" cy="1133387"/>
              </a:xfrm>
              <a:prstGeom prst="rect">
                <a:avLst/>
              </a:prstGeom>
              <a:blipFill rotWithShape="1">
                <a:blip r:embed="rId3"/>
                <a:stretch>
                  <a:fillRect l="-1405" b="-14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2895600" y="263234"/>
            <a:ext cx="2362200" cy="769441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7162" y="1284812"/>
                <a:ext cx="8372475" cy="980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NikoshBAN" pitchFamily="2" charset="0"/>
                      </a:rPr>
                      <m:t>𝑠𝑖𝑛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𝜃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𝑐𝑜𝑠𝑒𝑐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হলে,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cos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 ?</m:t>
                    </m:r>
                    <m:r>
                      <a:rPr lang="bn-BD" sz="2800">
                        <a:latin typeface="Cambria Math"/>
                        <a:ea typeface="Cambria Math"/>
                      </a:rPr>
                      <m:t>  </m:t>
                    </m:r>
                    <m:r>
                      <a:rPr lang="bn-BD" sz="2800" b="0" i="0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bn-BD" sz="2800">
                        <a:latin typeface="Cambria Math"/>
                        <a:ea typeface="Cambria Math"/>
                      </a:rPr>
                      <m:t>এবং</m:t>
                    </m:r>
                    <m:r>
                      <a:rPr lang="bn-BD" sz="2800">
                        <a:latin typeface="Cambria Math"/>
                        <a:ea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tan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 ?</m:t>
                    </m:r>
                  </m:oMath>
                </a14:m>
                <a:endParaRPr lang="en-US" sz="2800" dirty="0"/>
              </a:p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2" y="1284812"/>
                <a:ext cx="8372475" cy="980012"/>
              </a:xfrm>
              <a:prstGeom prst="rect">
                <a:avLst/>
              </a:prstGeom>
              <a:blipFill rotWithShape="1">
                <a:blip r:embed="rId5"/>
                <a:stretch>
                  <a:fillRect l="-1529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4182" y="2133600"/>
                <a:ext cx="8224836" cy="200183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bn-BD" sz="3200" u="sng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dirty="0">
                    <a:latin typeface="NikoshBAN" pitchFamily="2" charset="0"/>
                    <a:cs typeface="NikoshBAN" pitchFamily="2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  <a:cs typeface="NikoshBAN" pitchFamily="2" charset="0"/>
                      </a:rPr>
                      <m:t>cos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36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secθ</m:t>
                        </m:r>
                      </m:den>
                    </m:f>
                    <m:r>
                      <a:rPr lang="en-US" sz="36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</m:oMath>
                </a14:m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28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cs typeface="NikoshBAN" pitchFamily="2" charset="0"/>
                      </a:rPr>
                      <m:t>tan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θ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cotθ</m:t>
                        </m:r>
                      </m:den>
                    </m:f>
                    <m:r>
                      <a:rPr lang="en-US" sz="2800" b="0" i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8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NikoshBAN" pitchFamily="2" charset="0"/>
                          </a:rPr>
                          <m:t>sin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NikoshBAN" pitchFamily="2" charset="0"/>
                          </a:rPr>
                          <m:t>cos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θ</m:t>
                        </m:r>
                      </m:den>
                    </m:f>
                  </m:oMath>
                </a14:m>
                <a:r>
                  <a:rPr lang="bn-BD" sz="28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82" y="2133600"/>
                <a:ext cx="8224836" cy="2001830"/>
              </a:xfrm>
              <a:prstGeom prst="rect">
                <a:avLst/>
              </a:prstGeom>
              <a:blipFill rotWithShape="1">
                <a:blip r:embed="rId6"/>
                <a:stretch>
                  <a:fillRect l="-1774" t="-3313" b="-3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50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258</Words>
  <Application>Microsoft Office PowerPoint</Application>
  <PresentationFormat>On-screen Show (4:3)</PresentationFormat>
  <Paragraphs>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jotish</dc:creator>
  <cp:lastModifiedBy>Md Joynal Abedin</cp:lastModifiedBy>
  <cp:revision>25</cp:revision>
  <dcterms:created xsi:type="dcterms:W3CDTF">2014-07-03T17:29:56Z</dcterms:created>
  <dcterms:modified xsi:type="dcterms:W3CDTF">2019-11-01T00:44:30Z</dcterms:modified>
</cp:coreProperties>
</file>