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95" r:id="rId3"/>
    <p:sldId id="296" r:id="rId4"/>
    <p:sldId id="323" r:id="rId5"/>
    <p:sldId id="324" r:id="rId6"/>
    <p:sldId id="297" r:id="rId7"/>
    <p:sldId id="298" r:id="rId8"/>
    <p:sldId id="299" r:id="rId9"/>
    <p:sldId id="300" r:id="rId10"/>
    <p:sldId id="310" r:id="rId11"/>
    <p:sldId id="301" r:id="rId12"/>
    <p:sldId id="322" r:id="rId13"/>
  </p:sldIdLst>
  <p:sldSz cx="10972800" cy="8229600" type="B4JIS"/>
  <p:notesSz cx="6858000" cy="9144000"/>
  <p:defaultTextStyle>
    <a:defPPr>
      <a:defRPr lang="en-US"/>
    </a:defPPr>
    <a:lvl1pPr marL="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1pPr>
    <a:lvl2pPr marL="54864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2pPr>
    <a:lvl3pPr marL="109728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3pPr>
    <a:lvl4pPr marL="164592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4pPr>
    <a:lvl5pPr marL="219456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5pPr>
    <a:lvl6pPr marL="274320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6pPr>
    <a:lvl7pPr marL="329184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7pPr>
    <a:lvl8pPr marL="384048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8pPr>
    <a:lvl9pPr marL="438912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3635"/>
    <a:srgbClr val="004644"/>
    <a:srgbClr val="004E4C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156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11F871-A2B2-44C1-AE14-75D5AE3F5948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45D7B-9822-4731-B8DF-E5615DC68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511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1pPr>
    <a:lvl2pPr marL="54864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2pPr>
    <a:lvl3pPr marL="109728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3pPr>
    <a:lvl4pPr marL="164592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4pPr>
    <a:lvl5pPr marL="219456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5pPr>
    <a:lvl6pPr marL="274320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6pPr>
    <a:lvl7pPr marL="329184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7pPr>
    <a:lvl8pPr marL="384048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8pPr>
    <a:lvl9pPr marL="438912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346836"/>
            <a:ext cx="8229600" cy="286512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22446"/>
            <a:ext cx="8229600" cy="1986914"/>
          </a:xfrm>
        </p:spPr>
        <p:txBody>
          <a:bodyPr/>
          <a:lstStyle>
            <a:lvl1pPr marL="0" indent="0" algn="ctr">
              <a:buNone/>
              <a:defRPr sz="288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4E27D-8D5D-43D4-9E30-A14D4D134489}" type="datetime8">
              <a:rPr lang="en-US" smtClean="0"/>
              <a:t>11/1/2019 10:19 AM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ASHOK  CHANDRA  HALDER   B.Sc. (Hon's). M.Sc. (Physics). B.Ed. L.L.B.   Assistant Head Master  Nadmula High School.   Mobile No: 01720543594   E-mail: ashokhalder76@gmail.com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38E4-6AE7-44A9-8B62-0746491F9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9291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57906-FDC5-4B6E-B43F-762CDE9FFF70}" type="datetime8">
              <a:rPr lang="en-US" smtClean="0"/>
              <a:t>11/1/2019 10:19 AM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ASHOK  CHANDRA  HALDER   B.Sc. (Hon's). M.Sc. (Physics). B.Ed. L.L.B.   Assistant Head Master  Nadmula High School.   Mobile No: 01720543594   E-mail: ashokhalder76@gmail.com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38E4-6AE7-44A9-8B62-0746491F9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6062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52411" y="438150"/>
            <a:ext cx="2366010" cy="697420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4381" y="438150"/>
            <a:ext cx="6960870" cy="697420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6DFA7-4E17-412B-901C-C2C6C76CCC17}" type="datetime8">
              <a:rPr lang="en-US" smtClean="0"/>
              <a:t>11/1/2019 10:19 AM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ASHOK  CHANDRA  HALDER   B.Sc. (Hon's). M.Sc. (Physics). B.Ed. L.L.B.   Assistant Head Master  Nadmula High School.   Mobile No: 01720543594   E-mail: ashokhalder76@gmail.com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38E4-6AE7-44A9-8B62-0746491F9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1505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27FF5-667A-4D96-B434-1748E8D72BE7}" type="datetime8">
              <a:rPr lang="en-US" smtClean="0"/>
              <a:t>11/1/2019 10:19 AM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ASHOK  CHANDRA  HALDER   B.Sc. (Hon's). M.Sc. (Physics). B.Ed. L.L.B.   Assistant Head Master  Nadmula High School.   Mobile No: 01720543594   E-mail: ashokhalder76@gmail.com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38E4-6AE7-44A9-8B62-0746491F9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7759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8666" y="2051688"/>
            <a:ext cx="9464040" cy="3423284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8666" y="5507358"/>
            <a:ext cx="9464040" cy="1800224"/>
          </a:xfrm>
        </p:spPr>
        <p:txBody>
          <a:bodyPr/>
          <a:lstStyle>
            <a:lvl1pPr marL="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1pPr>
            <a:lvl2pPr marL="5486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0DAD9-00B8-4958-8F5B-67644E7B6B36}" type="datetime8">
              <a:rPr lang="en-US" smtClean="0"/>
              <a:t>11/1/2019 10:19 AM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ASHOK  CHANDRA  HALDER   B.Sc. (Hon's). M.Sc. (Physics). B.Ed. L.L.B.   Assistant Head Master  Nadmula High School.   Mobile No: 01720543594   E-mail: ashokhalder76@gmail.com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38E4-6AE7-44A9-8B62-0746491F9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401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4380" y="2190750"/>
            <a:ext cx="4663440" cy="52216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54980" y="2190750"/>
            <a:ext cx="4663440" cy="52216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CD834-BF87-42EF-826D-23387656ABBC}" type="datetime8">
              <a:rPr lang="en-US" smtClean="0"/>
              <a:t>11/1/2019 10:19 AM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ASHOK  CHANDRA  HALDER   B.Sc. (Hon's). M.Sc. (Physics). B.Ed. L.L.B.   Assistant Head Master  Nadmula High School.   Mobile No: 01720543594   E-mail: ashokhalder76@gmail.com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38E4-6AE7-44A9-8B62-0746491F9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1261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809" y="438152"/>
            <a:ext cx="9464040" cy="159067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5810" y="2017396"/>
            <a:ext cx="4642008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5810" y="3006090"/>
            <a:ext cx="4642008" cy="44215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54981" y="2017396"/>
            <a:ext cx="4664869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54981" y="3006090"/>
            <a:ext cx="4664869" cy="44215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9E5D-12A6-448B-A165-277387D540BD}" type="datetime8">
              <a:rPr lang="en-US" smtClean="0"/>
              <a:t>11/1/2019 10:19 AM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ASHOK  CHANDRA  HALDER   B.Sc. (Hon's). M.Sc. (Physics). B.Ed. L.L.B.   Assistant Head Master  Nadmula High School.   Mobile No: 01720543594   E-mail: ashokhalder76@gmail.com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38E4-6AE7-44A9-8B62-0746491F9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6979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82BAE-DC1C-489F-8D9D-F6419A0E4661}" type="datetime8">
              <a:rPr lang="en-US" smtClean="0"/>
              <a:t>11/1/2019 10:19 AM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ASHOK  CHANDRA  HALDER   B.Sc. (Hon's). M.Sc. (Physics). B.Ed. L.L.B.   Assistant Head Master  Nadmula High School.   Mobile No: 01720543594   E-mail: ashokhalder76@gmail.com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38E4-6AE7-44A9-8B62-0746491F9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0047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9610-8414-431F-8E46-6349DB0F7260}" type="datetime8">
              <a:rPr lang="en-US" smtClean="0"/>
              <a:t>11/1/2019 10:19 AM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ASHOK  CHANDRA  HALDER   B.Sc. (Hon's). M.Sc. (Physics). B.Ed. L.L.B.   Assistant Head Master  Nadmula High School.   Mobile No: 01720543594   E-mail: ashokhalder76@gmail.com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38E4-6AE7-44A9-8B62-0746491F9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58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809" y="548640"/>
            <a:ext cx="353901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4869" y="1184912"/>
            <a:ext cx="5554980" cy="5848350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5809" y="2468880"/>
            <a:ext cx="353901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3702-7AE3-42DE-B402-EC32016ABA34}" type="datetime8">
              <a:rPr lang="en-US" smtClean="0"/>
              <a:t>11/1/2019 10:19 AM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ASHOK  CHANDRA  HALDER   B.Sc. (Hon's). M.Sc. (Physics). B.Ed. L.L.B.   Assistant Head Master  Nadmula High School.   Mobile No: 01720543594   E-mail: ashokhalder76@gmail.com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38E4-6AE7-44A9-8B62-0746491F9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131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809" y="548640"/>
            <a:ext cx="353901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64869" y="1184912"/>
            <a:ext cx="5554980" cy="5848350"/>
          </a:xfrm>
        </p:spPr>
        <p:txBody>
          <a:bodyPr/>
          <a:lstStyle>
            <a:lvl1pPr marL="0" indent="0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5809" y="2468880"/>
            <a:ext cx="353901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FB7C8-6A90-479E-B11C-7379CC90A5E2}" type="datetime8">
              <a:rPr lang="en-US" smtClean="0"/>
              <a:t>11/1/2019 10:19 AM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ASHOK  CHANDRA  HALDER   B.Sc. (Hon's). M.Sc. (Physics). B.Ed. L.L.B.   Assistant Head Master  Nadmula High School.   Mobile No: 01720543594   E-mail: ashokhalder76@gmail.com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38E4-6AE7-44A9-8B62-0746491F9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8094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6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" y="26672"/>
            <a:ext cx="1088136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" y="971550"/>
            <a:ext cx="10881360" cy="6766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100" y="7734302"/>
            <a:ext cx="19202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B525C533-6E12-4877-9C47-CF49FD10E375}" type="datetime8">
              <a:rPr lang="en-US" smtClean="0"/>
              <a:t>11/1/2019 10:19 AM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0260" y="7734302"/>
            <a:ext cx="768096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ASHOK  CHANDRA  HALDER   B.Sc. (Hon's). M.Sc. (Physics). B.Ed. L.L.B.   Assistant Head Master  Nadmula High School.   Mobile No: 01720543594   E-mail: ashokhalder76@gmail.com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83140" y="7734302"/>
            <a:ext cx="1005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B5938E4-6AE7-44A9-8B62-0746491F97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73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  <p:hf hdr="0"/>
  <p:txStyles>
    <p:titleStyle>
      <a:lvl1pPr algn="ctr" defTabSz="1097280" rtl="0" eaLnBrk="1" latinLnBrk="0" hangingPunct="1">
        <a:lnSpc>
          <a:spcPct val="90000"/>
        </a:lnSpc>
        <a:spcBef>
          <a:spcPct val="0"/>
        </a:spcBef>
        <a:buNone/>
        <a:defRPr sz="7200" kern="1200">
          <a:solidFill>
            <a:schemeClr val="bg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74320" indent="-274320" algn="l" defTabSz="109728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6000" kern="1200">
          <a:solidFill>
            <a:schemeClr val="bg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8229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6000" kern="1200">
          <a:solidFill>
            <a:schemeClr val="bg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3716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6000" kern="1200">
          <a:solidFill>
            <a:schemeClr val="bg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9202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6000" kern="1200">
          <a:solidFill>
            <a:schemeClr val="bg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46888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6000" kern="1200">
          <a:solidFill>
            <a:schemeClr val="bg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27FF5-667A-4D96-B434-1748E8D72BE7}" type="datetime8">
              <a:rPr lang="en-US" smtClean="0"/>
              <a:t>11/1/2019 10:19 AM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ASHOK  CHANDRA  HALDER   B.Sc. (Hon's). M.Sc. (Physics). B.Ed. L.L.B.   Assistant Head Master  Nadmula High School.   Mobile No: 01720543594   E-mail: ashokhalder76@gmail.com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38E4-6AE7-44A9-8B62-0746491F97DE}" type="slidenum">
              <a:rPr lang="en-US" smtClean="0"/>
              <a:t>1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" y="1"/>
            <a:ext cx="10972800" cy="821103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8100" y="3477988"/>
            <a:ext cx="10934700" cy="2646878"/>
          </a:xfrm>
          <a:prstGeom prst="rect">
            <a:avLst/>
          </a:prstGeom>
        </p:spPr>
        <p:txBody>
          <a:bodyPr wrap="square">
            <a:prstTxWarp prst="textWave2">
              <a:avLst/>
            </a:prstTxWarp>
            <a:spAutoFit/>
          </a:bodyPr>
          <a:lstStyle/>
          <a:p>
            <a:pPr algn="ctr"/>
            <a:r>
              <a:rPr lang="en-US" sz="1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WELCOME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9963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8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8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" y="26671"/>
            <a:ext cx="10881360" cy="1197971"/>
          </a:xfrm>
        </p:spPr>
        <p:txBody>
          <a:bodyPr/>
          <a:lstStyle/>
          <a:p>
            <a:r>
              <a:rPr lang="bn-BD" sz="8800" dirty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8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" y="1240969"/>
                <a:ext cx="10881360" cy="6448153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bn-IN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১</a:t>
                </a:r>
                <a:r>
                  <a:rPr lang="hi-IN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। </a:t>
                </a:r>
                <a:r>
                  <a:rPr lang="bn-IN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ভূ</a:t>
                </a:r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-</a:t>
                </a:r>
                <a:r>
                  <a:rPr lang="bn-IN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রেখার অপর নাম কী</a:t>
                </a:r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?</a:t>
                </a:r>
              </a:p>
              <a:p>
                <a:pPr marL="0" indent="0">
                  <a:buNone/>
                </a:pPr>
                <a:r>
                  <a:rPr lang="bn-BD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ক</a:t>
                </a:r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.</a:t>
                </a:r>
                <a:r>
                  <a:rPr lang="bn-BD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বক্ররেখা        খ</a:t>
                </a:r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.</a:t>
                </a:r>
                <a:r>
                  <a:rPr lang="bn-BD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শয়ন রেখা</a:t>
                </a:r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       </a:t>
                </a:r>
                <a:r>
                  <a:rPr lang="bn-BD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bn-BD" sz="4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marL="0" indent="0">
                  <a:buNone/>
                </a:pPr>
                <a:r>
                  <a:rPr lang="bn-BD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গ</a:t>
                </a:r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.</a:t>
                </a:r>
                <a:r>
                  <a:rPr lang="bn-BD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সমান্তরাল রেখা     ঘ</a:t>
                </a:r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. </a:t>
                </a:r>
                <a:r>
                  <a:rPr lang="bn-BD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উলম্ব রেখা</a:t>
                </a:r>
              </a:p>
              <a:p>
                <a:pPr marL="0" indent="0">
                  <a:buNone/>
                </a:pPr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2</a:t>
                </a:r>
                <a:r>
                  <a:rPr lang="hi-IN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। </a:t>
                </a:r>
                <a:r>
                  <a:rPr lang="bn-BD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উন্ন</a:t>
                </a:r>
                <a:r>
                  <a:rPr lang="bn-IN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তি কোনের মান কত ডিগ্রী হলে একটি দেয়ালের দৈর্ঘ্য ও ছায়ার দৈর্ঘ্য সমান হবে</a:t>
                </a:r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?</a:t>
                </a:r>
              </a:p>
              <a:p>
                <a:pPr marL="0" indent="0">
                  <a:buNone/>
                </a:pPr>
                <a:r>
                  <a:rPr lang="bn-BD" sz="4400" dirty="0"/>
                  <a:t>ক</a:t>
                </a:r>
                <a:r>
                  <a:rPr lang="en-US" sz="4400" dirty="0"/>
                  <a:t>.</a:t>
                </a:r>
                <a:r>
                  <a:rPr lang="bn-BD" sz="4400" dirty="0"/>
                  <a:t>   </a:t>
                </a:r>
                <a:r>
                  <a:rPr lang="en-US" sz="4400" dirty="0"/>
                  <a:t>30˚</a:t>
                </a:r>
                <a:r>
                  <a:rPr lang="bn-BD" sz="4400" dirty="0"/>
                  <a:t>     খ</a:t>
                </a:r>
                <a:r>
                  <a:rPr lang="en-US" sz="4400" dirty="0"/>
                  <a:t>.</a:t>
                </a:r>
                <a:r>
                  <a:rPr lang="bn-BD" sz="4400" dirty="0"/>
                  <a:t> </a:t>
                </a:r>
                <a:r>
                  <a:rPr lang="en-US" sz="4400" dirty="0"/>
                  <a:t> 45˚  </a:t>
                </a:r>
                <a:r>
                  <a:rPr lang="bn-BD" sz="4400" dirty="0"/>
                  <a:t> </a:t>
                </a:r>
                <a14:m>
                  <m:oMath xmlns:m="http://schemas.openxmlformats.org/officeDocument/2006/math">
                    <m:r>
                      <a:rPr lang="en-US" sz="44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bn-BD" sz="4400" dirty="0"/>
                  <a:t>গ</a:t>
                </a:r>
                <a:r>
                  <a:rPr lang="en-US" sz="4400" dirty="0"/>
                  <a:t>.</a:t>
                </a:r>
                <a:r>
                  <a:rPr lang="bn-BD" sz="4400" dirty="0"/>
                  <a:t>    </a:t>
                </a:r>
                <a:r>
                  <a:rPr lang="en-US" sz="4400" dirty="0"/>
                  <a:t>60˚</a:t>
                </a:r>
                <a:r>
                  <a:rPr lang="bn-BD" sz="4400" dirty="0"/>
                  <a:t>    ঘ</a:t>
                </a:r>
                <a:r>
                  <a:rPr lang="en-US" sz="4400" dirty="0"/>
                  <a:t>. 90˚</a:t>
                </a:r>
              </a:p>
              <a:p>
                <a:pPr marL="0" indent="0">
                  <a:buNone/>
                </a:pPr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3</a:t>
                </a:r>
                <a:r>
                  <a:rPr lang="hi-IN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। </a:t>
                </a:r>
                <a:r>
                  <a:rPr lang="bn-BD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একটি দন্ডের দৈর্ঘ্য তার ছায়ার দৈর্ঘ্যের সমান হলে সূর্যের উন্নতি কোণ কত ?</a:t>
                </a:r>
                <a:endParaRPr lang="en-US" sz="4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marL="0" indent="0">
                  <a:buNone/>
                </a:pPr>
                <a:r>
                  <a:rPr lang="bn-BD" sz="4400" dirty="0"/>
                  <a:t>ক</a:t>
                </a:r>
                <a:r>
                  <a:rPr lang="en-US" sz="4400" dirty="0"/>
                  <a:t>.</a:t>
                </a:r>
                <a:r>
                  <a:rPr lang="bn-BD" sz="4400" dirty="0"/>
                  <a:t>   </a:t>
                </a:r>
                <a:r>
                  <a:rPr lang="en-US" sz="4400" dirty="0"/>
                  <a:t>30˚</a:t>
                </a:r>
                <a:r>
                  <a:rPr lang="bn-BD" sz="4400" dirty="0"/>
                  <a:t>   খ</a:t>
                </a:r>
                <a:r>
                  <a:rPr lang="en-US" sz="4400" dirty="0"/>
                  <a:t>.</a:t>
                </a:r>
                <a:r>
                  <a:rPr lang="bn-BD" sz="4400" dirty="0"/>
                  <a:t> </a:t>
                </a:r>
                <a:r>
                  <a:rPr lang="en-US" sz="4400" dirty="0"/>
                  <a:t> 45˚  </a:t>
                </a:r>
                <a:r>
                  <a:rPr lang="bn-BD" sz="4400" dirty="0"/>
                  <a:t> </a:t>
                </a:r>
                <a14:m>
                  <m:oMath xmlns:m="http://schemas.openxmlformats.org/officeDocument/2006/math">
                    <m:r>
                      <a:rPr lang="en-US" sz="44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bn-BD" sz="4400" dirty="0"/>
                  <a:t>গ</a:t>
                </a:r>
                <a:r>
                  <a:rPr lang="en-US" sz="4400" dirty="0"/>
                  <a:t>.</a:t>
                </a:r>
                <a:r>
                  <a:rPr lang="bn-BD" sz="4400" dirty="0"/>
                  <a:t>    </a:t>
                </a:r>
                <a:r>
                  <a:rPr lang="en-US" sz="4400" dirty="0"/>
                  <a:t>60˚</a:t>
                </a:r>
                <a:r>
                  <a:rPr lang="bn-BD" sz="4400" dirty="0"/>
                  <a:t>   ঘ</a:t>
                </a:r>
                <a:r>
                  <a:rPr lang="en-US" sz="4400" dirty="0"/>
                  <a:t>. 90˚</a:t>
                </a:r>
              </a:p>
              <a:p>
                <a:pPr marL="0" indent="0">
                  <a:buNone/>
                </a:pPr>
                <a:endParaRPr lang="en-US" sz="4400" dirty="0"/>
              </a:p>
              <a:p>
                <a:pPr marL="0" indent="0">
                  <a:buNone/>
                </a:pPr>
                <a:endParaRPr lang="en-US" sz="4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" y="1240969"/>
                <a:ext cx="10881360" cy="6448153"/>
              </a:xfrm>
              <a:blipFill rotWithShape="0">
                <a:blip r:embed="rId2"/>
                <a:stretch>
                  <a:fillRect l="-2241" t="-2744" r="-784" b="-53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38E4-6AE7-44A9-8B62-0746491F97D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8976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800"/>
                            </p:stCondLst>
                            <p:childTnLst>
                              <p:par>
                                <p:cTn id="20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600"/>
                            </p:stCondLst>
                            <p:childTnLst>
                              <p:par>
                                <p:cTn id="27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0"/>
                            </p:stCondLst>
                            <p:childTnLst>
                              <p:par>
                                <p:cTn id="42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100"/>
                            </p:stCondLst>
                            <p:childTnLst>
                              <p:par>
                                <p:cTn id="57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" y="26672"/>
            <a:ext cx="10881360" cy="1361256"/>
          </a:xfrm>
        </p:spPr>
        <p:txBody>
          <a:bodyPr/>
          <a:lstStyle/>
          <a:p>
            <a:r>
              <a:rPr lang="bn-BD" sz="11500" dirty="0"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115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" y="1387928"/>
            <a:ext cx="10881360" cy="63501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n-BD" dirty="0"/>
              <a:t>১</a:t>
            </a:r>
            <a:r>
              <a:rPr lang="hi-IN" dirty="0"/>
              <a:t>। </a:t>
            </a:r>
            <a:r>
              <a:rPr lang="en-US" dirty="0"/>
              <a:t> 24 </a:t>
            </a:r>
            <a:r>
              <a:rPr lang="bn-BD" dirty="0"/>
              <a:t>মিটার লম্বা একটি মই মাটির সংগে </a:t>
            </a:r>
            <a:r>
              <a:rPr lang="en-US" dirty="0"/>
              <a:t>60˚</a:t>
            </a:r>
            <a:r>
              <a:rPr lang="bn-BD" dirty="0"/>
              <a:t> কোণ করে মিনারের শীর্ষবিন্দু স্পর্শ করছে </a:t>
            </a:r>
            <a:r>
              <a:rPr lang="hi-IN" dirty="0"/>
              <a:t>।</a:t>
            </a:r>
            <a:endParaRPr lang="en-US" dirty="0"/>
          </a:p>
          <a:p>
            <a:pPr marL="0" indent="0">
              <a:buNone/>
            </a:pPr>
            <a:r>
              <a:rPr lang="bn-BD" dirty="0"/>
              <a:t>ক</a:t>
            </a:r>
            <a:r>
              <a:rPr lang="en-US" dirty="0"/>
              <a:t>. </a:t>
            </a:r>
            <a:r>
              <a:rPr lang="bn-BD" dirty="0"/>
              <a:t>সংক্ষিপ্ত বিবরণ সহ চিত্রটি আঁক </a:t>
            </a:r>
            <a:r>
              <a:rPr lang="hi-IN" dirty="0"/>
              <a:t>।</a:t>
            </a:r>
            <a:r>
              <a:rPr lang="en-US" dirty="0"/>
              <a:t> </a:t>
            </a:r>
            <a:endParaRPr lang="bn-BD" dirty="0"/>
          </a:p>
          <a:p>
            <a:pPr marL="0" indent="0">
              <a:buNone/>
            </a:pPr>
            <a:r>
              <a:rPr lang="bn-BD" dirty="0"/>
              <a:t>খ</a:t>
            </a:r>
            <a:r>
              <a:rPr lang="en-US" dirty="0"/>
              <a:t>. </a:t>
            </a:r>
            <a:r>
              <a:rPr lang="bn-BD" dirty="0"/>
              <a:t>মিনারের উচ্চতা বের কর ।</a:t>
            </a:r>
            <a:endParaRPr lang="en-US" dirty="0"/>
          </a:p>
          <a:p>
            <a:pPr marL="0" indent="0">
              <a:buNone/>
            </a:pPr>
            <a:r>
              <a:rPr lang="bn-BD" dirty="0"/>
              <a:t>গ</a:t>
            </a:r>
            <a:r>
              <a:rPr lang="en-US" dirty="0"/>
              <a:t>. </a:t>
            </a:r>
            <a:r>
              <a:rPr lang="bn-BD" dirty="0"/>
              <a:t>যদি মৈটির দৈর্ঘ্য </a:t>
            </a:r>
            <a:r>
              <a:rPr lang="en-US" dirty="0"/>
              <a:t>4 </a:t>
            </a:r>
            <a:r>
              <a:rPr lang="bn-BD" dirty="0"/>
              <a:t>মিটার কম হয় তবে মইটি মিনারের শীর্ষবিন্দু থেকে কত মিটার নীচে স্পর্শ করবে </a:t>
            </a:r>
            <a:r>
              <a:rPr lang="hi-IN" dirty="0"/>
              <a:t>।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38E4-6AE7-44A9-8B62-0746491F97D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0970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700"/>
                            </p:stCondLst>
                            <p:childTnLst>
                              <p:par>
                                <p:cTn id="12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300"/>
                            </p:stCondLst>
                            <p:childTnLst>
                              <p:par>
                                <p:cTn id="19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100"/>
                            </p:stCondLst>
                            <p:childTnLst>
                              <p:par>
                                <p:cTn id="26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6100"/>
                            </p:stCondLst>
                            <p:childTnLst>
                              <p:par>
                                <p:cTn id="33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38E4-6AE7-44A9-8B62-0746491F97DE}" type="slidenum">
              <a:rPr lang="en-US" smtClean="0"/>
              <a:t>12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AA8A4E-60BA-487C-B367-6CC022E80B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13" y="317241"/>
            <a:ext cx="9946433" cy="7417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7657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38E4-6AE7-44A9-8B62-0746491F97DE}" type="slidenum">
              <a:rPr lang="en-US" smtClean="0"/>
              <a:t>2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17E165E-174B-4822-819E-EFDA38CCF62C}"/>
              </a:ext>
            </a:extLst>
          </p:cNvPr>
          <p:cNvSpPr/>
          <p:nvPr/>
        </p:nvSpPr>
        <p:spPr>
          <a:xfrm>
            <a:off x="725855" y="2146041"/>
            <a:ext cx="9157285" cy="5415075"/>
          </a:xfrm>
          <a:prstGeom prst="rect">
            <a:avLst/>
          </a:prstGeom>
        </p:spPr>
        <p:txBody>
          <a:bodyPr wrap="square">
            <a:prstTxWarp prst="textWave4">
              <a:avLst/>
            </a:prstTxWarp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bn-IN" sz="11500" b="1" spc="150" dirty="0">
                <a:ln w="11430"/>
                <a:gradFill flip="none" rotWithShape="1">
                  <a:gsLst>
                    <a:gs pos="0">
                      <a:srgbClr val="FC9FCB"/>
                    </a:gs>
                    <a:gs pos="13000">
                      <a:srgbClr val="00B050"/>
                    </a:gs>
                    <a:gs pos="34000">
                      <a:srgbClr val="F8B049"/>
                    </a:gs>
                    <a:gs pos="49000">
                      <a:srgbClr val="FEE7F2"/>
                    </a:gs>
                    <a:gs pos="60000">
                      <a:srgbClr val="FF0000"/>
                    </a:gs>
                    <a:gs pos="69000">
                      <a:schemeClr val="accent2">
                        <a:lumMod val="40000"/>
                        <a:lumOff val="60000"/>
                      </a:schemeClr>
                    </a:gs>
                    <a:gs pos="80000">
                      <a:srgbClr val="002060"/>
                    </a:gs>
                    <a:gs pos="100000">
                      <a:srgbClr val="F8B049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 </a:t>
            </a:r>
            <a:endParaRPr lang="en-US" sz="11500" b="1" spc="150" dirty="0">
              <a:ln w="11430"/>
              <a:gradFill flip="none" rotWithShape="1">
                <a:gsLst>
                  <a:gs pos="0">
                    <a:srgbClr val="FC9FCB"/>
                  </a:gs>
                  <a:gs pos="13000">
                    <a:srgbClr val="00B050"/>
                  </a:gs>
                  <a:gs pos="34000">
                    <a:srgbClr val="F8B049"/>
                  </a:gs>
                  <a:gs pos="49000">
                    <a:srgbClr val="FEE7F2"/>
                  </a:gs>
                  <a:gs pos="60000">
                    <a:srgbClr val="FF0000"/>
                  </a:gs>
                  <a:gs pos="69000">
                    <a:schemeClr val="accent2">
                      <a:lumMod val="40000"/>
                      <a:lumOff val="60000"/>
                    </a:schemeClr>
                  </a:gs>
                  <a:gs pos="80000">
                    <a:srgbClr val="002060"/>
                  </a:gs>
                  <a:gs pos="100000">
                    <a:srgbClr val="F8B049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862198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" y="75659"/>
            <a:ext cx="10881360" cy="1463040"/>
          </a:xfrm>
        </p:spPr>
        <p:txBody>
          <a:bodyPr/>
          <a:lstStyle/>
          <a:p>
            <a:r>
              <a:rPr lang="bn-BD" sz="11500" dirty="0"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11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" y="1690026"/>
            <a:ext cx="10972800" cy="60350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bn-BD" sz="7200" dirty="0">
                <a:latin typeface="NikoshBAN" pitchFamily="2" charset="0"/>
                <a:cs typeface="NikoshBAN" pitchFamily="2" charset="0"/>
              </a:rPr>
              <a:t>শ্রেণিঃ দশম</a:t>
            </a:r>
          </a:p>
          <a:p>
            <a:pPr marL="0" indent="0" algn="ctr">
              <a:buNone/>
            </a:pPr>
            <a:r>
              <a:rPr lang="bn-BD" sz="7200" dirty="0">
                <a:latin typeface="NikoshBAN" pitchFamily="2" charset="0"/>
                <a:cs typeface="NikoshBAN" pitchFamily="2" charset="0"/>
              </a:rPr>
              <a:t>বিষয়ঃ গণিত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en-US" sz="7200" dirty="0" err="1"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7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7200" dirty="0">
                <a:latin typeface="NikoshBAN" pitchFamily="2" charset="0"/>
                <a:cs typeface="NikoshBAN" pitchFamily="2" charset="0"/>
              </a:rPr>
              <a:t>দশম</a:t>
            </a:r>
          </a:p>
          <a:p>
            <a:pPr marL="0" indent="0" algn="ctr">
              <a:buNone/>
            </a:pPr>
            <a:r>
              <a:rPr lang="bn-BD" sz="7200" dirty="0">
                <a:latin typeface="NikoshBAN" pitchFamily="2" charset="0"/>
                <a:cs typeface="NikoshBAN" pitchFamily="2" charset="0"/>
              </a:rPr>
              <a:t>সময়ঃ ৫০ মিনিট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bn-BD" sz="7200" dirty="0">
                <a:latin typeface="NikoshBAN" pitchFamily="2" charset="0"/>
                <a:cs typeface="NikoshBAN" pitchFamily="2" charset="0"/>
              </a:rPr>
              <a:t>তারিখঃ</a:t>
            </a:r>
            <a:r>
              <a:rPr lang="en-US" sz="7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7200" dirty="0">
                <a:latin typeface="NikoshBAN" pitchFamily="2" charset="0"/>
                <a:cs typeface="NikoshBAN" pitchFamily="2" charset="0"/>
              </a:rPr>
              <a:t>30</a:t>
            </a:r>
            <a:r>
              <a:rPr lang="bn-BD" sz="7200" dirty="0">
                <a:latin typeface="NikoshBAN" pitchFamily="2" charset="0"/>
                <a:cs typeface="NikoshBAN" pitchFamily="2" charset="0"/>
              </a:rPr>
              <a:t>-0</a:t>
            </a:r>
            <a:r>
              <a:rPr lang="bn-IN" sz="7200" dirty="0">
                <a:latin typeface="NikoshBAN" pitchFamily="2" charset="0"/>
                <a:cs typeface="NikoshBAN" pitchFamily="2" charset="0"/>
              </a:rPr>
              <a:t>4</a:t>
            </a:r>
            <a:r>
              <a:rPr lang="bn-BD" sz="7200" dirty="0">
                <a:latin typeface="NikoshBAN" pitchFamily="2" charset="0"/>
                <a:cs typeface="NikoshBAN" pitchFamily="2" charset="0"/>
              </a:rPr>
              <a:t>-201</a:t>
            </a:r>
            <a:r>
              <a:rPr lang="bn-IN" sz="7200" dirty="0">
                <a:latin typeface="NikoshBAN" pitchFamily="2" charset="0"/>
                <a:cs typeface="NikoshBAN" pitchFamily="2" charset="0"/>
              </a:rPr>
              <a:t>9</a:t>
            </a:r>
            <a:endParaRPr lang="en-US" sz="7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38E4-6AE7-44A9-8B62-0746491F97D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7111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900"/>
                            </p:stCondLst>
                            <p:childTnLst>
                              <p:par>
                                <p:cTn id="12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800"/>
                            </p:stCondLst>
                            <p:childTnLst>
                              <p:par>
                                <p:cTn id="19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600"/>
                            </p:stCondLst>
                            <p:childTnLst>
                              <p:par>
                                <p:cTn id="26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0"/>
                            </p:stCondLst>
                            <p:childTnLst>
                              <p:par>
                                <p:cTn id="33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9500"/>
                            </p:stCondLst>
                            <p:childTnLst>
                              <p:par>
                                <p:cTn id="40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38E4-6AE7-44A9-8B62-0746491F97DE}" type="slidenum">
              <a:rPr lang="en-US" smtClean="0"/>
              <a:t>4</a:t>
            </a:fld>
            <a:endParaRPr lang="en-US"/>
          </a:p>
        </p:txBody>
      </p:sp>
      <p:pic>
        <p:nvPicPr>
          <p:cNvPr id="11" name="Picture 10" descr="ge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" y="-12941"/>
            <a:ext cx="4272644" cy="7755951"/>
          </a:xfrm>
          <a:prstGeom prst="rect">
            <a:avLst/>
          </a:prstGeom>
        </p:spPr>
      </p:pic>
      <p:sp>
        <p:nvSpPr>
          <p:cNvPr id="13" name="Minus 12"/>
          <p:cNvSpPr/>
          <p:nvPr/>
        </p:nvSpPr>
        <p:spPr>
          <a:xfrm>
            <a:off x="595942" y="5680364"/>
            <a:ext cx="4192028" cy="378654"/>
          </a:xfrm>
          <a:prstGeom prst="mathMin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1650" y="440871"/>
            <a:ext cx="1565743" cy="6503720"/>
          </a:xfrm>
          <a:prstGeom prst="rect">
            <a:avLst/>
          </a:prstGeom>
        </p:spPr>
      </p:pic>
      <p:sp>
        <p:nvSpPr>
          <p:cNvPr id="17" name="Up-Down Arrow 16"/>
          <p:cNvSpPr/>
          <p:nvPr/>
        </p:nvSpPr>
        <p:spPr>
          <a:xfrm>
            <a:off x="10557652" y="440871"/>
            <a:ext cx="277585" cy="6503719"/>
          </a:xfrm>
          <a:prstGeom prst="up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eft-Right Arrow 17"/>
          <p:cNvSpPr/>
          <p:nvPr/>
        </p:nvSpPr>
        <p:spPr>
          <a:xfrm>
            <a:off x="4310744" y="6812973"/>
            <a:ext cx="5445936" cy="296169"/>
          </a:xfrm>
          <a:prstGeom prst="left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1596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ভিডিওটি দেখ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বিশ্বের দ্বিতীয় উঁচু মিনারের মসজিদ হচ্ছে টাঙ্গাইলে _ মিনার উচ্চতা৫৭ তলার সমান ও [4]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971550"/>
            <a:ext cx="10972799" cy="6765925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38E4-6AE7-44A9-8B62-0746491F97D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5421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" y="26672"/>
            <a:ext cx="10881360" cy="2079714"/>
          </a:xfrm>
        </p:spPr>
        <p:txBody>
          <a:bodyPr/>
          <a:lstStyle/>
          <a:p>
            <a:r>
              <a:rPr lang="bn-BD" sz="13800" dirty="0">
                <a:latin typeface="NikoshBAN" panose="02000000000000000000" pitchFamily="2" charset="0"/>
                <a:cs typeface="NikoshBAN" panose="02000000000000000000" pitchFamily="2" charset="0"/>
              </a:rPr>
              <a:t>আজকের পাঠ</a:t>
            </a:r>
            <a:endParaRPr lang="en-US" sz="13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" y="2286000"/>
            <a:ext cx="10881360" cy="5452110"/>
          </a:xfrm>
        </p:spPr>
        <p:txBody>
          <a:bodyPr/>
          <a:lstStyle/>
          <a:p>
            <a:pPr marL="0" indent="0" algn="ctr">
              <a:buNone/>
            </a:pPr>
            <a:endParaRPr lang="bn-BD" sz="9600" dirty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bn-BD" sz="11500" dirty="0">
                <a:latin typeface="NikoshBAN" pitchFamily="2" charset="0"/>
                <a:cs typeface="NikoshBAN" pitchFamily="2" charset="0"/>
              </a:rPr>
              <a:t>দূরত্ব ও উচ্চতা</a:t>
            </a:r>
            <a:endParaRPr lang="bn-BD" sz="6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38E4-6AE7-44A9-8B62-0746491F97DE}" type="slidenum">
              <a:rPr lang="en-US" smtClean="0"/>
              <a:t>6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7630" y="0"/>
            <a:ext cx="10881360" cy="20797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109728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00" kern="120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endParaRPr lang="en-US" sz="13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95250" y="2259328"/>
            <a:ext cx="10881360" cy="5452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6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6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6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6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60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bn-BD" dirty="0"/>
          </a:p>
        </p:txBody>
      </p:sp>
    </p:spTree>
    <p:extLst>
      <p:ext uri="{BB962C8B-B14F-4D97-AF65-F5344CB8AC3E}">
        <p14:creationId xmlns:p14="http://schemas.microsoft.com/office/powerpoint/2010/main" val="3988187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700"/>
                            </p:stCondLst>
                            <p:childTnLst>
                              <p:par>
                                <p:cTn id="12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" y="26671"/>
            <a:ext cx="10881360" cy="1671499"/>
          </a:xfrm>
        </p:spPr>
        <p:txBody>
          <a:bodyPr/>
          <a:lstStyle/>
          <a:p>
            <a:pPr algn="l"/>
            <a:r>
              <a:rPr lang="bn-BD" sz="8800" dirty="0">
                <a:latin typeface="NikoshBAN" panose="02000000000000000000" pitchFamily="2" charset="0"/>
                <a:cs typeface="NikoshBAN" panose="02000000000000000000" pitchFamily="2" charset="0"/>
              </a:rPr>
              <a:t>পাঠ শেষে শিক্ষার্থীরা ---</a:t>
            </a:r>
            <a:endParaRPr lang="en-US" sz="8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" y="2220686"/>
            <a:ext cx="10881360" cy="5517424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সমস্যাটির চিত্র আকঁতে পারবে।</a:t>
            </a:r>
          </a:p>
          <a:p>
            <a:pPr marL="0" indent="0">
              <a:buNone/>
            </a:pPr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২। সমস্যাটির চিত্রের বর্ণনা দিতে পারবে।</a:t>
            </a:r>
          </a:p>
          <a:p>
            <a:pPr marL="0" indent="0">
              <a:buNone/>
            </a:pPr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৩। উন্নতি কোণের সংজ্ঞা দিতে পারবে।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38E4-6AE7-44A9-8B62-0746491F97D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0917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100"/>
                            </p:stCondLst>
                            <p:childTnLst>
                              <p:par>
                                <p:cTn id="12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700"/>
                            </p:stCondLst>
                            <p:childTnLst>
                              <p:par>
                                <p:cTn id="19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000"/>
                            </p:stCondLst>
                            <p:childTnLst>
                              <p:par>
                                <p:cTn id="26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38E4-6AE7-44A9-8B62-0746491F97DE}" type="slidenum">
              <a:rPr lang="en-US" smtClean="0"/>
              <a:t>8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" y="10660"/>
            <a:ext cx="10882312" cy="3059112"/>
          </a:xfrm>
        </p:spPr>
        <p:txBody>
          <a:bodyPr/>
          <a:lstStyle/>
          <a:p>
            <a:pPr algn="l"/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সমস্যাঃ একটি মিনারের পাদদেশ থেকে কিছু দূরে একটি স্থানে মিনারটির শীর্ষের উন্নতি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োণ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/>
              <a:t>30˚</a:t>
            </a:r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 এবং মিনারটির উচ্চতা </a:t>
            </a:r>
            <a:r>
              <a:rPr lang="en-US" sz="5400" dirty="0"/>
              <a:t>26 </a:t>
            </a:r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মিটার হলে, মিনার থেকে ঐ স্থানটির দূরত্ব নির্ণয় কর।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-32663" y="4261754"/>
                <a:ext cx="8985969" cy="34163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5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দেওয়া আছে </a:t>
                </a:r>
                <a:r>
                  <a:rPr lang="en-US" sz="5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AB= 26 </a:t>
                </a:r>
                <a:r>
                  <a:rPr lang="bn-BD" sz="54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মিটার </a:t>
                </a:r>
              </a:p>
              <a:p>
                <a:r>
                  <a:rPr lang="bn-BD" sz="54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মিনারের উচ্চতা</a:t>
                </a:r>
              </a:p>
              <a:p>
                <a:r>
                  <a:rPr lang="bn-BD" sz="54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উন্নতি কোণ </a:t>
                </a:r>
                <a14:m>
                  <m:oMath xmlns:m="http://schemas.openxmlformats.org/officeDocument/2006/math">
                    <m:r>
                      <a:rPr lang="bn-BD" sz="5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∠</m:t>
                    </m:r>
                  </m:oMath>
                </a14:m>
                <a:r>
                  <a:rPr lang="en-US" sz="5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ACB= </a:t>
                </a:r>
                <a:r>
                  <a:rPr lang="en-US" sz="5400" dirty="0">
                    <a:solidFill>
                      <a:schemeClr val="bg1"/>
                    </a:solidFill>
                  </a:rPr>
                  <a:t>30˚</a:t>
                </a:r>
                <a:endParaRPr lang="bn-BD" sz="5400" dirty="0">
                  <a:solidFill>
                    <a:schemeClr val="bg1"/>
                  </a:solidFill>
                </a:endParaRPr>
              </a:p>
              <a:p>
                <a:r>
                  <a:rPr lang="en-US" sz="54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BC= </a:t>
                </a:r>
                <a:r>
                  <a:rPr lang="bn-BD" sz="54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বের করতে হবে।</a:t>
                </a:r>
                <a:endParaRPr lang="en-US" sz="5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2663" y="4261754"/>
                <a:ext cx="8985969" cy="3416320"/>
              </a:xfrm>
              <a:prstGeom prst="rect">
                <a:avLst/>
              </a:prstGeom>
              <a:blipFill rotWithShape="0">
                <a:blip r:embed="rId2"/>
                <a:stretch>
                  <a:fillRect l="-3664" t="-8021" b="-103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915" y="2207972"/>
            <a:ext cx="1166526" cy="5441072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>
          <a:xfrm flipV="1">
            <a:off x="6259286" y="2296888"/>
            <a:ext cx="4011385" cy="5350326"/>
          </a:xfrm>
          <a:prstGeom prst="straightConnector1">
            <a:avLst/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6259286" y="7647214"/>
            <a:ext cx="4163785" cy="59874"/>
          </a:xfrm>
          <a:prstGeom prst="straightConnector1">
            <a:avLst/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Block Arc 17"/>
          <p:cNvSpPr/>
          <p:nvPr/>
        </p:nvSpPr>
        <p:spPr>
          <a:xfrm rot="3966785">
            <a:off x="6613874" y="6797387"/>
            <a:ext cx="976134" cy="784520"/>
          </a:xfrm>
          <a:prstGeom prst="blockArc">
            <a:avLst>
              <a:gd name="adj1" fmla="val 10800000"/>
              <a:gd name="adj2" fmla="val 5"/>
              <a:gd name="adj3" fmla="val 2778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79326" y="6877773"/>
            <a:ext cx="9948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30˚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67979" y="6877773"/>
            <a:ext cx="7826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386060" y="7175773"/>
            <a:ext cx="7826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70671" y="1737993"/>
            <a:ext cx="7826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61257" y="3069772"/>
            <a:ext cx="3657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8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সমাধানঃ</a:t>
            </a:r>
            <a:endParaRPr lang="en-US" sz="8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0378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000"/>
                            </p:stCondLst>
                            <p:childTnLst>
                              <p:par>
                                <p:cTn id="5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8" grpId="0" animBg="1"/>
      <p:bldP spid="3" grpId="0"/>
      <p:bldP spid="12" grpId="0"/>
      <p:bldP spid="13" grpId="0"/>
      <p:bldP spid="15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" y="114303"/>
                <a:ext cx="10881360" cy="7738110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bn-BD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আমরা জানি,</a:t>
                </a:r>
              </a:p>
              <a:p>
                <a:pPr marL="0" indent="0">
                  <a:buNone/>
                </a:pPr>
                <a:r>
                  <a:rPr lang="en-US" dirty="0"/>
                  <a:t>Tan </a:t>
                </a:r>
                <a14:m>
                  <m:oMath xmlns:m="http://schemas.openxmlformats.org/officeDocument/2006/math">
                    <m:r>
                      <a:rPr lang="bn-BD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∠</m:t>
                    </m:r>
                  </m:oMath>
                </a14:m>
                <a:r>
                  <a:rPr lang="en-US" dirty="0"/>
                  <a:t>ACB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bn-BD" b="0" i="1" smtClean="0">
                            <a:latin typeface="Cambria Math" panose="02040503050406030204" pitchFamily="18" charset="0"/>
                          </a:rPr>
                          <m:t>লম্ব</m:t>
                        </m:r>
                      </m:num>
                      <m:den>
                        <m:r>
                          <a:rPr lang="bn-BD" b="0" i="1" smtClean="0">
                            <a:latin typeface="Cambria Math" panose="02040503050406030204" pitchFamily="18" charset="0"/>
                          </a:rPr>
                          <m:t>ভূমি</m:t>
                        </m:r>
                      </m:den>
                    </m:f>
                  </m:oMath>
                </a14:m>
                <a:r>
                  <a:rPr lang="bn-BD" dirty="0"/>
                  <a:t> </a:t>
                </a:r>
              </a:p>
              <a:p>
                <a:pPr marL="0" indent="0">
                  <a:buNone/>
                </a:pPr>
                <a:r>
                  <a:rPr lang="bn-BD" dirty="0"/>
                  <a:t>বা, </a:t>
                </a:r>
                <a:r>
                  <a:rPr lang="en-US" dirty="0"/>
                  <a:t>Tan </a:t>
                </a:r>
                <a14:m>
                  <m:oMath xmlns:m="http://schemas.openxmlformats.org/officeDocument/2006/math">
                    <m:r>
                      <a:rPr lang="bn-BD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∠</m:t>
                    </m:r>
                  </m:oMath>
                </a14:m>
                <a:r>
                  <a:rPr lang="en-US" dirty="0"/>
                  <a:t>ACB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𝐴𝐵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𝐵𝐶</m:t>
                        </m:r>
                      </m:den>
                    </m:f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bn-BD" dirty="0"/>
                  <a:t>বা, </a:t>
                </a:r>
                <a:r>
                  <a:rPr lang="en-US" dirty="0"/>
                  <a:t>Tan 30˚</a:t>
                </a:r>
                <a:r>
                  <a:rPr lang="bn-BD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26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𝐵𝐶</m:t>
                        </m:r>
                      </m:den>
                    </m:f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bn-BD" dirty="0"/>
                  <a:t>বা,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26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𝐵𝐶</m:t>
                        </m:r>
                      </m:den>
                    </m:f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bn-BD" dirty="0"/>
                  <a:t>বা,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𝐵𝐶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=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26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ad>
                      <m:radPr>
                        <m:degHide m:val="on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bn-BD" dirty="0"/>
                  <a:t>বা,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𝐵𝐶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=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26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dirty="0"/>
                  <a:t>1.732</a:t>
                </a:r>
              </a:p>
              <a:p>
                <a:pPr marL="0" indent="0">
                  <a:buNone/>
                </a:pPr>
                <a:r>
                  <a:rPr lang="bn-BD" dirty="0"/>
                  <a:t>বা,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𝐵𝐶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=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45</m:t>
                    </m:r>
                  </m:oMath>
                </a14:m>
                <a:r>
                  <a:rPr lang="en-US" dirty="0"/>
                  <a:t>.032 </a:t>
                </a:r>
                <a:r>
                  <a:rPr lang="bn-BD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মিটার</a:t>
                </a:r>
              </a:p>
              <a:p>
                <a:pPr marL="0" indent="0">
                  <a:buNone/>
                </a:pPr>
                <a:r>
                  <a:rPr lang="bn-BD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উত্তরঃ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45</m:t>
                    </m:r>
                  </m:oMath>
                </a14:m>
                <a:r>
                  <a:rPr lang="en-US" dirty="0"/>
                  <a:t>.032 </a:t>
                </a:r>
                <a:r>
                  <a:rPr lang="bn-BD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মিটার (প্রায়)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" y="114303"/>
                <a:ext cx="10881360" cy="7738110"/>
              </a:xfrm>
              <a:blipFill rotWithShape="0">
                <a:blip r:embed="rId2"/>
                <a:stretch>
                  <a:fillRect l="-2745" t="-4177" b="-8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38E4-6AE7-44A9-8B62-0746491F97D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</TotalTime>
  <Words>365</Words>
  <Application>Microsoft Office PowerPoint</Application>
  <PresentationFormat>Custom</PresentationFormat>
  <Paragraphs>62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Cambria Math</vt:lpstr>
      <vt:lpstr>NikoshBAN</vt:lpstr>
      <vt:lpstr>Times New Roman</vt:lpstr>
      <vt:lpstr>Office Theme</vt:lpstr>
      <vt:lpstr>PowerPoint Presentation</vt:lpstr>
      <vt:lpstr>PowerPoint Presentation</vt:lpstr>
      <vt:lpstr>পাঠ পরিচিতি</vt:lpstr>
      <vt:lpstr>PowerPoint Presentation</vt:lpstr>
      <vt:lpstr>ভিডিওটি দেখ</vt:lpstr>
      <vt:lpstr>আজকের পাঠ</vt:lpstr>
      <vt:lpstr>পাঠ শেষে শিক্ষার্থীরা ---</vt:lpstr>
      <vt:lpstr>সমস্যাঃ একটি মিনারের পাদদেশ থেকে কিছু দূরে একটি স্থানে মিনারটির শীর্ষের উন্নতি কোণ 30˚ এবং মিনারটির উচ্চতা 26 মিটার হলে, মিনার থেকে ঐ স্থানটির দূরত্ব নির্ণয় কর।</vt:lpstr>
      <vt:lpstr>PowerPoint Presentation</vt:lpstr>
      <vt:lpstr>মূল্যায়ন</vt:lpstr>
      <vt:lpstr>বাড়ির কাজ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ASHOK HALDER</dc:creator>
  <cp:lastModifiedBy>Md Joynal Abedin</cp:lastModifiedBy>
  <cp:revision>151</cp:revision>
  <dcterms:created xsi:type="dcterms:W3CDTF">2016-11-15T14:06:51Z</dcterms:created>
  <dcterms:modified xsi:type="dcterms:W3CDTF">2019-11-01T04:26:44Z</dcterms:modified>
</cp:coreProperties>
</file>