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8" r:id="rId3"/>
    <p:sldId id="260" r:id="rId4"/>
    <p:sldId id="278" r:id="rId5"/>
    <p:sldId id="279" r:id="rId6"/>
    <p:sldId id="299" r:id="rId7"/>
    <p:sldId id="280" r:id="rId8"/>
    <p:sldId id="281" r:id="rId9"/>
    <p:sldId id="283" r:id="rId10"/>
    <p:sldId id="282" r:id="rId11"/>
    <p:sldId id="284" r:id="rId12"/>
    <p:sldId id="286" r:id="rId13"/>
    <p:sldId id="285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</p:sldIdLst>
  <p:sldSz cx="105156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3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80" y="72"/>
      </p:cViewPr>
      <p:guideLst>
        <p:guide orient="horz" pos="2160"/>
        <p:guide pos="33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0516379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0224" y="1811864"/>
            <a:ext cx="610519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0224" y="3598328"/>
            <a:ext cx="610519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75230" y="5054602"/>
            <a:ext cx="774267" cy="279400"/>
          </a:xfrm>
        </p:spPr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0224" y="5054602"/>
            <a:ext cx="4674589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9915" y="5054602"/>
            <a:ext cx="475505" cy="279400"/>
          </a:xfrm>
        </p:spPr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22800" y="3471329"/>
            <a:ext cx="58800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62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6" y="4815415"/>
            <a:ext cx="781854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0199" y="1032934"/>
            <a:ext cx="8155204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3396" y="5382153"/>
            <a:ext cx="781854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09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6" y="906873"/>
            <a:ext cx="781854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5" y="4275666"/>
            <a:ext cx="781854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70235" y="4140199"/>
            <a:ext cx="759738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989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483" y="982132"/>
            <a:ext cx="736028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40230" y="3352800"/>
            <a:ext cx="677671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2" y="4343401"/>
            <a:ext cx="7818549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77465" y="905362"/>
            <a:ext cx="525917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78529" y="2827870"/>
            <a:ext cx="525917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470236" y="4140199"/>
            <a:ext cx="758486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504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9" y="3308581"/>
            <a:ext cx="7818537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8" y="4777381"/>
            <a:ext cx="781854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20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29" y="982132"/>
            <a:ext cx="7273943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353398" y="3639312"/>
            <a:ext cx="781854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5" y="4529667"/>
            <a:ext cx="781854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09770" y="896895"/>
            <a:ext cx="525917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97266" y="2607728"/>
            <a:ext cx="525917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470236" y="3429000"/>
            <a:ext cx="758486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431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5" y="982132"/>
            <a:ext cx="781854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353398" y="3566160"/>
            <a:ext cx="781854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6" y="4470401"/>
            <a:ext cx="781854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70240" y="3429000"/>
            <a:ext cx="759738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592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3395" y="2490136"/>
            <a:ext cx="781854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470236" y="2354670"/>
            <a:ext cx="759738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613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0167" y="906874"/>
            <a:ext cx="186177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3398" y="906874"/>
            <a:ext cx="5652835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182339" y="906874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15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470235" y="2356260"/>
            <a:ext cx="758486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2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235" y="1641413"/>
            <a:ext cx="758486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235" y="3734860"/>
            <a:ext cx="758486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70236" y="3599392"/>
            <a:ext cx="758486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84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470235" y="2356260"/>
            <a:ext cx="758486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6" y="915338"/>
            <a:ext cx="781854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3396" y="2487168"/>
            <a:ext cx="3838194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1925" y="2487168"/>
            <a:ext cx="3838194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59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8" y="2658533"/>
            <a:ext cx="38381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3398" y="3243263"/>
            <a:ext cx="3838194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38107" y="2658533"/>
            <a:ext cx="38381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8107" y="3243263"/>
            <a:ext cx="3838194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470236" y="2354670"/>
            <a:ext cx="758486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289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5" y="915338"/>
            <a:ext cx="781854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470236" y="2354670"/>
            <a:ext cx="758486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12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8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5" y="1388534"/>
            <a:ext cx="291731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8072" y="982133"/>
            <a:ext cx="4433870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3395" y="3031065"/>
            <a:ext cx="291731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470236" y="2912533"/>
            <a:ext cx="26836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226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3395" y="1883832"/>
            <a:ext cx="417703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60530" y="1032933"/>
            <a:ext cx="3368882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3395" y="3255432"/>
            <a:ext cx="417703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7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0"/>
            <a:ext cx="1052533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53396" y="915338"/>
            <a:ext cx="781854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3395" y="2490136"/>
            <a:ext cx="781854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0171" y="5960533"/>
            <a:ext cx="132052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D9A890-D823-4890-B4A1-847E88AB24E3}" type="datetimeFigureOut">
              <a:rPr lang="en-US" smtClean="0"/>
              <a:pPr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53395" y="5960533"/>
            <a:ext cx="58703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7104" y="5960533"/>
            <a:ext cx="45483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D8C7B1-2256-4C8F-95C6-91B5C4C378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hoenixcontact.com/local_content_images/if_interface_wireless_xxl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5400"/>
            <a:ext cx="8686800" cy="487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47800" y="587514"/>
            <a:ext cx="788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494822"/>
            <a:ext cx="59057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প্রকারভেদ </a:t>
            </a:r>
            <a:endParaRPr lang="en-US" sz="4000" b="1" dirty="0"/>
          </a:p>
        </p:txBody>
      </p:sp>
      <p:sp>
        <p:nvSpPr>
          <p:cNvPr id="4" name="Rectangle 3"/>
          <p:cNvSpPr/>
          <p:nvPr/>
        </p:nvSpPr>
        <p:spPr>
          <a:xfrm>
            <a:off x="1014659" y="1172001"/>
            <a:ext cx="6910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কমিউনিকেশন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1143000" y="1912869"/>
            <a:ext cx="52578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3200" dirty="0">
                <a:latin typeface="NikoshBAN" pitchFamily="2" charset="0"/>
                <a:cs typeface="NikoshBAN" pitchFamily="2" charset="0"/>
              </a:rPr>
              <a:t>১. রেডিও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ওয়েভ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lvl="0" algn="just"/>
            <a:r>
              <a:rPr lang="en-US" sz="3200" dirty="0">
                <a:latin typeface="NikoshBAN" pitchFamily="2" charset="0"/>
                <a:cs typeface="NikoshBAN" pitchFamily="2" charset="0"/>
              </a:rPr>
              <a:t>		২.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মাইক্রোওয়েভ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lvl="0" algn="just"/>
            <a:r>
              <a:rPr lang="en-US" sz="3200" dirty="0">
                <a:latin typeface="NikoshBAN" pitchFamily="2" charset="0"/>
                <a:cs typeface="NikoshBAN" pitchFamily="2" charset="0"/>
              </a:rPr>
              <a:t>			৩.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ইনফ্রারেড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29" y="3733800"/>
            <a:ext cx="2426371" cy="21379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584" y="3733799"/>
            <a:ext cx="2552416" cy="2137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82" y="3733800"/>
            <a:ext cx="2590800" cy="21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525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533400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প্রকারভেদ 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8308" y="918120"/>
            <a:ext cx="2702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Ø"/>
            </a:pPr>
            <a:r>
              <a:rPr lang="en-US" sz="3600" b="1" spc="50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রেডিও </a:t>
            </a:r>
            <a:r>
              <a:rPr lang="en-US" sz="3600" b="1" spc="50" dirty="0" err="1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ওয়েভ</a:t>
            </a:r>
            <a:endParaRPr lang="en-US" sz="3600" b="1" spc="50" dirty="0">
              <a:ln w="11430"/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79248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এতে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সুবিধা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হয়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যে এ রেডিও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বিল্ডিং-এর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ভেতর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বসে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শোনা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যায়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,</a:t>
            </a:r>
            <a:r>
              <a:rPr lang="en-US" sz="2800" dirty="0" smtClean="0">
                <a:latin typeface="NikoshBAN" pitchFamily="2" charset="0"/>
                <a:ea typeface="Calibri"/>
                <a:cs typeface="NikoshBAN" pitchFamily="2" charset="0"/>
              </a:rPr>
              <a:t>কিন্তু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অসুবিধা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হলো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প্রয়োজন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পড়লে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ভেতর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বাইরের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যোগাযোগ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আলাদা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করা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সম্ভব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হবে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না।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রেডিও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ওয়েভ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দুই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ধরণের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হয়ে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থাকে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।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যথা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: </a:t>
            </a:r>
          </a:p>
          <a:p>
            <a:pPr lvl="0"/>
            <a:r>
              <a:rPr lang="en-US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		</a:t>
            </a:r>
            <a:endParaRPr lang="bn-IN" sz="2800" dirty="0" smtClean="0">
              <a:solidFill>
                <a:prstClr val="black"/>
              </a:solidFill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bn-IN" sz="28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bn-IN" sz="28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                    </a:t>
            </a:r>
            <a:r>
              <a:rPr lang="en-US" sz="2800" dirty="0" smtClean="0">
                <a:latin typeface="NikoshBAN" pitchFamily="2" charset="0"/>
                <a:ea typeface="Calibri"/>
                <a:cs typeface="NikoshBAN" pitchFamily="2" charset="0"/>
              </a:rPr>
              <a:t>নিয়ন্ত্রিত </a:t>
            </a:r>
            <a:endParaRPr lang="en-US" sz="2800" dirty="0"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			ও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অনিয়িন্ত্রিত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। </a:t>
            </a:r>
          </a:p>
          <a:p>
            <a:pPr lvl="0"/>
            <a:r>
              <a:rPr lang="en-US" sz="2800" dirty="0" smtClean="0">
                <a:latin typeface="NikoshBAN" pitchFamily="2" charset="0"/>
                <a:ea typeface="Calibri"/>
                <a:cs typeface="NikoshBAN" pitchFamily="2" charset="0"/>
              </a:rPr>
              <a:t>নিয়ন্ত্রিত 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রেডিও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ওয়েভ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সরকারে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অনুমতি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ছাড়া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কেউ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ব্যবহার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করেতে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পারে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না</a:t>
            </a:r>
            <a:r>
              <a:rPr lang="en-US" sz="2800" dirty="0" err="1" smtClean="0">
                <a:latin typeface="NikoshBAN" pitchFamily="2" charset="0"/>
                <a:ea typeface="Calibri"/>
                <a:cs typeface="NikoshBAN" pitchFamily="2" charset="0"/>
              </a:rPr>
              <a:t>।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অপরদিকে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অনিয়ন্ত্রিত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রেডিও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ওয়েভ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সরকারের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অনুমতি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ছাড়া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যে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কেউ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ব্যবহার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করতে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ea typeface="Calibri"/>
                <a:cs typeface="NikoshBAN" pitchFamily="2" charset="0"/>
              </a:rPr>
              <a:t>পারে</a:t>
            </a:r>
            <a:r>
              <a:rPr lang="en-US" sz="2800" dirty="0">
                <a:latin typeface="NikoshBAN" pitchFamily="2" charset="0"/>
                <a:ea typeface="Calibri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lvl="0"/>
            <a:endParaRPr lang="en-US" sz="3200" dirty="0">
              <a:latin typeface="NikoshBAN" pitchFamily="2" charset="0"/>
              <a:ea typeface="Calibri"/>
              <a:cs typeface="NikoshBAN" pitchFamily="2" charset="0"/>
            </a:endParaRPr>
          </a:p>
          <a:p>
            <a:pPr lvl="0"/>
            <a:endParaRPr lang="en-US" sz="3200" dirty="0">
              <a:latin typeface="Calibri"/>
            </a:endParaRPr>
          </a:p>
          <a:p>
            <a:pPr lvl="0"/>
            <a:endParaRPr lang="en-US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443" y="2385981"/>
            <a:ext cx="1572180" cy="15396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443" y="4864994"/>
            <a:ext cx="1597925" cy="132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2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8277" y="1143000"/>
            <a:ext cx="22413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b="1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মাইক্রোওয়েভ </a:t>
            </a:r>
            <a:endParaRPr lang="en-US" sz="3600" b="1" dirty="0">
              <a:ln w="11430"/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4600" y="587514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প্রকারভেদ 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696998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মাইক্রোওয়েভ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একমুখী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এবং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ছোট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আকারের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কেন্দ্র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অভিমুখে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সিগনাল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পাঠানো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যায়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। </a:t>
            </a:r>
          </a:p>
          <a:p>
            <a:pPr lvl="0"/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এজন্য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প্রেরক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ও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গ্রাহক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অ্যান্টেনাকে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পরস্পরমুখী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করে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সাজাতে</a:t>
            </a:r>
            <a:r>
              <a:rPr lang="en-US" sz="30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ea typeface="Calibri"/>
                <a:cs typeface="NikoshBAN" pitchFamily="2" charset="0"/>
              </a:rPr>
              <a:t>হয়</a:t>
            </a:r>
            <a:r>
              <a:rPr lang="en-US" sz="3000" dirty="0" smtClean="0">
                <a:latin typeface="NikoshBAN" pitchFamily="2" charset="0"/>
                <a:ea typeface="Calibri"/>
                <a:cs typeface="NikoshBAN" pitchFamily="2" charset="0"/>
              </a:rPr>
              <a:t>।</a:t>
            </a:r>
            <a:endParaRPr lang="bn-IN" sz="3000" dirty="0" smtClean="0">
              <a:latin typeface="NikoshBAN" pitchFamily="2" charset="0"/>
              <a:ea typeface="Calibri"/>
              <a:cs typeface="NikoshBAN" pitchFamily="2" charset="0"/>
            </a:endParaRPr>
          </a:p>
          <a:p>
            <a:pPr lvl="0" algn="just"/>
            <a:r>
              <a:rPr lang="en-US" sz="3000" dirty="0" smtClean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এতে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সুবিধা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হলো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এক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জোড়া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গ্রাহক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ও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প্রেরক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অ্যান্টেনা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অন্য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কোনো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অ্যান্টেনার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সাথে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সংঘর্ষ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না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ঘটিয়ে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তথ্য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আদান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প্রদান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করতে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পারে</a:t>
            </a:r>
            <a:r>
              <a:rPr lang="en-US" sz="30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।</a:t>
            </a:r>
            <a:endParaRPr lang="en-US" sz="3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endParaRPr lang="en-US" sz="3000" dirty="0">
              <a:latin typeface="NikoshBAN" pitchFamily="2" charset="0"/>
              <a:ea typeface="Calibri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160818"/>
            <a:ext cx="8227319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2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66800" y="1143000"/>
            <a:ext cx="1553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b="1" dirty="0">
                <a:ln w="1143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ইনফ্রারেড</a:t>
            </a:r>
            <a:endParaRPr lang="en-US" sz="3600" b="1" dirty="0">
              <a:ln w="11430"/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609600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প্রকারভেদ 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0411" y="1664537"/>
            <a:ext cx="5257800" cy="12741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রিসিভিং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প্রান্তে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ফটোডায়োড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সিগনাল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রিসিভ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বা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গ্রহন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করে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থাকে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। </a:t>
            </a:r>
          </a:p>
        </p:txBody>
      </p:sp>
      <p:sp>
        <p:nvSpPr>
          <p:cNvPr id="9" name="Rectangle 8"/>
          <p:cNvSpPr/>
          <p:nvPr/>
        </p:nvSpPr>
        <p:spPr>
          <a:xfrm>
            <a:off x="788566" y="3488089"/>
            <a:ext cx="5257800" cy="18651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মাঝে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কোনো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বাধা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না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থাকলে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এ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ধরনের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ট্রান্সমিশন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সিগনাল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সর্বোচ্চ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৩০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মিটার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পর্যন্ত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যেতে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ea typeface="Calibri"/>
                <a:cs typeface="NikoshBAN" pitchFamily="2" charset="0"/>
              </a:rPr>
              <a:t>পারে</a:t>
            </a:r>
            <a:r>
              <a:rPr lang="en-US" sz="3200" dirty="0">
                <a:latin typeface="NikoshBAN" pitchFamily="2" charset="0"/>
                <a:ea typeface="Calibri"/>
                <a:cs typeface="NikoshBAN" pitchFamily="2" charset="0"/>
              </a:rPr>
              <a:t>।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673334"/>
            <a:ext cx="3276600" cy="24226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73"/>
          <a:stretch/>
        </p:blipFill>
        <p:spPr>
          <a:xfrm>
            <a:off x="5467350" y="1866843"/>
            <a:ext cx="2152650" cy="14741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1789331"/>
            <a:ext cx="1676400" cy="169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4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4931" y="533400"/>
            <a:ext cx="29290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219200"/>
            <a:ext cx="881683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</a:t>
            </a:r>
            <a:r>
              <a:rPr lang="bn-IN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প্রকারভেদ আলোচনা কর ।</a:t>
            </a:r>
          </a:p>
          <a:p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924151"/>
            <a:ext cx="5637639" cy="4112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42037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685800"/>
            <a:ext cx="5943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/>
          </a:p>
        </p:txBody>
      </p:sp>
      <p:pic>
        <p:nvPicPr>
          <p:cNvPr id="3" name="Picture 2" descr="http://i.i.cbsi.com/cnwk.1d/i/tim/2011/06/28/60GHz-802.11ad-scenario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93686"/>
            <a:ext cx="8686800" cy="477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575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65647"/>
            <a:ext cx="8681456" cy="43493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38400" y="657761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5761981"/>
            <a:ext cx="3246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Satellite Communication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567303" y="5715000"/>
            <a:ext cx="4180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Microwave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4233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hegreatpakistanis.com/articles/telecom-engineering/wireless-technology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86868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90800" y="60960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1311139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হটস্পট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56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762000"/>
            <a:ext cx="6781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905000"/>
            <a:ext cx="6477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বর্তমানে জনপ্রিয়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তিনটি 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হটস্পট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প্রযুক্তি হলোঃ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১। ব্লু - টুথ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২। ওয়াই - ফাই</a:t>
            </a: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৩। ওয়াই - ম্যাক্স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49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685800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76400" y="1398235"/>
            <a:ext cx="17572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bn-IN" sz="36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ব্লু - টুথ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286000"/>
            <a:ext cx="55136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 হলো স্বল্প দূরত্বের ( ১০ মিটারের কাছাকাছি ) ভেতর ডেটা আদান- প্রদানের জন্য বহুল প্রচলিত ওয়্যারলেস প্রযুক্তি । এটি তার বিহিন পার্সোনাল এরিয়া নেটওয়ার্ক  প্রটোকল যেখানে উচু মানের নিরাপত্তা বজায় থাকে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tretch>
            <a:fillRect/>
          </a:stretch>
        </p:blipFill>
        <p:spPr>
          <a:xfrm>
            <a:off x="6400800" y="4343400"/>
            <a:ext cx="3096904" cy="1493964"/>
          </a:xfrm>
          <a:prstGeom prst="round2DiagRect">
            <a:avLst>
              <a:gd name="adj1" fmla="val 16667"/>
              <a:gd name="adj2" fmla="val 365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239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3545302"/>
            <a:ext cx="67475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মোঃ আব্দুর রাজ্জাক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খোকন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2800" dirty="0">
                <a:latin typeface="NikoshBAN" pitchFamily="2" charset="0"/>
                <a:cs typeface="NikoshBAN" pitchFamily="2" charset="0"/>
              </a:rPr>
            </a:br>
            <a:r>
              <a:rPr lang="en-US" sz="2800" dirty="0">
                <a:latin typeface="NikoshBAN" pitchFamily="2" charset="0"/>
                <a:cs typeface="NikoshBAN" pitchFamily="2" charset="0"/>
              </a:rPr>
              <a:t>                     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আই,সি,টি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১ম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পত্র</a:t>
            </a: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লালপুর মডেল কলেজ</a:t>
            </a:r>
            <a:br>
              <a:rPr lang="bn-BD" sz="2800" dirty="0">
                <a:latin typeface="NikoshBAN" pitchFamily="2" charset="0"/>
                <a:cs typeface="NikoshBAN" pitchFamily="2" charset="0"/>
              </a:rPr>
            </a:br>
            <a:r>
              <a:rPr lang="en-US" sz="28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তানোর,রাজশাহী।</a:t>
            </a:r>
            <a:br>
              <a:rPr lang="bn-BD" sz="2800" dirty="0">
                <a:latin typeface="NikoshBAN" pitchFamily="2" charset="0"/>
                <a:cs typeface="NikoshBAN" pitchFamily="2" charset="0"/>
              </a:rPr>
            </a:b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নং-০১৭১২০০৭১৮৯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4355" y="-38157"/>
            <a:ext cx="4162851" cy="2072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                  </a:t>
            </a:r>
            <a:r>
              <a:rPr lang="bn-BD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070" dirty="0"/>
          </a:p>
        </p:txBody>
      </p:sp>
      <p:sp>
        <p:nvSpPr>
          <p:cNvPr id="6" name="Rectangle 5"/>
          <p:cNvSpPr/>
          <p:nvPr/>
        </p:nvSpPr>
        <p:spPr>
          <a:xfrm>
            <a:off x="6046470" y="-251459"/>
            <a:ext cx="411861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6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     </a:t>
            </a:r>
            <a:endParaRPr lang="en-US" sz="4600" kern="0" dirty="0">
              <a:solidFill>
                <a:srgbClr val="7030A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001" y="1600200"/>
            <a:ext cx="2028683" cy="19780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5440680" y="3758042"/>
            <a:ext cx="472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শ্রেণী-একাদশ</a:t>
            </a:r>
            <a:endParaRPr kumimoji="0" lang="bn-IN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bn-I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বিষয়ঃ তথ্য ও যোগাযোগ প্রযুক্তি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                অধ্যায়-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kumimoji="0" lang="bn-IN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800" kern="0" noProof="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ওয়ারলেস </a:t>
            </a:r>
            <a:r>
              <a:rPr lang="en-US" sz="2800" kern="0" noProof="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কমিউনিকেশন</a:t>
            </a:r>
            <a:r>
              <a:rPr lang="bn-IN" sz="2800" kern="0" noProof="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2800" b="0" i="0" u="none" strike="noStrike" kern="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kumimoji="0" lang="bn-IN" sz="2800" b="0" i="0" u="none" strike="noStrike" kern="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             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৫০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মিঃ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451" y="1447800"/>
            <a:ext cx="1641258" cy="21536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143000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bn-IN" sz="36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ওয়াই-ফাই </a:t>
            </a:r>
            <a:endParaRPr lang="bn-IN" sz="36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0800" y="60960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2209800"/>
            <a:ext cx="6553200" cy="191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কম্পিউটার/ ডিজিটাল বৈদ্যুতিক যন্ত্রপাতি গুলোকে তারবিহিন উপায়ে ইন্টারনেটে সংযুক্ত করার একটি প্রযুক্তি হলো ওয়াই-ফাই </a:t>
            </a:r>
            <a:r>
              <a:rPr lang="fr-FR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Wi-Fi)</a:t>
            </a:r>
            <a:r>
              <a:rPr lang="fr-FR" sz="3200" b="1" dirty="0">
                <a:solidFill>
                  <a:prstClr val="black"/>
                </a:solidFill>
                <a:latin typeface="SutonnyMJ" pitchFamily="2" charset="0"/>
                <a:ea typeface="SutonnyMJ" pitchFamily="2" charset="0"/>
                <a:cs typeface="SutonnyMJ" pitchFamily="2" charset="0"/>
              </a:rPr>
              <a:t>|</a:t>
            </a:r>
            <a:endParaRPr lang="en-US" sz="3200" b="1" dirty="0">
              <a:solidFill>
                <a:prstClr val="black"/>
              </a:solidFill>
              <a:latin typeface="SutonnyMJ" pitchFamily="2" charset="0"/>
              <a:ea typeface="SutonnyMJ" pitchFamily="2" charset="0"/>
              <a:cs typeface="SutonnyMJ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26430" y="1186292"/>
            <a:ext cx="1638269" cy="60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(Wi-Fi</a:t>
            </a:r>
            <a:r>
              <a:rPr lang="fr-FR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ea typeface="SutonnyMJ" pitchFamily="2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2" y="3295442"/>
            <a:ext cx="255587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7" y="3814555"/>
            <a:ext cx="3924300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90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066800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</a:pPr>
            <a:r>
              <a:rPr lang="bn-IN" sz="36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ওয়াই-ম্যাক্স</a:t>
            </a:r>
            <a:endParaRPr lang="en-US" sz="36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200" y="533400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-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15397" y="1066800"/>
            <a:ext cx="22922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WiMAX</a:t>
            </a:r>
            <a:r>
              <a:rPr lang="fr-FR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895350" y="1901309"/>
            <a:ext cx="87820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ওয়াই-ম্যাক্স এর পূরো নাম </a:t>
            </a:r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Worldwide </a:t>
            </a:r>
            <a:r>
              <a:rPr lang="fr-FR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Interoperability</a:t>
            </a:r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fr-F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Microwave</a:t>
            </a:r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Access</a:t>
            </a:r>
            <a:r>
              <a:rPr lang="fr-FR" sz="3200" dirty="0">
                <a:solidFill>
                  <a:prstClr val="black"/>
                </a:solidFill>
                <a:latin typeface="SutonnyMJ" pitchFamily="2" charset="0"/>
                <a:ea typeface="SutonnyMJ" pitchFamily="2" charset="0"/>
                <a:cs typeface="SutonnyMJ" pitchFamily="2" charset="0"/>
              </a:rPr>
              <a:t>|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ওয়াই-ম্যাক্স</a:t>
            </a:r>
            <a:r>
              <a:rPr lang="fr-FR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WiMAX</a:t>
            </a:r>
            <a:r>
              <a:rPr lang="fr-FR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n-IN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প্রযুক্তি হলো বর্তমান সময়ের সর্বাধুনিক উচ্চগতির ব্রডব্যান্ড ইন্টারনেট প্রটোকল সার্ভিস যা তারবিহিন ব্যবস্থায় ১০ থেকে ৬০ কিঃমিঃ পর্যন্ত ইন্টারনেত সুবিধা প্রদান করে </a:t>
            </a:r>
            <a:r>
              <a:rPr lang="bn-IN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3962400"/>
            <a:ext cx="2655888" cy="2073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092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3784" y="609600"/>
            <a:ext cx="27222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5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1354496"/>
            <a:ext cx="8773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ধরনসমূহ </a:t>
            </a:r>
            <a:r>
              <a:rPr lang="en-US" sz="4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40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219200" y="2209800"/>
            <a:ext cx="8020179" cy="3670480"/>
            <a:chOff x="8357160" y="287421"/>
            <a:chExt cx="4626191" cy="2965167"/>
          </a:xfrm>
        </p:grpSpPr>
        <p:sp>
          <p:nvSpPr>
            <p:cNvPr id="5" name="Cloud Callout 4"/>
            <p:cNvSpPr/>
            <p:nvPr/>
          </p:nvSpPr>
          <p:spPr>
            <a:xfrm>
              <a:off x="9885079" y="287421"/>
              <a:ext cx="2302650" cy="914400"/>
            </a:xfrm>
            <a:prstGeom prst="cloudCallout">
              <a:avLst>
                <a:gd name="adj1" fmla="val -22423"/>
                <a:gd name="adj2" fmla="val 103048"/>
              </a:avLst>
            </a:prstGeom>
            <a:noFill/>
            <a:ln w="42500" cap="flat" cmpd="sng" algn="ctr">
              <a:solidFill>
                <a:srgbClr val="FFFF00"/>
              </a:solidFill>
              <a:prstDash val="solid"/>
            </a:ln>
            <a:effectLst>
              <a:glow rad="228600">
                <a:srgbClr val="9F2936">
                  <a:satMod val="175000"/>
                  <a:alpha val="40000"/>
                </a:srgbClr>
              </a:glow>
            </a:effectLst>
          </p:spPr>
          <p:txBody>
            <a:bodyPr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Verdana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0469395" y="448315"/>
              <a:ext cx="1845419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sz="3600" b="1" dirty="0">
                <a:solidFill>
                  <a:srgbClr val="FF0000"/>
                </a:solidFill>
                <a:latin typeface="SolaimanLipi" pitchFamily="2" charset="0"/>
                <a:cs typeface="SolaimanLipi" pitchFamily="2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8357160" y="1330720"/>
              <a:ext cx="4626191" cy="1921868"/>
              <a:chOff x="3008566" y="1032303"/>
              <a:chExt cx="5730661" cy="1597769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3008566" y="1032303"/>
                <a:ext cx="5730661" cy="1408385"/>
                <a:chOff x="3208813" y="1304669"/>
                <a:chExt cx="6303474" cy="2163040"/>
              </a:xfrm>
            </p:grpSpPr>
            <p:pic>
              <p:nvPicPr>
                <p:cNvPr id="10" name="Picture 9" descr="C:\Documents and Settings\Lab 47\My Documents\My Pictures\New Folder (2)\Teacher_4.gif"/>
                <p:cNvPicPr>
                  <a:picLocks noChangeAspect="1" noChangeArrowheads="1" noCrop="1"/>
                </p:cNvPicPr>
                <p:nvPr/>
              </p:nvPicPr>
              <p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7769" y="2036699"/>
                  <a:ext cx="1194416" cy="143101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1" name="Picture 10"/>
                <p:cNvPicPr>
                  <a:picLocks noChangeAspect="1" noChangeArrowheads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44113" y="1345522"/>
                  <a:ext cx="2168174" cy="1757977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scene3d>
                  <a:camera prst="perspectiveHeroicExtremeLeftFacing"/>
                  <a:lightRig rig="threePt" dir="t"/>
                </a:scene3d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2" name="Picture 11"/>
                <p:cNvPicPr>
                  <a:picLocks noChangeAspect="1" noChangeArrowheads="1"/>
                </p:cNvPicPr>
                <p:nvPr/>
              </p:nvPicPr>
              <p:blipFill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08813" y="1304669"/>
                  <a:ext cx="1785467" cy="2049358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scene3d>
                  <a:camera prst="isometricOffAxis1Right"/>
                  <a:lightRig rig="threePt" dir="t"/>
                </a:scene3d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cxnSp>
            <p:nvCxnSpPr>
              <p:cNvPr id="9" name="Straight Connector 8"/>
              <p:cNvCxnSpPr/>
              <p:nvPr/>
            </p:nvCxnSpPr>
            <p:spPr>
              <a:xfrm flipV="1">
                <a:off x="3907880" y="2622274"/>
                <a:ext cx="4003201" cy="7798"/>
              </a:xfrm>
              <a:prstGeom prst="line">
                <a:avLst/>
              </a:prstGeom>
              <a:noFill/>
              <a:ln w="38100" cap="flat" cmpd="sng" algn="ctr">
                <a:solidFill>
                  <a:srgbClr val="9F2936"/>
                </a:solidFill>
                <a:prstDash val="solid"/>
              </a:ln>
              <a:effectLst>
                <a:outerShdw blurRad="65500" dist="38100" dir="5400000" rotWithShape="0">
                  <a:srgbClr val="000000">
                    <a:alpha val="40000"/>
                  </a:srgbClr>
                </a:outerShdw>
              </a:effectLst>
            </p:spPr>
          </p:cxnSp>
        </p:grpSp>
      </p:grpSp>
    </p:spTree>
    <p:extLst>
      <p:ext uri="{BB962C8B-B14F-4D97-AF65-F5344CB8AC3E}">
        <p14:creationId xmlns:p14="http://schemas.microsoft.com/office/powerpoint/2010/main" val="23761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19600" y="457200"/>
            <a:ext cx="18293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4185" y="1283844"/>
            <a:ext cx="88970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ওয়ারলেস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কমিউনিকেশন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 ?</a:t>
            </a:r>
          </a:p>
          <a:p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একই সাথে অনেকগুলো দেশের যোগাযোগের জন্য নিচের কোনটি ব্যবহার   করতে হুয় । </a:t>
            </a:r>
          </a:p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ক) স্যাটেলাইট                          খ) অপটিক্যাল ফাইবার</a:t>
            </a:r>
          </a:p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গ) টেরিস্ট্রিয়াল                          ঘ) ইনফ্রারেড</a:t>
            </a:r>
          </a:p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৩। রেডিও মডেল ও এন্টেনা প্রয়োজন কোন ক্ষেত্রে ?</a:t>
            </a:r>
          </a:p>
          <a:p>
            <a:pPr lvl="0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ক) ওয়ারলেস ল্যান                     খ)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ম্যান</a:t>
            </a:r>
            <a:endParaRPr lang="en-US" sz="32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2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গ)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প্যান                      ঘ)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ওয়ারলেস 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ওয়ান </a:t>
            </a:r>
          </a:p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917976" y="3401326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সমাধান- ক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39473" y="5551790"/>
            <a:ext cx="14334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সমাধান- ক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60425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0" y="544086"/>
            <a:ext cx="26324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5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267361"/>
            <a:ext cx="90453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কমিউনিকেশন সিস্টেম-এর প্রয়োজনীয়তা লিখে আনবে ।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90800"/>
            <a:ext cx="8534399" cy="34722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42579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microwave communication  animated 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47800"/>
            <a:ext cx="8661398" cy="4724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191000" y="547216"/>
            <a:ext cx="17508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val="26996904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log.dialaphone.co.uk/wp-content/uploads/2008/02/in-flight_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5FB"/>
              </a:clrFrom>
              <a:clrTo>
                <a:srgbClr val="EEF5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6400"/>
            <a:ext cx="8711342" cy="451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94909" y="685800"/>
            <a:ext cx="25362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ছবি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8600" y="685800"/>
            <a:ext cx="25362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ছবি </a:t>
            </a:r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800"/>
            <a:ext cx="4267200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828800"/>
            <a:ext cx="419100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3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609600"/>
            <a:ext cx="50257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বিষয় </a:t>
            </a:r>
            <a:endParaRPr lang="en-US" sz="5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1393686"/>
            <a:ext cx="533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Ø"/>
              <a:defRPr/>
            </a:pPr>
            <a:r>
              <a:rPr lang="en-US" sz="4000" kern="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ওয়ারলেস </a:t>
            </a:r>
            <a:r>
              <a:rPr lang="en-US" sz="4000" kern="0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কমিউনিকেশন</a:t>
            </a:r>
            <a:r>
              <a:rPr lang="bn-IN" sz="4000" kern="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kern="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38400" y="2083374"/>
            <a:ext cx="7131335" cy="408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7485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9329" y="685800"/>
            <a:ext cx="21291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7800" y="1609130"/>
            <a:ext cx="43669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n-IN" sz="4000" b="1" kern="0" dirty="0">
                <a:solidFill>
                  <a:prstClr val="black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এই পাঠ শেষে শিক্ষার্থীরা...</a:t>
            </a:r>
            <a:endParaRPr lang="en-US" sz="40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2590800"/>
            <a:ext cx="8153400" cy="4405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কমিউনিকেশন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তা বলতে পারবে ;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কমিউনিকেশন প্রকারভেদ </a:t>
            </a:r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তে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পারবে ;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IN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কমিউনিকেশন ধরনসমূহ ব্যাখ্যা করতে পারবে । </a:t>
            </a:r>
            <a:endParaRPr lang="en-US" sz="3200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200" dirty="0">
              <a:solidFill>
                <a:prstClr val="black"/>
              </a:solidFill>
            </a:endParaRPr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22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061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609600"/>
            <a:ext cx="42146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</a:t>
            </a:r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647700" y="1701421"/>
            <a:ext cx="5410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তারবিহীন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দুই বা ততোধিক ডিভাইসের মধ্যে কোন রুপ ফিজিক্যাল বা ক্যাবল কানেকশন বা ক্যাবল সংযোগ ছাড়াই ডেটা ট্রান্সফার করার পদ্ধতি।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7" t="32316" r="5831"/>
          <a:stretch/>
        </p:blipFill>
        <p:spPr>
          <a:xfrm>
            <a:off x="6309664" y="1867230"/>
            <a:ext cx="3266806" cy="18760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97" y="3909082"/>
            <a:ext cx="3250353" cy="1828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68552" y="3846665"/>
            <a:ext cx="764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latin typeface="NikoshBAN" pitchFamily="2" charset="0"/>
                <a:cs typeface="NikoshBAN" pitchFamily="2" charset="0"/>
              </a:rPr>
              <a:t>পানি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4432530" y="5737882"/>
            <a:ext cx="11560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2800" dirty="0">
                <a:latin typeface="NikoshBAN" pitchFamily="2" charset="0"/>
                <a:cs typeface="NikoshBAN" pitchFamily="2" charset="0"/>
              </a:rPr>
              <a:t>বায়ুমন্ডল</a:t>
            </a:r>
          </a:p>
        </p:txBody>
      </p:sp>
    </p:spTree>
    <p:extLst>
      <p:ext uri="{BB962C8B-B14F-4D97-AF65-F5344CB8AC3E}">
        <p14:creationId xmlns:p14="http://schemas.microsoft.com/office/powerpoint/2010/main" val="2726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447800"/>
            <a:ext cx="52578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v"/>
            </a:pPr>
            <a:r>
              <a:rPr lang="bn-BD" sz="3600" dirty="0">
                <a:latin typeface="NikoshBAN" pitchFamily="2" charset="0"/>
                <a:cs typeface="NikoshBAN" pitchFamily="2" charset="0"/>
              </a:rPr>
              <a:t>এই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যে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মাধ্য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ম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ভৌত কোনো মাধ্যম ছাড়াই তড়িৎচুম্বকীয় সংকেত প্রেরণ 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সাধারনত ওয়্যারলেস বা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তারবিহীন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এতে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তড়িৎ শক্তি চুম্বকীয় শক্তিতে রুপান্তরিত হয়ে অ্যান্টেনা থেকে বিকিরিত হয়।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609600"/>
            <a:ext cx="42242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</a:t>
            </a:r>
            <a:endParaRPr lang="en-US" sz="4000" b="1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400800" y="1600200"/>
            <a:ext cx="3200400" cy="437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5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1371600"/>
            <a:ext cx="5838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ওয়ারলেস কমিউনিকেশন </a:t>
            </a:r>
            <a:r>
              <a:rPr lang="en-US" sz="40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bn-IN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4267200" y="448270"/>
            <a:ext cx="23567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bn-IN" sz="54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একককাজ</a:t>
            </a:r>
            <a:endParaRPr lang="en-US" sz="5400" b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048638"/>
            <a:ext cx="4240435" cy="391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25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1212</TotalTime>
  <Words>522</Words>
  <Application>Microsoft Office PowerPoint</Application>
  <PresentationFormat>Custom</PresentationFormat>
  <Paragraphs>93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Garamond</vt:lpstr>
      <vt:lpstr>Nikosh</vt:lpstr>
      <vt:lpstr>NikoshBAN</vt:lpstr>
      <vt:lpstr>SolaimanLipi</vt:lpstr>
      <vt:lpstr>SutonnyMJ</vt:lpstr>
      <vt:lpstr>Times New Roman</vt:lpstr>
      <vt:lpstr>Verdana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149</cp:revision>
  <dcterms:created xsi:type="dcterms:W3CDTF">2019-08-20T13:43:42Z</dcterms:created>
  <dcterms:modified xsi:type="dcterms:W3CDTF">2019-11-01T07:55:08Z</dcterms:modified>
</cp:coreProperties>
</file>