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86" r:id="rId3"/>
    <p:sldId id="259" r:id="rId4"/>
    <p:sldId id="260" r:id="rId5"/>
    <p:sldId id="261" r:id="rId6"/>
    <p:sldId id="263" r:id="rId7"/>
    <p:sldId id="264" r:id="rId8"/>
    <p:sldId id="290" r:id="rId9"/>
    <p:sldId id="289" r:id="rId10"/>
    <p:sldId id="265" r:id="rId11"/>
    <p:sldId id="266" r:id="rId12"/>
    <p:sldId id="267" r:id="rId13"/>
    <p:sldId id="268" r:id="rId14"/>
    <p:sldId id="269" r:id="rId15"/>
    <p:sldId id="287" r:id="rId16"/>
    <p:sldId id="271" r:id="rId17"/>
    <p:sldId id="272" r:id="rId18"/>
    <p:sldId id="273" r:id="rId19"/>
    <p:sldId id="274" r:id="rId20"/>
    <p:sldId id="275" r:id="rId21"/>
    <p:sldId id="288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28600"/>
            <a:ext cx="5197475" cy="4860925"/>
          </a:xfrm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5181600"/>
            <a:ext cx="6934200" cy="1325563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শুভেচ্ছা</a:t>
            </a:r>
            <a:r>
              <a:rPr 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/ </a:t>
            </a:r>
            <a:r>
              <a:rPr lang="en-US" sz="8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স্বাগতম</a:t>
            </a:r>
            <a:endParaRPr lang="en-US" sz="8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57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057400" y="381000"/>
            <a:ext cx="4535488" cy="1325563"/>
          </a:xfrm>
        </p:spPr>
        <p:txBody>
          <a:bodyPr>
            <a:normAutofit/>
          </a:bodyPr>
          <a:lstStyle/>
          <a:p>
            <a:pPr algn="ctr"/>
            <a:r>
              <a:rPr lang="bn-IN" sz="6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একক কাজ</a:t>
            </a:r>
            <a:endParaRPr lang="en-US" sz="6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209800" y="1905000"/>
            <a:ext cx="5116513" cy="4656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94355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295400" y="457200"/>
            <a:ext cx="6400800" cy="1220787"/>
          </a:xfrm>
        </p:spPr>
        <p:txBody>
          <a:bodyPr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bn-IN" sz="6000" b="1" dirty="0" smtClean="0">
                <a:ln/>
                <a:solidFill>
                  <a:schemeClr val="accent4"/>
                </a:solidFill>
                <a:latin typeface="Nikosh" pitchFamily="2" charset="0"/>
                <a:cs typeface="Nikosh" pitchFamily="2" charset="0"/>
              </a:rPr>
              <a:t>একক কাজের প্রশ্ন </a:t>
            </a:r>
            <a:endParaRPr lang="en-US" sz="6000" b="1" dirty="0">
              <a:ln/>
              <a:solidFill>
                <a:schemeClr val="accent4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893888"/>
            <a:ext cx="6858000" cy="237331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বলতে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কি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বুঝ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? </a:t>
            </a:r>
            <a:endParaRPr lang="bn-IN" sz="40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en-US" sz="4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সময়ঃ</a:t>
            </a:r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২মিনিট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240233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447800" y="838200"/>
            <a:ext cx="6096000" cy="1046162"/>
          </a:xfrm>
        </p:spPr>
        <p:txBody>
          <a:bodyPr>
            <a:normAutofit/>
          </a:bodyPr>
          <a:lstStyle/>
          <a:p>
            <a:pPr algn="ctr"/>
            <a:r>
              <a:rPr lang="bn-IN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একক কাজের </a:t>
            </a:r>
            <a:r>
              <a:rPr lang="bn-IN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 সমাধান</a:t>
            </a:r>
            <a:endParaRPr 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66800" y="2209800"/>
            <a:ext cx="8077200" cy="1981200"/>
          </a:xfrm>
        </p:spPr>
        <p:txBody>
          <a:bodyPr>
            <a:noAutofit/>
          </a:bodyPr>
          <a:lstStyle/>
          <a:p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মানুষ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যেভাবে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চিন্তা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ভাবনা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করে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, 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উপায়ে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কম্পিউটার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সেভাবে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চিন্তা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ভাবনার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রুপদান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করাকে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Aritificial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Inteligence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বা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বলে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? </a:t>
            </a:r>
            <a:endParaRPr lang="en-US" sz="2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25567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7800" y="609600"/>
            <a:ext cx="5216525" cy="1325562"/>
          </a:xfrm>
        </p:spPr>
        <p:txBody>
          <a:bodyPr>
            <a:normAutofit/>
          </a:bodyPr>
          <a:lstStyle/>
          <a:p>
            <a:pPr algn="ctr"/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জোড়া</a:t>
            </a:r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য়</a:t>
            </a:r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কাজ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057400" y="2590800"/>
            <a:ext cx="3892550" cy="293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495197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219200" y="381000"/>
            <a:ext cx="7162800" cy="1325562"/>
          </a:xfrm>
        </p:spPr>
        <p:txBody>
          <a:bodyPr>
            <a:noAutofit/>
          </a:bodyPr>
          <a:lstStyle/>
          <a:p>
            <a:pPr algn="ctr"/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জোড়া</a:t>
            </a:r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য়</a:t>
            </a:r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কাজের </a:t>
            </a:r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প্রশ্ন </a:t>
            </a:r>
            <a:endParaRPr lang="as-IN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1066800" y="2686050"/>
            <a:ext cx="8077200" cy="1735138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US" sz="40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কথাটি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কে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উৎভব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করেন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কত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সালে</a:t>
            </a:r>
            <a:r>
              <a:rPr lang="bn-IN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?</a:t>
            </a:r>
          </a:p>
          <a:p>
            <a:pPr algn="ctr"/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সময়ঃ</a:t>
            </a: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 ৫ </a:t>
            </a:r>
            <a:r>
              <a:rPr lang="en-US" sz="40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মিনিট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964718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 build="p"/>
      <p:bldP spid="5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04088"/>
            <a:ext cx="7162800" cy="1143000"/>
          </a:xfrm>
        </p:spPr>
        <p:txBody>
          <a:bodyPr/>
          <a:lstStyle/>
          <a:p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জোড়া</a:t>
            </a:r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য়</a:t>
            </a:r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কাজের  সমাধান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Aritificial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Inteligence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বা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কথাটির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উৎভব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করেন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MIT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এর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 (  John Mc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Carthy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)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জন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মাক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কারথি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,  ১৯৫৬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সালে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যুক্ত্ররাষ্টে</a:t>
            </a:r>
            <a:r>
              <a:rPr lang="en-US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" pitchFamily="2" charset="0"/>
                <a:cs typeface="Nikosh" pitchFamily="2" charset="0"/>
              </a:rPr>
              <a:t>।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438400" y="457200"/>
            <a:ext cx="4254500" cy="1330325"/>
          </a:xfrm>
        </p:spPr>
        <p:txBody>
          <a:bodyPr>
            <a:normAutofit/>
          </a:bodyPr>
          <a:lstStyle/>
          <a:p>
            <a:pPr algn="ctr"/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দলী</a:t>
            </a:r>
            <a:r>
              <a:rPr lang="en-US" sz="6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গত</a:t>
            </a:r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কাজ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286000" y="1981200"/>
            <a:ext cx="4379913" cy="437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25449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0" y="457200"/>
            <a:ext cx="6267450" cy="1325563"/>
          </a:xfrm>
        </p:spPr>
        <p:txBody>
          <a:bodyPr>
            <a:normAutofit/>
          </a:bodyPr>
          <a:lstStyle/>
          <a:p>
            <a:pPr algn="ctr"/>
            <a:r>
              <a:rPr lang="bn-IN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দলীয় </a:t>
            </a:r>
            <a:r>
              <a:rPr lang="bn-IN" sz="6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কাজের প্রশ্ন </a:t>
            </a:r>
            <a:endParaRPr lang="en-US" sz="6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90600" y="2413000"/>
            <a:ext cx="7620000" cy="1776413"/>
          </a:xfrm>
        </p:spPr>
        <p:txBody>
          <a:bodyPr>
            <a:normAutofit lnSpcReduction="10000"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buNone/>
            </a:pPr>
            <a:endParaRPr lang="en-US" sz="30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buNone/>
            </a:pP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</a:t>
            </a:r>
            <a:r>
              <a:rPr lang="bn-BD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ত্তায়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BD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জ্ঞানের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ক্ষেত্র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সমুহ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আলোচনা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কর</a:t>
            </a:r>
            <a:endParaRPr lang="bn-IN" sz="3000" b="1" dirty="0" smtClean="0">
              <a:ln/>
              <a:solidFill>
                <a:schemeClr val="accent4"/>
              </a:solidFill>
              <a:latin typeface="Nikosh" pitchFamily="2" charset="0"/>
              <a:cs typeface="Nikosh" pitchFamily="2" charset="0"/>
            </a:endParaRPr>
          </a:p>
          <a:p>
            <a:pPr algn="ctr"/>
            <a:r>
              <a:rPr lang="bn-IN" b="1" dirty="0" smtClean="0">
                <a:ln/>
                <a:solidFill>
                  <a:schemeClr val="accent4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IN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সময়ঃ ১০  মিনিট</a:t>
            </a:r>
            <a:endParaRPr lang="en-US" sz="4000" b="1" dirty="0">
              <a:ln/>
              <a:solidFill>
                <a:schemeClr val="accent4"/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36034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295400" y="228600"/>
            <a:ext cx="5638800" cy="1325563"/>
          </a:xfrm>
        </p:spPr>
        <p:txBody>
          <a:bodyPr>
            <a:normAutofit/>
          </a:bodyPr>
          <a:lstStyle/>
          <a:p>
            <a:pPr algn="ctr"/>
            <a:r>
              <a:rPr lang="bn-IN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দলীয় </a:t>
            </a:r>
            <a:r>
              <a:rPr lang="bn-IN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কা</a:t>
            </a:r>
            <a:r>
              <a:rPr lang="en-US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জের</a:t>
            </a:r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IN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 সমাধান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47800" y="1905000"/>
            <a:ext cx="6286500" cy="2541588"/>
          </a:xfrm>
        </p:spPr>
        <p:txBody>
          <a:bodyPr>
            <a:normAutofit fontScale="85000" lnSpcReduction="20000"/>
          </a:bodyPr>
          <a:lstStyle/>
          <a:p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বুদ্ধিমত্তার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ব্যবহারকে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প্রধানত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তিনটি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ভাগে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ভাগ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করা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যায়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</a:p>
          <a:p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১-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বুদ্ধিবৃত্তিক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বিজ্ঞান</a:t>
            </a:r>
            <a:endParaRPr lang="en-US" sz="40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" pitchFamily="2" charset="0"/>
              <a:cs typeface="Nikosh" pitchFamily="2" charset="0"/>
            </a:endParaRPr>
          </a:p>
          <a:p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২-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রোবোটিক্স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</a:p>
          <a:p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৩-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নাচারাল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ইন্টারফেস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 </a:t>
            </a:r>
            <a:endParaRPr lang="as-IN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550553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62200" y="533400"/>
            <a:ext cx="4419600" cy="1325563"/>
          </a:xfrm>
        </p:spPr>
        <p:txBody>
          <a:bodyPr>
            <a:normAutofit/>
          </a:bodyPr>
          <a:lstStyle/>
          <a:p>
            <a:pPr algn="ctr"/>
            <a:r>
              <a:rPr lang="bn-IN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মুল্যায়ন</a:t>
            </a:r>
            <a:r>
              <a:rPr lang="bn-IN" sz="8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8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1600200"/>
            <a:ext cx="8458200" cy="4654550"/>
          </a:xfrm>
        </p:spPr>
        <p:txBody>
          <a:bodyPr>
            <a:normAutofit/>
          </a:bodyPr>
          <a:lstStyle/>
          <a:p>
            <a:r>
              <a:rPr lang="bn-IN" sz="3600" dirty="0" smtClean="0">
                <a:latin typeface="Nikosh" pitchFamily="2" charset="0"/>
                <a:cs typeface="Nikosh" pitchFamily="2" charset="0"/>
              </a:rPr>
              <a:t>                 </a:t>
            </a:r>
            <a:endParaRPr lang="en-US" sz="3600" dirty="0" smtClean="0">
              <a:latin typeface="Nikosh" pitchFamily="2" charset="0"/>
              <a:cs typeface="Nikosh" pitchFamily="2" charset="0"/>
            </a:endParaRPr>
          </a:p>
          <a:p>
            <a:pPr algn="ctr"/>
            <a:r>
              <a:rPr 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IN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প্রয়োগ মুলক ও</a:t>
            </a:r>
            <a:r>
              <a:rPr lang="bn-IN" dirty="0" smtClean="0">
                <a:latin typeface="Nikosh" pitchFamily="2" charset="0"/>
                <a:cs typeface="Nikosh" pitchFamily="2" charset="0"/>
              </a:rPr>
              <a:t> জ্ঞান </a:t>
            </a:r>
            <a:r>
              <a:rPr lang="bn-IN" dirty="0">
                <a:latin typeface="Nikosh" pitchFamily="2" charset="0"/>
                <a:cs typeface="Nikosh" pitchFamily="2" charset="0"/>
              </a:rPr>
              <a:t>মুলক</a:t>
            </a:r>
          </a:p>
          <a:p>
            <a:r>
              <a:rPr lang="en-US" sz="2400" dirty="0" smtClean="0">
                <a:latin typeface="Nikosh" pitchFamily="2" charset="0"/>
                <a:cs typeface="Nikosh" pitchFamily="2" charset="0"/>
              </a:rPr>
              <a:t>১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উপায়ে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মানুষের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চিন্তা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ভাবনা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গুলো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কম্পিউটারের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মধে্য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রুপ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দেওয়া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কি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বলে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?  </a:t>
            </a:r>
          </a:p>
          <a:p>
            <a:r>
              <a:rPr lang="en-US" sz="2400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কৃতিম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ভাবনা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b="1" dirty="0" smtClean="0">
                <a:latin typeface="Nikosh" pitchFamily="2" charset="0"/>
                <a:cs typeface="Nikosh" pitchFamily="2" charset="0"/>
              </a:rPr>
              <a:t>খ। </a:t>
            </a:r>
            <a:r>
              <a:rPr lang="en-US" sz="2400" b="1" dirty="0" err="1" smtClean="0"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4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b="1" dirty="0" err="1" smtClean="0"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24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গ।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প্রোগ্রাম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ঘ।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তথ্য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r>
              <a:rPr lang="en-US" sz="2400" dirty="0" smtClean="0">
                <a:latin typeface="Nikosh" pitchFamily="2" charset="0"/>
                <a:cs typeface="Nikosh" pitchFamily="2" charset="0"/>
              </a:rPr>
              <a:t>২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কিসের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দ্বারা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ঘরে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বসে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বিশ্বকে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হাতের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মুঠোয়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পাওয়া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যাচ্ছে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?            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ক-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টেলিভিশন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   খ-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মোবাইল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b="1" dirty="0" smtClean="0">
                <a:latin typeface="Nikosh" pitchFamily="2" charset="0"/>
                <a:cs typeface="Nikosh" pitchFamily="2" charset="0"/>
              </a:rPr>
              <a:t>গ-</a:t>
            </a:r>
            <a:r>
              <a:rPr lang="en-US" sz="2400" b="1" dirty="0" err="1" smtClean="0">
                <a:latin typeface="Nikosh" pitchFamily="2" charset="0"/>
                <a:cs typeface="Nikosh" pitchFamily="2" charset="0"/>
              </a:rPr>
              <a:t>ইন্টারনেট</a:t>
            </a:r>
            <a:r>
              <a:rPr lang="en-US" sz="24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   ঘ-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টেলিফোন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endParaRPr lang="bn-IN" sz="24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2400" dirty="0" smtClean="0">
                <a:latin typeface="Nikosh" pitchFamily="2" charset="0"/>
                <a:cs typeface="Nikosh" pitchFamily="2" charset="0"/>
              </a:rPr>
              <a:t>৩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বহুল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ব্যাবহৃত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সামাজিক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যোগাযোগ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err="1" smtClean="0">
                <a:latin typeface="Nikosh" pitchFamily="2" charset="0"/>
                <a:cs typeface="Nikosh" pitchFamily="2" charset="0"/>
              </a:rPr>
              <a:t>মাধ্যম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কোনটি?</a:t>
            </a:r>
          </a:p>
          <a:p>
            <a:r>
              <a:rPr lang="bn-IN" sz="2400" b="1" dirty="0">
                <a:latin typeface="Nikosh" pitchFamily="2" charset="0"/>
                <a:cs typeface="Nikosh" pitchFamily="2" charset="0"/>
              </a:rPr>
              <a:t>ক</a:t>
            </a:r>
            <a:r>
              <a:rPr lang="bn-IN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facebook</a:t>
            </a:r>
            <a:r>
              <a:rPr lang="bn-IN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খ-</a:t>
            </a:r>
            <a:r>
              <a:rPr lang="bn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my space 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গ-</a:t>
            </a:r>
            <a:r>
              <a:rPr lang="bn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Twitter</a:t>
            </a:r>
            <a:r>
              <a:rPr lang="bn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ঘ-</a:t>
            </a:r>
            <a:r>
              <a:rPr lang="bn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Yahoo</a:t>
            </a:r>
          </a:p>
          <a:p>
            <a:endParaRPr lang="bn-IN" sz="24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IN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89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533400"/>
            <a:ext cx="4724400" cy="1143000"/>
          </a:xfrm>
        </p:spPr>
        <p:txBody>
          <a:bodyPr/>
          <a:lstStyle/>
          <a:p>
            <a:pPr algn="ctr"/>
            <a:r>
              <a:rPr lang="en-US" dirty="0" err="1" smtClean="0">
                <a:latin typeface="Nikosh" pitchFamily="2" charset="0"/>
                <a:cs typeface="Nikosh" pitchFamily="2" charset="0"/>
              </a:rPr>
              <a:t>শিক্ষক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পরিচিতি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8" name="Content Placeholder 4" descr="E:\PH NAEM\20150811_0927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 rot="16200000">
            <a:off x="5733705" y="2800697"/>
            <a:ext cx="3200400" cy="2628207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676400" y="2590800"/>
            <a:ext cx="4572000" cy="252376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BD" dirty="0" smtClean="0"/>
              <a:t>মোঃ আব্দুর রাজ্জাক</a:t>
            </a:r>
            <a:r>
              <a:rPr lang="en-US" dirty="0" err="1" smtClean="0"/>
              <a:t>খোকন</a:t>
            </a:r>
            <a:r>
              <a:rPr lang="bn-BD" dirty="0" smtClean="0"/>
              <a:t/>
            </a:r>
            <a:br>
              <a:rPr lang="bn-BD" dirty="0" smtClean="0"/>
            </a:br>
            <a:r>
              <a:rPr lang="en-US" dirty="0" smtClean="0"/>
              <a:t>             </a:t>
            </a:r>
            <a:r>
              <a:rPr lang="bn-BD" dirty="0" smtClean="0"/>
              <a:t>প্রভাষক</a:t>
            </a:r>
            <a:endParaRPr lang="en-US" dirty="0" smtClean="0"/>
          </a:p>
          <a:p>
            <a:r>
              <a:rPr lang="bn-BD" dirty="0" smtClean="0"/>
              <a:t>বিষয়ঃ</a:t>
            </a:r>
            <a:r>
              <a:rPr lang="bn-BD" b="1" dirty="0" smtClean="0"/>
              <a:t> </a:t>
            </a:r>
            <a:r>
              <a:rPr lang="en-US" b="1" dirty="0" err="1" smtClean="0"/>
              <a:t>আই,সি,টি</a:t>
            </a:r>
            <a:r>
              <a:rPr lang="bn-BD" dirty="0" smtClean="0"/>
              <a:t>-১ম</a:t>
            </a:r>
            <a:r>
              <a:rPr lang="bn-BD" b="1" dirty="0" smtClean="0"/>
              <a:t> </a:t>
            </a:r>
            <a:r>
              <a:rPr lang="bn-BD" dirty="0" smtClean="0"/>
              <a:t>পত্র</a:t>
            </a:r>
          </a:p>
          <a:p>
            <a:r>
              <a:rPr lang="bn-BD" dirty="0" smtClean="0"/>
              <a:t>শ্রেনীঃ</a:t>
            </a:r>
            <a:r>
              <a:rPr lang="bn-BD" b="1" dirty="0" smtClean="0"/>
              <a:t> </a:t>
            </a:r>
            <a:r>
              <a:rPr lang="bn-BD" dirty="0" smtClean="0"/>
              <a:t>একাদশ, সময়-৪৫মিঃ</a:t>
            </a:r>
            <a:endParaRPr lang="en-US" dirty="0" smtClean="0"/>
          </a:p>
          <a:p>
            <a:r>
              <a:rPr lang="bn-BD" dirty="0" smtClean="0"/>
              <a:t>লালপুর মডেল</a:t>
            </a:r>
            <a:r>
              <a:rPr lang="bn-BD" dirty="0" smtClean="0"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কলেজ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তানোর,রাজশাহী।</a:t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নং-০১৭১২০০৭১৮৯</a:t>
            </a:r>
            <a:endParaRPr lang="en-US" sz="1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1600" dirty="0" smtClean="0"/>
              <a:t>Email</a:t>
            </a:r>
          </a:p>
          <a:p>
            <a:pPr>
              <a:buNone/>
            </a:pPr>
            <a:r>
              <a:rPr lang="en-US" sz="1600" dirty="0" smtClean="0"/>
              <a:t>abdurrazzakkhokon@gmail.com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905000" y="457200"/>
            <a:ext cx="4648200" cy="1325563"/>
          </a:xfrm>
        </p:spPr>
        <p:txBody>
          <a:bodyPr/>
          <a:lstStyle/>
          <a:p>
            <a:r>
              <a:rPr lang="bn-IN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বহুপদী সমাপ্তি সুচক</a:t>
            </a:r>
            <a:endParaRPr lang="en-US" sz="3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05000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Nikosh" pitchFamily="2" charset="0"/>
                <a:cs typeface="Nikosh" pitchFamily="2" charset="0"/>
              </a:rPr>
              <a:t>৪ </a:t>
            </a:r>
            <a:r>
              <a:rPr lang="bn-IN" sz="28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হারবাট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মারশাল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মাক্লুহান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এর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বিখ্যাত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গ্রন্থের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নাম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হল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endParaRPr lang="bn-IN" sz="28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The Gutenberg Galaxy : The Making of Typographic Man</a:t>
            </a:r>
          </a:p>
          <a:p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ii. Understanding Media iii. The C programming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Languaeg</a:t>
            </a:r>
            <a:endParaRPr lang="en-US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2800" dirty="0" smtClean="0">
                <a:latin typeface="Nikosh" pitchFamily="2" charset="0"/>
                <a:cs typeface="Nikosh" pitchFamily="2" charset="0"/>
              </a:rPr>
              <a:t>ক-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IN" sz="2800" b="1" dirty="0" smtClean="0">
                <a:latin typeface="Nikosh" pitchFamily="2" charset="0"/>
                <a:cs typeface="Nikosh" pitchFamily="2" charset="0"/>
              </a:rPr>
              <a:t>খ</a:t>
            </a:r>
            <a:r>
              <a:rPr lang="bn-IN" sz="2800" dirty="0" smtClean="0">
                <a:latin typeface="Nikosh" pitchFamily="2" charset="0"/>
                <a:cs typeface="Nikosh" pitchFamily="2" charset="0"/>
              </a:rPr>
              <a:t>-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ii  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2800" dirty="0" smtClean="0">
                <a:latin typeface="Nikosh" pitchFamily="2" charset="0"/>
                <a:cs typeface="Nikosh" pitchFamily="2" charset="0"/>
              </a:rPr>
              <a:t>গ- 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iii 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IN" sz="2800" dirty="0" smtClean="0">
                <a:latin typeface="Nikosh" pitchFamily="2" charset="0"/>
                <a:cs typeface="Nikosh" pitchFamily="2" charset="0"/>
              </a:rPr>
              <a:t>ঘ</a:t>
            </a:r>
            <a:r>
              <a:rPr lang="bn-IN" sz="2800" b="1" dirty="0" smtClean="0">
                <a:latin typeface="Nikosh" pitchFamily="2" charset="0"/>
                <a:cs typeface="Nikosh" pitchFamily="2" charset="0"/>
              </a:rPr>
              <a:t>-</a:t>
            </a:r>
            <a:r>
              <a:rPr lang="bn-IN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8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 iii</a:t>
            </a:r>
          </a:p>
          <a:p>
            <a:r>
              <a:rPr lang="en-US" sz="2800" dirty="0" smtClean="0">
                <a:latin typeface="Nikosh" pitchFamily="2" charset="0"/>
                <a:cs typeface="Nikosh" pitchFamily="2" charset="0"/>
              </a:rPr>
              <a:t>৫।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ব্যাবহারের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প্রধান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ক্ষেত্র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- </a:t>
            </a:r>
          </a:p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নাচারাল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ইন্টার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ফেস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 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ii 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বুদ্ধিবৃত্তিক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বিজ্ঞান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iii </a:t>
            </a:r>
            <a:r>
              <a:rPr lang="en-US" sz="2800" dirty="0" err="1" smtClean="0">
                <a:latin typeface="Nikosh" pitchFamily="2" charset="0"/>
                <a:cs typeface="Nikosh" pitchFamily="2" charset="0"/>
              </a:rPr>
              <a:t>ক্রায়োসারজারি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2800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smtClean="0">
                <a:latin typeface="Nikosh" pitchFamily="2" charset="0"/>
                <a:cs typeface="Nikosh" pitchFamily="2" charset="0"/>
              </a:rPr>
              <a:t>ও  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ii   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খ।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iii 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গ।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ii 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iii 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ঘ। 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 ii  </a:t>
            </a:r>
            <a:r>
              <a:rPr lang="en-US" sz="2800" dirty="0" smtClean="0">
                <a:latin typeface="Nikosh" pitchFamily="2" charset="0"/>
                <a:cs typeface="Nikosh" pitchFamily="2" charset="0"/>
              </a:rPr>
              <a:t>ও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iii</a:t>
            </a:r>
          </a:p>
          <a:p>
            <a:endParaRPr lang="bn-IN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749482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mph" presetSubtype="1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Nikosh" pitchFamily="2" charset="0"/>
                <a:cs typeface="Nikosh" pitchFamily="2" charset="0"/>
              </a:rPr>
              <a:t>আভিন্ন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তথ্যভিত্তিক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বহুনির্বাচনি</a:t>
            </a:r>
            <a:r>
              <a:rPr lang="en-US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dirty="0" err="1" smtClean="0">
                <a:latin typeface="Nikosh" pitchFamily="2" charset="0"/>
                <a:cs typeface="Nikosh" pitchFamily="2" charset="0"/>
              </a:rPr>
              <a:t>প্রশ্ন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382000" cy="4267200"/>
          </a:xfrm>
        </p:spPr>
        <p:txBody>
          <a:bodyPr>
            <a:normAutofit/>
          </a:bodyPr>
          <a:lstStyle/>
          <a:p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নিচের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আংশটি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পড়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প্রশ্নের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উত্তর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দাও</a:t>
            </a:r>
            <a:endParaRPr lang="en-US" sz="20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সানিয়ার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বাবা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জাপান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থেকে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একটি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রোবোট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এনেছেন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সানিয়া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দেখল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ঘর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পরিষ্কারের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কাজে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রোবো্টটি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নিখুত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ভাবে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চারদিকে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ঘুরে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ঘুরে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ময়লা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পরিষ্কার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করতে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পারছে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রোবোটটির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কিছু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অংশ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পরিবর্তন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করায়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ঘরের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বাইরে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পাহারার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কাজেও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নিযুক্ত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হল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। </a:t>
            </a:r>
          </a:p>
          <a:p>
            <a:r>
              <a:rPr lang="en-US" sz="2000" dirty="0" smtClean="0">
                <a:latin typeface="Nikosh" pitchFamily="2" charset="0"/>
                <a:cs typeface="Nikosh" pitchFamily="2" charset="0"/>
              </a:rPr>
              <a:t>৬।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সানিয়ার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বাবা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রোবোটটির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কি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পরিবতন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করার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ফলে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এটি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পাহারাদার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রোবোটে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পরিনত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হয়েছে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।  </a:t>
            </a:r>
          </a:p>
          <a:p>
            <a:r>
              <a:rPr lang="en-US" sz="2000" b="1" dirty="0" smtClean="0">
                <a:latin typeface="Nikosh" pitchFamily="2" charset="0"/>
                <a:cs typeface="Nikosh" pitchFamily="2" charset="0"/>
              </a:rPr>
              <a:t>ক। </a:t>
            </a:r>
            <a:r>
              <a:rPr lang="en-US" sz="2000" b="1" dirty="0" err="1" smtClean="0">
                <a:latin typeface="Nikosh" pitchFamily="2" charset="0"/>
                <a:cs typeface="Nikosh" pitchFamily="2" charset="0"/>
              </a:rPr>
              <a:t>প্রোগ্রাম</a:t>
            </a:r>
            <a:r>
              <a:rPr lang="en-US" sz="2000" b="1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খ।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গঠন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গ।মানিপুলেশন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     ঘ।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লোকোমোসান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r>
              <a:rPr lang="en-US" sz="2000" dirty="0" smtClean="0">
                <a:latin typeface="Nikosh" pitchFamily="2" charset="0"/>
                <a:cs typeface="Nikosh" pitchFamily="2" charset="0"/>
              </a:rPr>
              <a:t>৭।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রোবোটতির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চারদিকে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ঘুরে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ঘুরে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নিখুত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ভাবে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ময়লা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পরিষ্কার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করতে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পারছে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।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কেননা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এতে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—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মানুষের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চোখের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ন্যায়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ক্যামেরা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আছে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ii. 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যান্ত্রিক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পা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আছে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iii. 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৩৬০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ডিগ্রী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ঘুরতে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পারার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ব্যবস্থা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000" dirty="0" err="1" smtClean="0">
                <a:latin typeface="Nikosh" pitchFamily="2" charset="0"/>
                <a:cs typeface="Nikosh" pitchFamily="2" charset="0"/>
              </a:rPr>
              <a:t>আছে</a:t>
            </a:r>
            <a:endParaRPr lang="en-US" sz="20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2000" dirty="0" smtClean="0">
                <a:latin typeface="Nikosh" pitchFamily="2" charset="0"/>
                <a:cs typeface="Nikosh" pitchFamily="2" charset="0"/>
              </a:rPr>
              <a:t>ক।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ও 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iii  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খ।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/>
              <a:t> 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ও 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  </a:t>
            </a:r>
            <a:r>
              <a:rPr lang="en-US" sz="2000" dirty="0" smtClean="0"/>
              <a:t>  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গ।  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ii  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000" dirty="0" smtClean="0"/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en-US" sz="2000" dirty="0" smtClean="0"/>
              <a:t>      </a:t>
            </a:r>
            <a:r>
              <a:rPr lang="en-US" sz="2000" b="1" dirty="0" smtClean="0">
                <a:latin typeface="Nikosh" pitchFamily="2" charset="0"/>
                <a:cs typeface="Nikosh" pitchFamily="2" charset="0"/>
              </a:rPr>
              <a:t>ঘ।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ii  </a:t>
            </a:r>
            <a:r>
              <a:rPr lang="en-US" sz="2000" b="1" dirty="0" smtClean="0">
                <a:latin typeface="Nikosh" pitchFamily="2" charset="0"/>
                <a:cs typeface="Nikosh" pitchFamily="2" charset="0"/>
              </a:rPr>
              <a:t>ও</a:t>
            </a:r>
            <a:r>
              <a:rPr lang="en-US" sz="2000" b="1" dirty="0" smtClean="0"/>
              <a:t>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iii </a:t>
            </a:r>
          </a:p>
          <a:p>
            <a:endParaRPr lang="en-US" sz="20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981200" y="381000"/>
            <a:ext cx="3638550" cy="1325562"/>
          </a:xfrm>
        </p:spPr>
        <p:txBody>
          <a:bodyPr>
            <a:normAutofit/>
          </a:bodyPr>
          <a:lstStyle/>
          <a:p>
            <a:pPr algn="ctr"/>
            <a:r>
              <a:rPr lang="bn-IN" sz="8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সমাধান</a:t>
            </a:r>
            <a:endParaRPr lang="en-US" sz="8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66800" y="1981200"/>
            <a:ext cx="6096000" cy="23510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IN" sz="4000" dirty="0" smtClean="0">
                <a:latin typeface="Nikosh" pitchFamily="2" charset="0"/>
                <a:cs typeface="Nikosh" pitchFamily="2" charset="0"/>
              </a:rPr>
              <a:t>১। 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খ </a:t>
            </a:r>
            <a:r>
              <a:rPr lang="bn-IN" sz="4000" b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b="1" dirty="0" smtClean="0">
                <a:latin typeface="Nikosh" pitchFamily="2" charset="0"/>
                <a:cs typeface="Nikosh" pitchFamily="2" charset="0"/>
              </a:rPr>
              <a:t>   </a:t>
            </a:r>
            <a:r>
              <a:rPr lang="bn-IN" sz="4000" b="1" dirty="0" smtClean="0">
                <a:latin typeface="Nikosh" pitchFamily="2" charset="0"/>
                <a:cs typeface="Nikosh" pitchFamily="2" charset="0"/>
              </a:rPr>
              <a:t>২</a:t>
            </a:r>
            <a:r>
              <a:rPr lang="bn-IN" sz="4000" b="1" dirty="0">
                <a:latin typeface="Nikosh" pitchFamily="2" charset="0"/>
                <a:cs typeface="Nikosh" pitchFamily="2" charset="0"/>
              </a:rPr>
              <a:t>। </a:t>
            </a:r>
            <a:r>
              <a:rPr lang="en-US" sz="4000" b="1" dirty="0" smtClean="0">
                <a:latin typeface="Nikosh" pitchFamily="2" charset="0"/>
                <a:cs typeface="Nikosh" pitchFamily="2" charset="0"/>
              </a:rPr>
              <a:t>গ   </a:t>
            </a:r>
            <a:r>
              <a:rPr lang="bn-IN" sz="4000" b="1" dirty="0" smtClean="0">
                <a:latin typeface="Nikosh" pitchFamily="2" charset="0"/>
                <a:cs typeface="Nikosh" pitchFamily="2" charset="0"/>
              </a:rPr>
              <a:t>৩</a:t>
            </a:r>
            <a:r>
              <a:rPr lang="bn-IN" sz="4000" b="1" dirty="0">
                <a:latin typeface="Nikosh" pitchFamily="2" charset="0"/>
                <a:cs typeface="Nikosh" pitchFamily="2" charset="0"/>
              </a:rPr>
              <a:t>।  </a:t>
            </a:r>
            <a:r>
              <a:rPr lang="en-US" sz="4000" b="1" dirty="0" smtClean="0">
                <a:latin typeface="Nikosh" pitchFamily="2" charset="0"/>
                <a:cs typeface="Nikosh" pitchFamily="2" charset="0"/>
              </a:rPr>
              <a:t>ক   </a:t>
            </a:r>
            <a:r>
              <a:rPr lang="bn-IN" sz="4000" b="1" dirty="0" smtClean="0">
                <a:latin typeface="Nikosh" pitchFamily="2" charset="0"/>
                <a:cs typeface="Nikosh" pitchFamily="2" charset="0"/>
              </a:rPr>
              <a:t>৪। </a:t>
            </a:r>
            <a:r>
              <a:rPr lang="en-US" sz="4000" b="1" dirty="0" smtClean="0">
                <a:latin typeface="Nikosh" pitchFamily="2" charset="0"/>
                <a:cs typeface="Nikosh" pitchFamily="2" charset="0"/>
              </a:rPr>
              <a:t>খ </a:t>
            </a:r>
            <a:r>
              <a:rPr lang="bn-IN" sz="4000" b="1" dirty="0" smtClean="0">
                <a:latin typeface="Nikosh" pitchFamily="2" charset="0"/>
                <a:cs typeface="Nikosh" pitchFamily="2" charset="0"/>
              </a:rPr>
              <a:t> </a:t>
            </a:r>
          </a:p>
          <a:p>
            <a:pPr>
              <a:buNone/>
            </a:pPr>
            <a:r>
              <a:rPr lang="bn-IN" sz="4000" b="1" dirty="0" smtClean="0">
                <a:latin typeface="Nikosh" pitchFamily="2" charset="0"/>
                <a:cs typeface="Nikosh" pitchFamily="2" charset="0"/>
              </a:rPr>
              <a:t>৫। ক</a:t>
            </a:r>
            <a:r>
              <a:rPr lang="en-US" sz="4000" b="1" dirty="0" smtClean="0">
                <a:latin typeface="Nikosh" pitchFamily="2" charset="0"/>
                <a:cs typeface="Nikosh" pitchFamily="2" charset="0"/>
              </a:rPr>
              <a:t>    </a:t>
            </a:r>
            <a:r>
              <a:rPr lang="bn-IN" sz="4000" b="1" dirty="0" smtClean="0">
                <a:latin typeface="Nikosh" pitchFamily="2" charset="0"/>
                <a:cs typeface="Nikosh" pitchFamily="2" charset="0"/>
              </a:rPr>
              <a:t>৬।</a:t>
            </a:r>
            <a:r>
              <a:rPr lang="en-US" sz="4000" b="1" dirty="0" smtClean="0">
                <a:latin typeface="Nikosh" pitchFamily="2" charset="0"/>
                <a:cs typeface="Nikosh" pitchFamily="2" charset="0"/>
              </a:rPr>
              <a:t> ক   ৭। ঘ </a:t>
            </a:r>
            <a:endParaRPr lang="bn-IN" sz="4000" b="1" dirty="0">
              <a:latin typeface="Nikosh" pitchFamily="2" charset="0"/>
              <a:cs typeface="Nikosh" pitchFamily="2" charset="0"/>
            </a:endParaRPr>
          </a:p>
          <a:p>
            <a:endParaRPr lang="bn-IN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84038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47800" y="533400"/>
            <a:ext cx="5257800" cy="1325562"/>
          </a:xfrm>
        </p:spPr>
        <p:txBody>
          <a:bodyPr>
            <a:normAutofit/>
          </a:bodyPr>
          <a:lstStyle/>
          <a:p>
            <a:pPr algn="ctr"/>
            <a:r>
              <a:rPr lang="bn-IN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বাড়ির কাজ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1325" y="2481262"/>
            <a:ext cx="8702675" cy="277653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bn-IN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আমরা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কিভাবে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মানুষের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ও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বুদ্ধিমত্তার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পার্থক্য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নিরুপন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পুর্বক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তথ্য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প্রযুক্তির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ব্যবহার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সমৃদ্ধ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করতে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000" dirty="0" err="1" smtClean="0">
                <a:latin typeface="Nikosh" pitchFamily="2" charset="0"/>
                <a:cs typeface="Nikosh" pitchFamily="2" charset="0"/>
              </a:rPr>
              <a:t>পারি</a:t>
            </a:r>
            <a:r>
              <a:rPr lang="en-US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40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IN" sz="4000" dirty="0">
                <a:latin typeface="Nikosh" pitchFamily="2" charset="0"/>
                <a:cs typeface="Nikosh" pitchFamily="2" charset="0"/>
              </a:rPr>
              <a:t>তা </a:t>
            </a:r>
            <a:r>
              <a:rPr lang="bn-IN" sz="4000" dirty="0" smtClean="0">
                <a:latin typeface="Nikosh" pitchFamily="2" charset="0"/>
                <a:cs typeface="Nikosh" pitchFamily="2" charset="0"/>
              </a:rPr>
              <a:t>আলোচনা কর । </a:t>
            </a:r>
            <a:endParaRPr lang="en-US" sz="40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sz="40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r>
              <a:rPr lang="as-IN" sz="4000" dirty="0" smtClean="0">
                <a:latin typeface="Nikosh" panose="02000000000000000000" pitchFamily="2" charset="0"/>
                <a:cs typeface="Nikosh" panose="02000000000000000000" pitchFamily="2" charset="0"/>
              </a:rPr>
              <a:t>সহায়ক </a:t>
            </a:r>
            <a:r>
              <a:rPr lang="as-IN" sz="4000" dirty="0">
                <a:latin typeface="Nikosh" panose="02000000000000000000" pitchFamily="2" charset="0"/>
                <a:cs typeface="Nikosh" panose="02000000000000000000" pitchFamily="2" charset="0"/>
              </a:rPr>
              <a:t>গ্রন্থ/ প্রকাশনীঃ তথ্য ও যোগাযোগ প্রযুক্তিঃ  ভয়েজার প্রকাশনী, সিসটেক প্রকাশনী, লেকচার প্রকাশনী, পাঞ্জেরী/ অক্ষরপত্র প্রকাশনী, গ্রন্থ কুটির প্রকাশনী, প্রতিভা বিকাশ পাবলিকেশন্স </a:t>
            </a:r>
          </a:p>
          <a:p>
            <a:pPr>
              <a:buNone/>
            </a:pPr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160219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43200" y="381000"/>
            <a:ext cx="3344862" cy="1000125"/>
          </a:xfrm>
        </p:spPr>
        <p:txBody>
          <a:bodyPr>
            <a:normAutofit/>
          </a:bodyPr>
          <a:lstStyle/>
          <a:p>
            <a:pPr algn="ctr"/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ধন্যবাদ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78867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bn-IN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2057400"/>
            <a:ext cx="4379226" cy="43792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819400"/>
            <a:ext cx="1538092" cy="205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605395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133600" y="228600"/>
            <a:ext cx="5486400" cy="1597025"/>
          </a:xfrm>
        </p:spPr>
        <p:txBody>
          <a:bodyPr>
            <a:normAutofit/>
          </a:bodyPr>
          <a:lstStyle/>
          <a:p>
            <a:pPr algn="ctr"/>
            <a:r>
              <a:rPr lang="bn-IN" sz="8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Nikosh" pitchFamily="2" charset="0"/>
                <a:cs typeface="Nikosh" pitchFamily="2" charset="0"/>
              </a:rPr>
              <a:t>পাঠ পরিচিতি</a:t>
            </a:r>
            <a:endParaRPr lang="en-US" sz="80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90800" y="2133600"/>
            <a:ext cx="5029200" cy="3276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US" sz="4000" b="1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IN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একাদশ শ্রেনি</a:t>
            </a:r>
          </a:p>
          <a:p>
            <a:pPr marL="0" indent="0" algn="ctr">
              <a:buNone/>
            </a:pPr>
            <a:r>
              <a:rPr lang="bn-IN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তথ্য</a:t>
            </a:r>
            <a:r>
              <a:rPr lang="en-US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ও </a:t>
            </a:r>
            <a:r>
              <a:rPr lang="en-US" sz="28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যোগাযোগ</a:t>
            </a:r>
            <a:r>
              <a:rPr lang="en-US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প্রযুক্তি</a:t>
            </a:r>
            <a:r>
              <a:rPr lang="en-US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বিভাগ</a:t>
            </a:r>
            <a:r>
              <a:rPr lang="en-US" sz="2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</a:p>
          <a:p>
            <a:pPr marL="0" indent="0" algn="ctr">
              <a:buNone/>
            </a:pPr>
            <a:r>
              <a:rPr lang="bn-IN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সময়ঃ ৪৫ মিনিট</a:t>
            </a:r>
          </a:p>
          <a:p>
            <a:pPr marL="0" indent="0" algn="ctr">
              <a:buNone/>
            </a:pPr>
            <a:r>
              <a:rPr lang="bn-IN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তারিখঃ </a:t>
            </a:r>
            <a:r>
              <a:rPr lang="bn-BD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১৩</a:t>
            </a:r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IN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/</a:t>
            </a:r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০</a:t>
            </a:r>
            <a:r>
              <a:rPr lang="bn-BD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৭</a:t>
            </a:r>
            <a:r>
              <a:rPr lang="bn-IN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/১</a:t>
            </a:r>
            <a:r>
              <a:rPr lang="bn-BD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৬</a:t>
            </a:r>
            <a:r>
              <a:rPr lang="en-US" sz="4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endParaRPr lang="en-US" sz="4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815558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914" y="2415834"/>
            <a:ext cx="4399835" cy="35071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228600"/>
            <a:ext cx="731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নিচের</a:t>
            </a:r>
            <a:r>
              <a:rPr lang="en-U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  ছ</a:t>
            </a:r>
            <a:r>
              <a:rPr lang="bn-IN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বি গুলো লক্ষ্য করি</a:t>
            </a:r>
            <a:r>
              <a:rPr lang="en-U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pic>
        <p:nvPicPr>
          <p:cNvPr id="5" name="Content Placeholder 5" descr="com18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2743200"/>
            <a:ext cx="2143125" cy="158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199250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057400"/>
            <a:ext cx="3712191" cy="3712191"/>
          </a:xfrm>
          <a:prstGeom prst="rect">
            <a:avLst/>
          </a:prstGeom>
        </p:spPr>
      </p:pic>
      <p:pic>
        <p:nvPicPr>
          <p:cNvPr id="5" name="Picture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9" b="4879"/>
          <a:stretch>
            <a:fillRect/>
          </a:stretch>
        </p:blipFill>
        <p:spPr>
          <a:xfrm>
            <a:off x="4953000" y="1828800"/>
            <a:ext cx="3771554" cy="397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60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504825"/>
            <a:ext cx="7772400" cy="1254125"/>
          </a:xfrm>
        </p:spPr>
        <p:txBody>
          <a:bodyPr>
            <a:normAutofit fontScale="90000"/>
          </a:bodyPr>
          <a:lstStyle/>
          <a:p>
            <a:pPr algn="ctr"/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মুল শিরোনামঃ</a:t>
            </a:r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তথ্য</a:t>
            </a:r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 ও </a:t>
            </a:r>
            <a:r>
              <a:rPr lang="en-US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যোগাযোগ</a:t>
            </a:r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প্রযুক্তির</a:t>
            </a:r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সাম্প্রতিক</a:t>
            </a:r>
            <a:r>
              <a:rPr 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প্রবনতা</a:t>
            </a:r>
            <a:r>
              <a:rPr lang="bn-IN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endParaRPr lang="en-US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90600" y="2579688"/>
            <a:ext cx="8153400" cy="17605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n-IN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" pitchFamily="2" charset="0"/>
                <a:cs typeface="Nikosh" pitchFamily="2" charset="0"/>
              </a:rPr>
              <a:t>অধ্যায়ঃ </a:t>
            </a:r>
            <a:r>
              <a:rPr 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" pitchFamily="2" charset="0"/>
                <a:cs typeface="Nikosh" pitchFamily="2" charset="0"/>
              </a:rPr>
              <a:t>১</a:t>
            </a:r>
          </a:p>
          <a:p>
            <a:pPr marL="0" indent="0" algn="ctr">
              <a:buNone/>
            </a:pPr>
            <a:r>
              <a:rPr lang="bn-IN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আজকের পাঠ</a:t>
            </a:r>
            <a:r>
              <a:rPr lang="bn-IN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/ পাঠ </a:t>
            </a:r>
            <a:r>
              <a:rPr lang="bn-IN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ঘোষনাঃ </a:t>
            </a:r>
            <a:r>
              <a:rPr lang="en-US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bn-IN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77125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057400" y="609600"/>
            <a:ext cx="4495800" cy="132556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প্রারম্ভিক</a:t>
            </a:r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en-US" sz="6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বক্তব্য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2371725"/>
            <a:ext cx="8077200" cy="2886075"/>
          </a:xfrm>
        </p:spPr>
        <p:txBody>
          <a:bodyPr>
            <a:noAutofit/>
          </a:bodyPr>
          <a:lstStyle/>
          <a:p>
            <a:endParaRPr lang="en-US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BD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কি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,</a:t>
            </a:r>
            <a:r>
              <a:rPr lang="bn-BD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কথাটি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কে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উৎভব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করেন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কত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সালে</a:t>
            </a:r>
            <a:r>
              <a:rPr lang="bn-IN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endParaRPr lang="bn-IN" sz="36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18273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057400" y="609600"/>
            <a:ext cx="4495800" cy="132556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শিখন</a:t>
            </a:r>
            <a:r>
              <a:rPr lang="en-US" sz="6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ফল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2371725"/>
            <a:ext cx="8077200" cy="2886075"/>
          </a:xfrm>
        </p:spPr>
        <p:txBody>
          <a:bodyPr>
            <a:noAutofit/>
          </a:bodyPr>
          <a:lstStyle/>
          <a:p>
            <a:endParaRPr lang="en-US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BD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কি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বলতে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BD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পারবে</a:t>
            </a:r>
            <a:r>
              <a:rPr lang="bn-IN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?</a:t>
            </a:r>
          </a:p>
          <a:p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কথাটি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কে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উৎভব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করেন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কত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সালে</a:t>
            </a:r>
            <a:r>
              <a:rPr lang="bn-IN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BD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বলতে পারবে</a:t>
            </a:r>
            <a:r>
              <a:rPr lang="bn-IN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?</a:t>
            </a:r>
          </a:p>
          <a:p>
            <a:r>
              <a:rPr lang="bn-IN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</a:t>
            </a:r>
            <a:r>
              <a:rPr lang="bn-BD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ত্তায়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জ্ঞানের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ক্ষেত্র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সমুহ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আলোচনা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ক</a:t>
            </a:r>
            <a:r>
              <a:rPr lang="bn-BD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রতে পারবে</a:t>
            </a:r>
            <a:r>
              <a:rPr lang="bn-IN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?</a:t>
            </a:r>
          </a:p>
          <a:p>
            <a:endParaRPr lang="bn-IN" sz="36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926063"/>
            <a:ext cx="3956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bn-IN" sz="3600" b="1" kern="0" dirty="0">
                <a:solidFill>
                  <a:prstClr val="black"/>
                </a:solidFill>
                <a:latin typeface="Times New Roman" panose="02020603050405020304" pitchFamily="18" charset="0"/>
                <a:cs typeface="NikoshBAN" panose="02000000000000000000" pitchFamily="2" charset="0"/>
              </a:rPr>
              <a:t>এই পাঠ শেষে শিক্ষার্থীরা...</a:t>
            </a:r>
            <a:endParaRPr lang="en-US" sz="3600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074579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66800" y="609600"/>
            <a:ext cx="7162800" cy="132556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শিখন</a:t>
            </a:r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ফ</a:t>
            </a:r>
            <a:r>
              <a:rPr lang="bn-BD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" pitchFamily="2" charset="0"/>
                <a:cs typeface="Nikosh" pitchFamily="2" charset="0"/>
              </a:rPr>
              <a:t>লের আলোকে প্রশ্ন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2371725"/>
            <a:ext cx="8534400" cy="2886075"/>
          </a:xfrm>
        </p:spPr>
        <p:txBody>
          <a:bodyPr>
            <a:noAutofit/>
          </a:bodyPr>
          <a:lstStyle/>
          <a:p>
            <a:endParaRPr lang="en-US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বলতে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কি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বুঝ</a:t>
            </a:r>
            <a:r>
              <a:rPr lang="bn-IN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?</a:t>
            </a:r>
          </a:p>
          <a:p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কথাটি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কে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উৎভব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করেন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কত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সালে</a:t>
            </a:r>
            <a:r>
              <a:rPr lang="bn-IN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?</a:t>
            </a:r>
          </a:p>
          <a:p>
            <a:r>
              <a:rPr lang="bn-IN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কৃত্রিম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বুদ্ধিমত্তা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জ্ঞানের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ক্ষেত্র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সমুহ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আলোচনা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কর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</a:t>
            </a:r>
            <a:r>
              <a:rPr lang="bn-IN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" pitchFamily="2" charset="0"/>
                <a:cs typeface="Nikosh" pitchFamily="2" charset="0"/>
              </a:rPr>
              <a:t> ?</a:t>
            </a:r>
          </a:p>
          <a:p>
            <a:endParaRPr lang="bn-IN" sz="36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18273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</TotalTime>
  <Words>630</Words>
  <Application>Microsoft Office PowerPoint</Application>
  <PresentationFormat>On-screen Show (4:3)</PresentationFormat>
  <Paragraphs>90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Calibri</vt:lpstr>
      <vt:lpstr>Constantia</vt:lpstr>
      <vt:lpstr>Nikosh</vt:lpstr>
      <vt:lpstr>NikoshBAN</vt:lpstr>
      <vt:lpstr>Times New Roman</vt:lpstr>
      <vt:lpstr>Vrinda</vt:lpstr>
      <vt:lpstr>Wingdings 2</vt:lpstr>
      <vt:lpstr>Flow</vt:lpstr>
      <vt:lpstr>শুভেচ্ছা/ স্বাগতম</vt:lpstr>
      <vt:lpstr>শিক্ষক পরিচিতি</vt:lpstr>
      <vt:lpstr>পাঠ পরিচিতি</vt:lpstr>
      <vt:lpstr>PowerPoint Presentation</vt:lpstr>
      <vt:lpstr>PowerPoint Presentation</vt:lpstr>
      <vt:lpstr>মুল শিরোনামঃ তথ্য ও যোগাযোগ প্রযুক্তির সাম্প্রতিক প্রবনতা </vt:lpstr>
      <vt:lpstr> প্রারম্ভিক বক্তব্য</vt:lpstr>
      <vt:lpstr> শিখনফল</vt:lpstr>
      <vt:lpstr> শিখনফলের আলোকে প্রশ্ন</vt:lpstr>
      <vt:lpstr>একক কাজ</vt:lpstr>
      <vt:lpstr>একক কাজের প্রশ্ন </vt:lpstr>
      <vt:lpstr>একক কাজের  সমাধান</vt:lpstr>
      <vt:lpstr>জোড়ায় কাজ</vt:lpstr>
      <vt:lpstr>জোড়ায়কাজের প্রশ্ন </vt:lpstr>
      <vt:lpstr>জোড়ায় কাজের  সমাধান</vt:lpstr>
      <vt:lpstr>দলীগত কাজ</vt:lpstr>
      <vt:lpstr>দলীয় কাজের প্রশ্ন </vt:lpstr>
      <vt:lpstr>দলীয় কাজের  সমাধান</vt:lpstr>
      <vt:lpstr>মুল্যায়ন </vt:lpstr>
      <vt:lpstr>বহুপদী সমাপ্তি সুচক</vt:lpstr>
      <vt:lpstr>আভিন্ন তথ্যভিত্তিক বহুনির্বাচনি প্রশ্ন</vt:lpstr>
      <vt:lpstr>সমাধান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শুভেচ্ছা/ স্বাগতম</dc:title>
  <dc:creator>FAIR</dc:creator>
  <cp:lastModifiedBy>Windows User</cp:lastModifiedBy>
  <cp:revision>80</cp:revision>
  <dcterms:created xsi:type="dcterms:W3CDTF">2006-08-16T00:00:00Z</dcterms:created>
  <dcterms:modified xsi:type="dcterms:W3CDTF">2019-11-01T10:24:38Z</dcterms:modified>
</cp:coreProperties>
</file>