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96" r:id="rId11"/>
    <p:sldId id="265" r:id="rId12"/>
    <p:sldId id="266" r:id="rId13"/>
    <p:sldId id="268" r:id="rId14"/>
    <p:sldId id="291" r:id="rId15"/>
    <p:sldId id="292" r:id="rId16"/>
    <p:sldId id="293" r:id="rId17"/>
    <p:sldId id="294" r:id="rId18"/>
    <p:sldId id="269" r:id="rId19"/>
    <p:sldId id="270" r:id="rId20"/>
    <p:sldId id="271" r:id="rId21"/>
    <p:sldId id="272" r:id="rId22"/>
    <p:sldId id="273" r:id="rId23"/>
    <p:sldId id="274" r:id="rId24"/>
    <p:sldId id="275" r:id="rId25"/>
    <p:sldId id="276" r:id="rId26"/>
    <p:sldId id="295"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x="11430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882" y="72"/>
      </p:cViewPr>
      <p:guideLst>
        <p:guide orient="horz" pos="2160"/>
        <p:guide pos="36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9" name="Rectangle 18"/>
          <p:cNvSpPr>
            <a:spLocks noChangeArrowheads="1"/>
          </p:cNvSpPr>
          <p:nvPr/>
        </p:nvSpPr>
        <p:spPr bwMode="white">
          <a:xfrm>
            <a:off x="11239500" y="3048"/>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6" name="Rectangle 15"/>
          <p:cNvSpPr>
            <a:spLocks noChangeArrowheads="1"/>
          </p:cNvSpPr>
          <p:nvPr/>
        </p:nvSpPr>
        <p:spPr bwMode="white">
          <a:xfrm>
            <a:off x="0" y="0"/>
            <a:ext cx="11430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2" name="Rectangle 11"/>
          <p:cNvSpPr>
            <a:spLocks noChangeArrowheads="1"/>
          </p:cNvSpPr>
          <p:nvPr/>
        </p:nvSpPr>
        <p:spPr bwMode="auto">
          <a:xfrm>
            <a:off x="182880" y="6391657"/>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9" name="Subtitle 8"/>
          <p:cNvSpPr>
            <a:spLocks noGrp="1"/>
          </p:cNvSpPr>
          <p:nvPr>
            <p:ph type="subTitle" idx="1"/>
          </p:nvPr>
        </p:nvSpPr>
        <p:spPr>
          <a:xfrm>
            <a:off x="1714500" y="2819400"/>
            <a:ext cx="8001000" cy="1752600"/>
          </a:xfrm>
        </p:spPr>
        <p:txBody>
          <a:bodyPr/>
          <a:lstStyle>
            <a:lvl1pPr marL="0" indent="0" algn="ctr">
              <a:buNone/>
              <a:defRPr sz="2000" b="1" cap="all" spc="313" baseline="0">
                <a:solidFill>
                  <a:schemeClr val="tx2"/>
                </a:solidFill>
              </a:defRPr>
            </a:lvl1pPr>
            <a:lvl2pPr marL="571500" indent="0" algn="ctr">
              <a:buNone/>
            </a:lvl2pPr>
            <a:lvl3pPr marL="1143000" indent="0" algn="ctr">
              <a:buNone/>
            </a:lvl3pPr>
            <a:lvl4pPr marL="1714500" indent="0" algn="ctr">
              <a:buNone/>
            </a:lvl4pPr>
            <a:lvl5pPr marL="2286000" indent="0" algn="ctr">
              <a:buNone/>
            </a:lvl5pPr>
            <a:lvl6pPr marL="2857500" indent="0" algn="ctr">
              <a:buNone/>
            </a:lvl6pPr>
            <a:lvl7pPr marL="3429000" indent="0" algn="ctr">
              <a:buNone/>
            </a:lvl7pPr>
            <a:lvl8pPr marL="4000500" indent="0" algn="ctr">
              <a:buNone/>
            </a:lvl8pPr>
            <a:lvl9pPr marL="45720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11/1/2019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94310" y="2420112"/>
            <a:ext cx="1104138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0" name="Rectangle 9"/>
          <p:cNvSpPr>
            <a:spLocks noChangeArrowheads="1"/>
          </p:cNvSpPr>
          <p:nvPr/>
        </p:nvSpPr>
        <p:spPr bwMode="auto">
          <a:xfrm>
            <a:off x="190500" y="152400"/>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13" name="Oval 12"/>
          <p:cNvSpPr/>
          <p:nvPr/>
        </p:nvSpPr>
        <p:spPr>
          <a:xfrm>
            <a:off x="5334000" y="2115312"/>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4" name="Oval 13"/>
          <p:cNvSpPr/>
          <p:nvPr/>
        </p:nvSpPr>
        <p:spPr>
          <a:xfrm>
            <a:off x="5452110" y="2209800"/>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29" name="Slide Number Placeholder 28"/>
          <p:cNvSpPr>
            <a:spLocks noGrp="1"/>
          </p:cNvSpPr>
          <p:nvPr>
            <p:ph type="sldNum" sz="quarter" idx="12"/>
          </p:nvPr>
        </p:nvSpPr>
        <p:spPr>
          <a:xfrm>
            <a:off x="5429250" y="2199451"/>
            <a:ext cx="5715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857250" y="381000"/>
            <a:ext cx="9715500" cy="1752600"/>
          </a:xfrm>
        </p:spPr>
        <p:txBody>
          <a:bodyPr anchor="b"/>
          <a:lstStyle>
            <a:lvl1pPr>
              <a:defRPr sz="525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8" name="Rectangle 7"/>
          <p:cNvSpPr>
            <a:spLocks noChangeArrowheads="1"/>
          </p:cNvSpPr>
          <p:nvPr/>
        </p:nvSpPr>
        <p:spPr bwMode="white">
          <a:xfrm>
            <a:off x="8763000" y="0"/>
            <a:ext cx="26670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9" name="Rectangle 8"/>
          <p:cNvSpPr>
            <a:spLocks noChangeArrowheads="1"/>
          </p:cNvSpPr>
          <p:nvPr/>
        </p:nvSpPr>
        <p:spPr bwMode="white">
          <a:xfrm>
            <a:off x="0" y="0"/>
            <a:ext cx="11430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0" name="Rectangle 9"/>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1" name="Rectangle 10"/>
          <p:cNvSpPr>
            <a:spLocks noChangeArrowheads="1"/>
          </p:cNvSpPr>
          <p:nvPr/>
        </p:nvSpPr>
        <p:spPr bwMode="auto">
          <a:xfrm>
            <a:off x="182880" y="6391657"/>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2" name="Rectangle 11"/>
          <p:cNvSpPr>
            <a:spLocks noChangeArrowheads="1"/>
          </p:cNvSpPr>
          <p:nvPr/>
        </p:nvSpPr>
        <p:spPr bwMode="auto">
          <a:xfrm>
            <a:off x="190500" y="155448"/>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13" name="Straight Connector 12"/>
          <p:cNvSpPr>
            <a:spLocks noChangeShapeType="1"/>
          </p:cNvSpPr>
          <p:nvPr/>
        </p:nvSpPr>
        <p:spPr bwMode="auto">
          <a:xfrm rot="5400000">
            <a:off x="5807964"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4" name="Oval 13"/>
          <p:cNvSpPr/>
          <p:nvPr/>
        </p:nvSpPr>
        <p:spPr>
          <a:xfrm>
            <a:off x="8549640" y="2925763"/>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5" name="Oval 14"/>
          <p:cNvSpPr/>
          <p:nvPr/>
        </p:nvSpPr>
        <p:spPr>
          <a:xfrm>
            <a:off x="8667750" y="3020251"/>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6" name="Slide Number Placeholder 5"/>
          <p:cNvSpPr>
            <a:spLocks noGrp="1"/>
          </p:cNvSpPr>
          <p:nvPr>
            <p:ph type="sldNum" sz="quarter" idx="12"/>
          </p:nvPr>
        </p:nvSpPr>
        <p:spPr>
          <a:xfrm>
            <a:off x="8644890" y="3009902"/>
            <a:ext cx="5715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81000" y="304800"/>
            <a:ext cx="81915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239250" y="304802"/>
            <a:ext cx="180975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452110" y="1026373"/>
            <a:ext cx="5715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77190" y="1527048"/>
            <a:ext cx="106299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5" name="Rectangle 14"/>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6" name="Rectangle 15"/>
          <p:cNvSpPr>
            <a:spLocks noChangeArrowheads="1"/>
          </p:cNvSpPr>
          <p:nvPr/>
        </p:nvSpPr>
        <p:spPr bwMode="white">
          <a:xfrm>
            <a:off x="0" y="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white">
          <a:xfrm>
            <a:off x="11239500" y="1905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9" name="Rectangle 18"/>
          <p:cNvSpPr>
            <a:spLocks noChangeArrowheads="1"/>
          </p:cNvSpPr>
          <p:nvPr/>
        </p:nvSpPr>
        <p:spPr bwMode="white">
          <a:xfrm>
            <a:off x="190500" y="2286000"/>
            <a:ext cx="11041380"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2" name="Rectangle 11"/>
          <p:cNvSpPr>
            <a:spLocks noChangeArrowheads="1"/>
          </p:cNvSpPr>
          <p:nvPr/>
        </p:nvSpPr>
        <p:spPr bwMode="auto">
          <a:xfrm>
            <a:off x="194310" y="142352"/>
            <a:ext cx="11041380"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3" name="Text Placeholder 2"/>
          <p:cNvSpPr>
            <a:spLocks noGrp="1"/>
          </p:cNvSpPr>
          <p:nvPr>
            <p:ph type="body" idx="1"/>
          </p:nvPr>
        </p:nvSpPr>
        <p:spPr>
          <a:xfrm>
            <a:off x="1710532" y="2743200"/>
            <a:ext cx="8100218" cy="1673225"/>
          </a:xfrm>
        </p:spPr>
        <p:txBody>
          <a:bodyPr anchor="t"/>
          <a:lstStyle>
            <a:lvl1pPr marL="0" indent="0" algn="ctr">
              <a:buNone/>
              <a:defRPr sz="2000" b="1" cap="all" spc="313" baseline="0">
                <a:solidFill>
                  <a:schemeClr val="tx2"/>
                </a:solidFill>
              </a:defRPr>
            </a:lvl1pPr>
            <a:lvl2pPr>
              <a:buNone/>
              <a:defRPr sz="2250">
                <a:solidFill>
                  <a:schemeClr val="tx1">
                    <a:tint val="75000"/>
                  </a:schemeClr>
                </a:solidFill>
              </a:defRPr>
            </a:lvl2pPr>
            <a:lvl3pPr>
              <a:buNone/>
              <a:defRPr sz="2000">
                <a:solidFill>
                  <a:schemeClr val="tx1">
                    <a:tint val="75000"/>
                  </a:schemeClr>
                </a:solidFill>
              </a:defRPr>
            </a:lvl3pPr>
            <a:lvl4pPr>
              <a:buNone/>
              <a:defRPr sz="1750">
                <a:solidFill>
                  <a:schemeClr val="tx1">
                    <a:tint val="75000"/>
                  </a:schemeClr>
                </a:solidFill>
              </a:defRPr>
            </a:lvl4pPr>
            <a:lvl5pPr>
              <a:buNone/>
              <a:defRPr sz="175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82880" y="6391657"/>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4" name="Rectangle 13"/>
          <p:cNvSpPr>
            <a:spLocks noChangeArrowheads="1"/>
          </p:cNvSpPr>
          <p:nvPr/>
        </p:nvSpPr>
        <p:spPr bwMode="auto">
          <a:xfrm>
            <a:off x="190500" y="152400"/>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8" name="Straight Connector 7"/>
          <p:cNvSpPr>
            <a:spLocks noChangeShapeType="1"/>
          </p:cNvSpPr>
          <p:nvPr/>
        </p:nvSpPr>
        <p:spPr bwMode="auto">
          <a:xfrm>
            <a:off x="190500" y="2438400"/>
            <a:ext cx="1104138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0" name="Oval 9"/>
          <p:cNvSpPr/>
          <p:nvPr/>
        </p:nvSpPr>
        <p:spPr>
          <a:xfrm>
            <a:off x="5334000" y="2115312"/>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1" name="Oval 10"/>
          <p:cNvSpPr/>
          <p:nvPr/>
        </p:nvSpPr>
        <p:spPr>
          <a:xfrm>
            <a:off x="5452110" y="2209800"/>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6" name="Slide Number Placeholder 5"/>
          <p:cNvSpPr>
            <a:spLocks noGrp="1"/>
          </p:cNvSpPr>
          <p:nvPr>
            <p:ph type="sldNum" sz="quarter" idx="12"/>
          </p:nvPr>
        </p:nvSpPr>
        <p:spPr>
          <a:xfrm>
            <a:off x="5429250" y="2199451"/>
            <a:ext cx="5715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902891" y="533400"/>
            <a:ext cx="9715500" cy="1524000"/>
          </a:xfrm>
        </p:spPr>
        <p:txBody>
          <a:bodyPr anchor="b"/>
          <a:lstStyle>
            <a:lvl1pPr algn="ctr">
              <a:buNone/>
              <a:defRPr sz="525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77190" y="228600"/>
            <a:ext cx="106680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239000" y="6409944"/>
            <a:ext cx="3806190" cy="365760"/>
          </a:xfrm>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5703851" y="1575653"/>
            <a:ext cx="1115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0" name="Content Placeholder 9"/>
          <p:cNvSpPr>
            <a:spLocks noGrp="1"/>
          </p:cNvSpPr>
          <p:nvPr>
            <p:ph sz="half" idx="1"/>
          </p:nvPr>
        </p:nvSpPr>
        <p:spPr>
          <a:xfrm>
            <a:off x="377190" y="1371600"/>
            <a:ext cx="5048250" cy="4681728"/>
          </a:xfrm>
        </p:spPr>
        <p:txBody>
          <a:bodyPr/>
          <a:lstStyle>
            <a:lvl1pPr>
              <a:defRPr sz="3125"/>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000750" y="1371600"/>
            <a:ext cx="5048250" cy="4681728"/>
          </a:xfrm>
        </p:spPr>
        <p:txBody>
          <a:bodyPr/>
          <a:lstStyle>
            <a:lvl1pPr>
              <a:defRPr sz="3125"/>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5715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20" name="Rectangle 19"/>
          <p:cNvSpPr>
            <a:spLocks noChangeArrowheads="1"/>
          </p:cNvSpPr>
          <p:nvPr/>
        </p:nvSpPr>
        <p:spPr bwMode="white">
          <a:xfrm>
            <a:off x="0" y="0"/>
            <a:ext cx="11430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9" name="Rectangle 18"/>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21" name="Rectangle 20"/>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22" name="Rectangle 21"/>
          <p:cNvSpPr>
            <a:spLocks noChangeArrowheads="1"/>
          </p:cNvSpPr>
          <p:nvPr/>
        </p:nvSpPr>
        <p:spPr bwMode="white">
          <a:xfrm>
            <a:off x="1123950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1" name="Rectangle 10"/>
          <p:cNvSpPr/>
          <p:nvPr/>
        </p:nvSpPr>
        <p:spPr>
          <a:xfrm>
            <a:off x="190500" y="1371600"/>
            <a:ext cx="1104138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3" name="Rectangle 12"/>
          <p:cNvSpPr>
            <a:spLocks noChangeArrowheads="1"/>
          </p:cNvSpPr>
          <p:nvPr/>
        </p:nvSpPr>
        <p:spPr bwMode="auto">
          <a:xfrm>
            <a:off x="182404" y="6391656"/>
            <a:ext cx="11041380"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3" name="Text Placeholder 2"/>
          <p:cNvSpPr>
            <a:spLocks noGrp="1"/>
          </p:cNvSpPr>
          <p:nvPr>
            <p:ph type="body" idx="1"/>
          </p:nvPr>
        </p:nvSpPr>
        <p:spPr>
          <a:xfrm>
            <a:off x="377190" y="1524000"/>
            <a:ext cx="5050235"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750" b="1" dirty="0" smtClean="0">
                <a:solidFill>
                  <a:srgbClr val="FFFFFF"/>
                </a:solidFill>
              </a:defRPr>
            </a:lvl1pPr>
            <a:lvl2pPr>
              <a:buNone/>
              <a:defRPr sz="2500" b="1"/>
            </a:lvl2pPr>
            <a:lvl3pPr>
              <a:buNone/>
              <a:defRPr sz="2250" b="1"/>
            </a:lvl3pPr>
            <a:lvl4pPr>
              <a:buNone/>
              <a:defRPr sz="2000" b="1"/>
            </a:lvl4pPr>
            <a:lvl5pPr>
              <a:buNone/>
              <a:defRPr sz="20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989163" y="1524000"/>
            <a:ext cx="5052219"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750" b="1"/>
            </a:lvl1pPr>
            <a:lvl2pPr>
              <a:buNone/>
              <a:defRPr sz="2500" b="1"/>
            </a:lvl2pPr>
            <a:lvl3pPr>
              <a:buNone/>
              <a:defRPr sz="2250" b="1"/>
            </a:lvl3pPr>
            <a:lvl4pPr>
              <a:buNone/>
              <a:defRPr sz="2000" b="1"/>
            </a:lvl4pPr>
            <a:lvl5pPr>
              <a:buNone/>
              <a:defRPr sz="20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11/1/2019</a:t>
            </a:fld>
            <a:endParaRPr lang="en-US"/>
          </a:p>
        </p:txBody>
      </p:sp>
      <p:sp>
        <p:nvSpPr>
          <p:cNvPr id="8" name="Footer Placeholder 7"/>
          <p:cNvSpPr>
            <a:spLocks noGrp="1"/>
          </p:cNvSpPr>
          <p:nvPr>
            <p:ph type="ftr" sz="quarter" idx="11"/>
          </p:nvPr>
        </p:nvSpPr>
        <p:spPr>
          <a:xfrm>
            <a:off x="381000" y="6409944"/>
            <a:ext cx="4476750" cy="365760"/>
          </a:xfrm>
        </p:spPr>
        <p:txBody>
          <a:bodyPr/>
          <a:lstStyle/>
          <a:p>
            <a:endParaRPr lang="en-US"/>
          </a:p>
        </p:txBody>
      </p:sp>
      <p:sp>
        <p:nvSpPr>
          <p:cNvPr id="15" name="Straight Connector 14"/>
          <p:cNvSpPr>
            <a:spLocks noChangeShapeType="1"/>
          </p:cNvSpPr>
          <p:nvPr/>
        </p:nvSpPr>
        <p:spPr bwMode="auto">
          <a:xfrm>
            <a:off x="190500" y="1280160"/>
            <a:ext cx="1104138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auto">
          <a:xfrm>
            <a:off x="190500" y="155448"/>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24" name="Content Placeholder 23"/>
          <p:cNvSpPr>
            <a:spLocks noGrp="1"/>
          </p:cNvSpPr>
          <p:nvPr>
            <p:ph sz="quarter" idx="2"/>
          </p:nvPr>
        </p:nvSpPr>
        <p:spPr>
          <a:xfrm>
            <a:off x="377190" y="2471383"/>
            <a:ext cx="5052060"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000750" y="2471383"/>
            <a:ext cx="504825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334000" y="956036"/>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27" name="Oval 26"/>
          <p:cNvSpPr/>
          <p:nvPr/>
        </p:nvSpPr>
        <p:spPr>
          <a:xfrm>
            <a:off x="5452110" y="1050524"/>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9" name="Slide Number Placeholder 8"/>
          <p:cNvSpPr>
            <a:spLocks noGrp="1"/>
          </p:cNvSpPr>
          <p:nvPr>
            <p:ph type="sldNum" sz="quarter" idx="12"/>
          </p:nvPr>
        </p:nvSpPr>
        <p:spPr>
          <a:xfrm>
            <a:off x="5429250" y="1042417"/>
            <a:ext cx="5715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429250" y="1036021"/>
            <a:ext cx="5715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8" name="Rectangle 7"/>
          <p:cNvSpPr>
            <a:spLocks noChangeArrowheads="1"/>
          </p:cNvSpPr>
          <p:nvPr/>
        </p:nvSpPr>
        <p:spPr bwMode="white">
          <a:xfrm>
            <a:off x="0" y="0"/>
            <a:ext cx="11430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0" name="Rectangle 9"/>
          <p:cNvSpPr>
            <a:spLocks noChangeArrowheads="1"/>
          </p:cNvSpPr>
          <p:nvPr/>
        </p:nvSpPr>
        <p:spPr bwMode="white">
          <a:xfrm>
            <a:off x="1123950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9" name="Rectangle 8"/>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5" name="Rectangle 4"/>
          <p:cNvSpPr>
            <a:spLocks noChangeArrowheads="1"/>
          </p:cNvSpPr>
          <p:nvPr/>
        </p:nvSpPr>
        <p:spPr bwMode="auto">
          <a:xfrm>
            <a:off x="182880" y="6391657"/>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6" name="Rectangle 5"/>
          <p:cNvSpPr>
            <a:spLocks noChangeArrowheads="1"/>
          </p:cNvSpPr>
          <p:nvPr/>
        </p:nvSpPr>
        <p:spPr bwMode="auto">
          <a:xfrm>
            <a:off x="190500" y="158496"/>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2" name="Date Placeholder 1"/>
          <p:cNvSpPr>
            <a:spLocks noGrp="1"/>
          </p:cNvSpPr>
          <p:nvPr>
            <p:ph type="dt" sz="half" idx="10"/>
          </p:nvPr>
        </p:nvSpPr>
        <p:spPr/>
        <p:txBody>
          <a:bodyPr/>
          <a:lstStyle/>
          <a:p>
            <a:fld id="{1D8BD707-D9CF-40AE-B4C6-C98DA3205C09}" type="datetimeFigureOut">
              <a:rPr lang="en-US" smtClean="0"/>
              <a:pPr/>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334000" y="6324600"/>
            <a:ext cx="7620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90500" y="152400"/>
            <a:ext cx="11041380"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5" name="Rectangle 14"/>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white">
          <a:xfrm>
            <a:off x="1123950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6" name="Rectangle 15"/>
          <p:cNvSpPr>
            <a:spLocks noChangeArrowheads="1"/>
          </p:cNvSpPr>
          <p:nvPr/>
        </p:nvSpPr>
        <p:spPr bwMode="white">
          <a:xfrm>
            <a:off x="0" y="0"/>
            <a:ext cx="11430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7" name="Rectangle 16"/>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3" name="Rectangle 12"/>
          <p:cNvSpPr/>
          <p:nvPr/>
        </p:nvSpPr>
        <p:spPr>
          <a:xfrm>
            <a:off x="190500" y="609600"/>
            <a:ext cx="34290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2" name="Title 1"/>
          <p:cNvSpPr>
            <a:spLocks noGrp="1"/>
          </p:cNvSpPr>
          <p:nvPr>
            <p:ph type="title"/>
          </p:nvPr>
        </p:nvSpPr>
        <p:spPr>
          <a:xfrm>
            <a:off x="476250" y="914400"/>
            <a:ext cx="2952750" cy="990600"/>
          </a:xfrm>
        </p:spPr>
        <p:txBody>
          <a:bodyPr anchor="b">
            <a:noAutofit/>
          </a:bodyPr>
          <a:lstStyle>
            <a:lvl1pPr algn="l">
              <a:buNone/>
              <a:defRPr sz="275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76250" y="1981201"/>
            <a:ext cx="2952750" cy="4144963"/>
          </a:xfrm>
        </p:spPr>
        <p:txBody>
          <a:bodyPr/>
          <a:lstStyle>
            <a:lvl1pPr marL="0" indent="0">
              <a:spcAft>
                <a:spcPts val="1250"/>
              </a:spcAft>
              <a:buNone/>
              <a:defRPr sz="2000">
                <a:solidFill>
                  <a:srgbClr val="FFFFFF"/>
                </a:solidFill>
              </a:defRPr>
            </a:lvl1pPr>
            <a:lvl2pPr>
              <a:buNone/>
              <a:defRPr sz="1500"/>
            </a:lvl2pPr>
            <a:lvl3pPr>
              <a:buNone/>
              <a:defRPr sz="1250"/>
            </a:lvl3pPr>
            <a:lvl4pPr>
              <a:buNone/>
              <a:defRPr sz="1125"/>
            </a:lvl4pPr>
            <a:lvl5pPr>
              <a:buNone/>
              <a:defRPr sz="1125"/>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90500" y="152400"/>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9" name="Straight Connector 8"/>
          <p:cNvSpPr>
            <a:spLocks noChangeShapeType="1"/>
          </p:cNvSpPr>
          <p:nvPr/>
        </p:nvSpPr>
        <p:spPr bwMode="auto">
          <a:xfrm>
            <a:off x="190500" y="533400"/>
            <a:ext cx="1104138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20" name="Content Placeholder 19"/>
          <p:cNvSpPr>
            <a:spLocks noGrp="1"/>
          </p:cNvSpPr>
          <p:nvPr>
            <p:ph sz="quarter" idx="1"/>
          </p:nvPr>
        </p:nvSpPr>
        <p:spPr>
          <a:xfrm>
            <a:off x="3905250" y="685800"/>
            <a:ext cx="70485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619250" y="228600"/>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1" name="Oval 10"/>
          <p:cNvSpPr/>
          <p:nvPr/>
        </p:nvSpPr>
        <p:spPr>
          <a:xfrm>
            <a:off x="1737360" y="323088"/>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7" name="Slide Number Placeholder 6"/>
          <p:cNvSpPr>
            <a:spLocks noGrp="1"/>
          </p:cNvSpPr>
          <p:nvPr>
            <p:ph type="sldNum" sz="quarter" idx="12"/>
          </p:nvPr>
        </p:nvSpPr>
        <p:spPr>
          <a:xfrm>
            <a:off x="1714500" y="312739"/>
            <a:ext cx="5715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86690" y="6388386"/>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a:xfrm>
            <a:off x="377190" y="6410848"/>
            <a:ext cx="422910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90500" y="533400"/>
            <a:ext cx="1104138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9" name="Rectangle 18"/>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6" name="Rectangle 15"/>
          <p:cNvSpPr>
            <a:spLocks noChangeArrowheads="1"/>
          </p:cNvSpPr>
          <p:nvPr/>
        </p:nvSpPr>
        <p:spPr bwMode="white">
          <a:xfrm>
            <a:off x="1123950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7" name="Rectangle 16"/>
          <p:cNvSpPr>
            <a:spLocks noChangeArrowheads="1"/>
          </p:cNvSpPr>
          <p:nvPr/>
        </p:nvSpPr>
        <p:spPr bwMode="white">
          <a:xfrm>
            <a:off x="0" y="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20" name="Rectangle 19"/>
          <p:cNvSpPr>
            <a:spLocks noChangeArrowheads="1"/>
          </p:cNvSpPr>
          <p:nvPr/>
        </p:nvSpPr>
        <p:spPr bwMode="auto">
          <a:xfrm>
            <a:off x="190500" y="152400"/>
            <a:ext cx="11041380"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8" name="Rectangle 7"/>
          <p:cNvSpPr/>
          <p:nvPr/>
        </p:nvSpPr>
        <p:spPr>
          <a:xfrm>
            <a:off x="190500" y="609600"/>
            <a:ext cx="34290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5" name="Rectangle 14"/>
          <p:cNvSpPr>
            <a:spLocks noChangeArrowheads="1"/>
          </p:cNvSpPr>
          <p:nvPr/>
        </p:nvSpPr>
        <p:spPr bwMode="auto">
          <a:xfrm>
            <a:off x="190500" y="155448"/>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12" name="Oval 11"/>
          <p:cNvSpPr/>
          <p:nvPr/>
        </p:nvSpPr>
        <p:spPr>
          <a:xfrm>
            <a:off x="1619250" y="228600"/>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3" name="Oval 12"/>
          <p:cNvSpPr/>
          <p:nvPr/>
        </p:nvSpPr>
        <p:spPr>
          <a:xfrm>
            <a:off x="1737360" y="323088"/>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7" name="Slide Number Placeholder 6"/>
          <p:cNvSpPr>
            <a:spLocks noGrp="1"/>
          </p:cNvSpPr>
          <p:nvPr>
            <p:ph type="sldNum" sz="quarter" idx="12"/>
          </p:nvPr>
        </p:nvSpPr>
        <p:spPr>
          <a:xfrm>
            <a:off x="1714500" y="312739"/>
            <a:ext cx="5715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750469" y="5029200"/>
            <a:ext cx="7334250" cy="1219200"/>
          </a:xfrm>
        </p:spPr>
        <p:txBody>
          <a:bodyPr anchor="t">
            <a:noAutofit/>
          </a:bodyPr>
          <a:lstStyle>
            <a:lvl1pPr algn="l">
              <a:buNone/>
              <a:defRPr sz="30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750469" y="609600"/>
            <a:ext cx="7334250" cy="4267200"/>
          </a:xfrm>
        </p:spPr>
        <p:txBody>
          <a:bodyPr/>
          <a:lstStyle>
            <a:lvl1pPr marL="0" indent="0">
              <a:buNone/>
              <a:defRPr sz="40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76250" y="990600"/>
            <a:ext cx="3048000" cy="5257800"/>
          </a:xfrm>
        </p:spPr>
        <p:txBody>
          <a:bodyPr/>
          <a:lstStyle>
            <a:lvl1pPr marL="0" indent="0">
              <a:spcAft>
                <a:spcPts val="1250"/>
              </a:spcAft>
              <a:buFontTx/>
              <a:buNone/>
              <a:defRPr sz="2000">
                <a:solidFill>
                  <a:srgbClr val="FFFFFF"/>
                </a:solidFill>
              </a:defRPr>
            </a:lvl1pPr>
            <a:lvl2pPr>
              <a:defRPr sz="1500"/>
            </a:lvl2pPr>
            <a:lvl3pPr>
              <a:defRPr sz="1250"/>
            </a:lvl3pPr>
            <a:lvl4pPr>
              <a:defRPr sz="1125"/>
            </a:lvl4pPr>
            <a:lvl5pPr>
              <a:defRPr sz="1125"/>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86690" y="6388386"/>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5" name="Date Placeholder 4"/>
          <p:cNvSpPr>
            <a:spLocks noGrp="1"/>
          </p:cNvSpPr>
          <p:nvPr>
            <p:ph type="dt" sz="half" idx="10"/>
          </p:nvPr>
        </p:nvSpPr>
        <p:spPr>
          <a:xfrm>
            <a:off x="7235190" y="6404984"/>
            <a:ext cx="3806190" cy="365760"/>
          </a:xfrm>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a:xfrm>
            <a:off x="377190" y="6410848"/>
            <a:ext cx="4480560"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1430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6" name="Rectangle 15"/>
          <p:cNvSpPr>
            <a:spLocks noChangeArrowheads="1"/>
          </p:cNvSpPr>
          <p:nvPr/>
        </p:nvSpPr>
        <p:spPr bwMode="white">
          <a:xfrm>
            <a:off x="0" y="1"/>
            <a:ext cx="11430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8" name="Rectangle 17"/>
          <p:cNvSpPr>
            <a:spLocks noChangeArrowheads="1"/>
          </p:cNvSpPr>
          <p:nvPr/>
        </p:nvSpPr>
        <p:spPr bwMode="white">
          <a:xfrm>
            <a:off x="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9" name="Rectangle 18"/>
          <p:cNvSpPr>
            <a:spLocks noChangeArrowheads="1"/>
          </p:cNvSpPr>
          <p:nvPr/>
        </p:nvSpPr>
        <p:spPr bwMode="white">
          <a:xfrm>
            <a:off x="11239500" y="0"/>
            <a:ext cx="1905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9" name="Rectangle 8"/>
          <p:cNvSpPr>
            <a:spLocks noChangeArrowheads="1"/>
          </p:cNvSpPr>
          <p:nvPr/>
        </p:nvSpPr>
        <p:spPr bwMode="auto">
          <a:xfrm>
            <a:off x="186690" y="6388386"/>
            <a:ext cx="11041380"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114300" tIns="57150" rIns="114300" bIns="57150" anchor="ctr" compatLnSpc="1"/>
          <a:lstStyle/>
          <a:p>
            <a:endParaRPr kumimoji="0" lang="en-US" sz="2250"/>
          </a:p>
        </p:txBody>
      </p:sp>
      <p:sp>
        <p:nvSpPr>
          <p:cNvPr id="14" name="Date Placeholder 13"/>
          <p:cNvSpPr>
            <a:spLocks noGrp="1"/>
          </p:cNvSpPr>
          <p:nvPr>
            <p:ph type="dt" sz="half" idx="2"/>
          </p:nvPr>
        </p:nvSpPr>
        <p:spPr>
          <a:xfrm>
            <a:off x="7239000" y="6404984"/>
            <a:ext cx="3806190" cy="365760"/>
          </a:xfrm>
          <a:prstGeom prst="rect">
            <a:avLst/>
          </a:prstGeom>
        </p:spPr>
        <p:txBody>
          <a:bodyPr vert="horz"/>
          <a:lstStyle>
            <a:lvl1pPr algn="r" eaLnBrk="1" latinLnBrk="0" hangingPunct="1">
              <a:defRPr kumimoji="0" sz="1750">
                <a:solidFill>
                  <a:srgbClr val="FFFFFF"/>
                </a:solidFill>
              </a:defRPr>
            </a:lvl1pPr>
          </a:lstStyle>
          <a:p>
            <a:fld id="{1D8BD707-D9CF-40AE-B4C6-C98DA3205C09}" type="datetimeFigureOut">
              <a:rPr lang="en-US" smtClean="0"/>
              <a:pPr/>
              <a:t>11/1/2019</a:t>
            </a:fld>
            <a:endParaRPr lang="en-US"/>
          </a:p>
        </p:txBody>
      </p:sp>
      <p:sp>
        <p:nvSpPr>
          <p:cNvPr id="3" name="Footer Placeholder 2"/>
          <p:cNvSpPr>
            <a:spLocks noGrp="1"/>
          </p:cNvSpPr>
          <p:nvPr>
            <p:ph type="ftr" sz="quarter" idx="3"/>
          </p:nvPr>
        </p:nvSpPr>
        <p:spPr>
          <a:xfrm>
            <a:off x="381000" y="6410848"/>
            <a:ext cx="4476750" cy="365760"/>
          </a:xfrm>
          <a:prstGeom prst="rect">
            <a:avLst/>
          </a:prstGeom>
        </p:spPr>
        <p:txBody>
          <a:bodyPr vert="horz"/>
          <a:lstStyle>
            <a:lvl1pPr algn="l" eaLnBrk="1" latinLnBrk="0" hangingPunct="1">
              <a:defRPr kumimoji="0" sz="1500">
                <a:solidFill>
                  <a:srgbClr val="FFFFFF"/>
                </a:solidFill>
              </a:defRPr>
            </a:lvl1pPr>
          </a:lstStyle>
          <a:p>
            <a:endParaRPr lang="en-US"/>
          </a:p>
        </p:txBody>
      </p:sp>
      <p:sp>
        <p:nvSpPr>
          <p:cNvPr id="8" name="Rectangle 7"/>
          <p:cNvSpPr>
            <a:spLocks noChangeArrowheads="1"/>
          </p:cNvSpPr>
          <p:nvPr/>
        </p:nvSpPr>
        <p:spPr bwMode="auto">
          <a:xfrm>
            <a:off x="190500" y="155448"/>
            <a:ext cx="11041380"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114300" tIns="57150" rIns="114300" bIns="57150" anchor="ctr" compatLnSpc="1"/>
          <a:lstStyle/>
          <a:p>
            <a:endParaRPr kumimoji="0" lang="en-US" sz="2250" dirty="0"/>
          </a:p>
        </p:txBody>
      </p:sp>
      <p:sp>
        <p:nvSpPr>
          <p:cNvPr id="10" name="Straight Connector 9"/>
          <p:cNvSpPr>
            <a:spLocks noChangeShapeType="1"/>
          </p:cNvSpPr>
          <p:nvPr/>
        </p:nvSpPr>
        <p:spPr bwMode="auto">
          <a:xfrm>
            <a:off x="190500" y="1276743"/>
            <a:ext cx="1104138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114300" tIns="57150" rIns="114300" bIns="57150" anchor="ctr" compatLnSpc="1"/>
          <a:lstStyle/>
          <a:p>
            <a:endParaRPr kumimoji="0" lang="en-US" sz="2250"/>
          </a:p>
        </p:txBody>
      </p:sp>
      <p:sp>
        <p:nvSpPr>
          <p:cNvPr id="12" name="Oval 11"/>
          <p:cNvSpPr/>
          <p:nvPr/>
        </p:nvSpPr>
        <p:spPr>
          <a:xfrm>
            <a:off x="5334000" y="956036"/>
            <a:ext cx="7620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15" name="Oval 14"/>
          <p:cNvSpPr/>
          <p:nvPr/>
        </p:nvSpPr>
        <p:spPr>
          <a:xfrm>
            <a:off x="5452110" y="1050524"/>
            <a:ext cx="525780"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250"/>
          </a:p>
        </p:txBody>
      </p:sp>
      <p:sp>
        <p:nvSpPr>
          <p:cNvPr id="23" name="Slide Number Placeholder 22"/>
          <p:cNvSpPr>
            <a:spLocks noGrp="1"/>
          </p:cNvSpPr>
          <p:nvPr>
            <p:ph type="sldNum" sz="quarter" idx="4"/>
          </p:nvPr>
        </p:nvSpPr>
        <p:spPr>
          <a:xfrm>
            <a:off x="5429250" y="1040175"/>
            <a:ext cx="571500" cy="441325"/>
          </a:xfrm>
          <a:prstGeom prst="rect">
            <a:avLst/>
          </a:prstGeom>
        </p:spPr>
        <p:txBody>
          <a:bodyPr vert="horz" lIns="45720" rIns="45720" anchor="ctr">
            <a:normAutofit/>
          </a:bodyPr>
          <a:lstStyle>
            <a:lvl1pPr algn="ctr" eaLnBrk="1" latinLnBrk="0" hangingPunct="1">
              <a:defRPr kumimoji="0" sz="20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77190" y="228600"/>
            <a:ext cx="106680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77190" y="1524000"/>
            <a:ext cx="106680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25" kern="1200">
          <a:solidFill>
            <a:schemeClr val="accent3">
              <a:shade val="75000"/>
            </a:schemeClr>
          </a:solidFill>
          <a:latin typeface="+mj-lt"/>
          <a:ea typeface="+mj-ea"/>
          <a:cs typeface="+mj-cs"/>
        </a:defRPr>
      </a:lvl1pPr>
    </p:titleStyle>
    <p:bodyStyle>
      <a:lvl1pPr marL="342900" indent="-342900" algn="l" rtl="0" eaLnBrk="1" latinLnBrk="0" hangingPunct="1">
        <a:spcBef>
          <a:spcPct val="20000"/>
        </a:spcBef>
        <a:buClr>
          <a:schemeClr val="accent1"/>
        </a:buClr>
        <a:buSzPct val="85000"/>
        <a:buFont typeface="Wingdings 2"/>
        <a:buChar char=""/>
        <a:defRPr kumimoji="0" sz="3375" kern="1200">
          <a:solidFill>
            <a:schemeClr val="tx1"/>
          </a:solidFill>
          <a:latin typeface="+mn-lt"/>
          <a:ea typeface="+mn-ea"/>
          <a:cs typeface="+mn-cs"/>
        </a:defRPr>
      </a:lvl1pPr>
      <a:lvl2pPr marL="685800" indent="-342900" algn="l" rtl="0" eaLnBrk="1" latinLnBrk="0" hangingPunct="1">
        <a:spcBef>
          <a:spcPct val="20000"/>
        </a:spcBef>
        <a:buClr>
          <a:schemeClr val="accent2"/>
        </a:buClr>
        <a:buSzPct val="70000"/>
        <a:buFont typeface="Wingdings"/>
        <a:buChar char=""/>
        <a:defRPr kumimoji="0" sz="2750" kern="1200">
          <a:solidFill>
            <a:schemeClr val="tx2"/>
          </a:solidFill>
          <a:latin typeface="+mn-lt"/>
          <a:ea typeface="+mn-ea"/>
          <a:cs typeface="+mn-cs"/>
        </a:defRPr>
      </a:lvl2pPr>
      <a:lvl3pPr marL="1028700" indent="-285750" algn="l" rtl="0" eaLnBrk="1" latinLnBrk="0" hangingPunct="1">
        <a:spcBef>
          <a:spcPct val="20000"/>
        </a:spcBef>
        <a:buClr>
          <a:schemeClr val="accent3"/>
        </a:buClr>
        <a:buSzPct val="75000"/>
        <a:buFont typeface="Wingdings 2"/>
        <a:buChar char=""/>
        <a:defRPr kumimoji="0" sz="2500" kern="1200">
          <a:solidFill>
            <a:schemeClr val="tx1"/>
          </a:solidFill>
          <a:latin typeface="+mn-lt"/>
          <a:ea typeface="+mn-ea"/>
          <a:cs typeface="+mn-cs"/>
        </a:defRPr>
      </a:lvl3pPr>
      <a:lvl4pPr marL="1371600" indent="-285750" algn="l" rtl="0" eaLnBrk="1" latinLnBrk="0" hangingPunct="1">
        <a:spcBef>
          <a:spcPct val="20000"/>
        </a:spcBef>
        <a:buClr>
          <a:schemeClr val="accent4"/>
        </a:buClr>
        <a:buSzPct val="70000"/>
        <a:buFont typeface="Wingdings"/>
        <a:buChar char=""/>
        <a:defRPr kumimoji="0" sz="2500" kern="1200">
          <a:solidFill>
            <a:schemeClr val="tx2"/>
          </a:solidFill>
          <a:latin typeface="+mn-lt"/>
          <a:ea typeface="+mn-ea"/>
          <a:cs typeface="+mn-cs"/>
        </a:defRPr>
      </a:lvl4pPr>
      <a:lvl5pPr marL="1714500" indent="-285750" algn="l" rtl="0" eaLnBrk="1" latinLnBrk="0" hangingPunct="1">
        <a:spcBef>
          <a:spcPct val="20000"/>
        </a:spcBef>
        <a:buClr>
          <a:schemeClr val="accent5"/>
        </a:buClr>
        <a:buFontTx/>
        <a:buChar char="•"/>
        <a:defRPr kumimoji="0" sz="2250" kern="1200">
          <a:solidFill>
            <a:schemeClr val="tx1"/>
          </a:solidFill>
          <a:latin typeface="+mn-lt"/>
          <a:ea typeface="+mn-ea"/>
          <a:cs typeface="+mn-cs"/>
        </a:defRPr>
      </a:lvl5pPr>
      <a:lvl6pPr marL="2057400" indent="-228600" algn="l" rtl="0" eaLnBrk="1" latinLnBrk="0" hangingPunct="1">
        <a:spcBef>
          <a:spcPct val="20000"/>
        </a:spcBef>
        <a:buClr>
          <a:schemeClr val="accent6"/>
        </a:buClr>
        <a:buSzPct val="80000"/>
        <a:buFont typeface="Wingdings 2"/>
        <a:buChar char=""/>
        <a:defRPr kumimoji="0" sz="2250" kern="1200">
          <a:solidFill>
            <a:schemeClr val="tx1"/>
          </a:solidFill>
          <a:latin typeface="+mn-lt"/>
          <a:ea typeface="+mn-ea"/>
          <a:cs typeface="+mn-cs"/>
        </a:defRPr>
      </a:lvl6pPr>
      <a:lvl7pPr marL="2400300" indent="-228600" algn="l" rtl="0" eaLnBrk="1" latinLnBrk="0" hangingPunct="1">
        <a:spcBef>
          <a:spcPct val="20000"/>
        </a:spcBef>
        <a:buClr>
          <a:schemeClr val="accent1">
            <a:shade val="75000"/>
          </a:schemeClr>
        </a:buClr>
        <a:buSzPct val="90000"/>
        <a:buChar char="•"/>
        <a:defRPr kumimoji="0" sz="2000" kern="1200" baseline="0">
          <a:solidFill>
            <a:schemeClr val="tx1"/>
          </a:solidFill>
          <a:latin typeface="+mn-lt"/>
          <a:ea typeface="+mn-ea"/>
          <a:cs typeface="+mn-cs"/>
        </a:defRPr>
      </a:lvl7pPr>
      <a:lvl8pPr marL="2628900" indent="-228600" algn="l" rtl="0" eaLnBrk="1" latinLnBrk="0" hangingPunct="1">
        <a:spcBef>
          <a:spcPct val="20000"/>
        </a:spcBef>
        <a:buClr>
          <a:schemeClr val="accent4">
            <a:shade val="75000"/>
          </a:schemeClr>
        </a:buClr>
        <a:buChar char="•"/>
        <a:defRPr kumimoji="0" sz="2000" kern="1200">
          <a:solidFill>
            <a:schemeClr val="tx1"/>
          </a:solidFill>
          <a:latin typeface="+mn-lt"/>
          <a:ea typeface="+mn-ea"/>
          <a:cs typeface="+mn-cs"/>
        </a:defRPr>
      </a:lvl8pPr>
      <a:lvl9pPr marL="2971800" indent="-228600" algn="l" rtl="0" eaLnBrk="1" latinLnBrk="0" hangingPunct="1">
        <a:spcBef>
          <a:spcPct val="20000"/>
        </a:spcBef>
        <a:buClr>
          <a:schemeClr val="accent2">
            <a:shade val="75000"/>
          </a:schemeClr>
        </a:buClr>
        <a:buSzPct val="90000"/>
        <a:buChar char="•"/>
        <a:defRPr kumimoji="0" sz="175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71500" algn="l" rtl="0" eaLnBrk="1" latinLnBrk="0" hangingPunct="1">
        <a:defRPr kumimoji="0" kern="1200">
          <a:solidFill>
            <a:schemeClr val="tx1"/>
          </a:solidFill>
          <a:latin typeface="+mn-lt"/>
          <a:ea typeface="+mn-ea"/>
          <a:cs typeface="+mn-cs"/>
        </a:defRPr>
      </a:lvl2pPr>
      <a:lvl3pPr marL="1143000" algn="l" rtl="0" eaLnBrk="1" latinLnBrk="0" hangingPunct="1">
        <a:defRPr kumimoji="0" kern="1200">
          <a:solidFill>
            <a:schemeClr val="tx1"/>
          </a:solidFill>
          <a:latin typeface="+mn-lt"/>
          <a:ea typeface="+mn-ea"/>
          <a:cs typeface="+mn-cs"/>
        </a:defRPr>
      </a:lvl3pPr>
      <a:lvl4pPr marL="1714500" algn="l" rtl="0" eaLnBrk="1" latinLnBrk="0" hangingPunct="1">
        <a:defRPr kumimoji="0" kern="1200">
          <a:solidFill>
            <a:schemeClr val="tx1"/>
          </a:solidFill>
          <a:latin typeface="+mn-lt"/>
          <a:ea typeface="+mn-ea"/>
          <a:cs typeface="+mn-cs"/>
        </a:defRPr>
      </a:lvl4pPr>
      <a:lvl5pPr marL="2286000" algn="l" rtl="0" eaLnBrk="1" latinLnBrk="0" hangingPunct="1">
        <a:defRPr kumimoji="0" kern="1200">
          <a:solidFill>
            <a:schemeClr val="tx1"/>
          </a:solidFill>
          <a:latin typeface="+mn-lt"/>
          <a:ea typeface="+mn-ea"/>
          <a:cs typeface="+mn-cs"/>
        </a:defRPr>
      </a:lvl5pPr>
      <a:lvl6pPr marL="2857500" algn="l" rtl="0" eaLnBrk="1" latinLnBrk="0" hangingPunct="1">
        <a:defRPr kumimoji="0" kern="1200">
          <a:solidFill>
            <a:schemeClr val="tx1"/>
          </a:solidFill>
          <a:latin typeface="+mn-lt"/>
          <a:ea typeface="+mn-ea"/>
          <a:cs typeface="+mn-cs"/>
        </a:defRPr>
      </a:lvl6pPr>
      <a:lvl7pPr marL="3429000" algn="l" rtl="0" eaLnBrk="1" latinLnBrk="0" hangingPunct="1">
        <a:defRPr kumimoji="0" kern="1200">
          <a:solidFill>
            <a:schemeClr val="tx1"/>
          </a:solidFill>
          <a:latin typeface="+mn-lt"/>
          <a:ea typeface="+mn-ea"/>
          <a:cs typeface="+mn-cs"/>
        </a:defRPr>
      </a:lvl7pPr>
      <a:lvl8pPr marL="4000500" algn="l" rtl="0" eaLnBrk="1" latinLnBrk="0" hangingPunct="1">
        <a:defRPr kumimoji="0" kern="1200">
          <a:solidFill>
            <a:schemeClr val="tx1"/>
          </a:solidFill>
          <a:latin typeface="+mn-lt"/>
          <a:ea typeface="+mn-ea"/>
          <a:cs typeface="+mn-cs"/>
        </a:defRPr>
      </a:lvl8pPr>
      <a:lvl9pPr marL="45720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23.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76250"/>
            <a:ext cx="6096000" cy="1428750"/>
          </a:xfrm>
        </p:spPr>
        <p:txBody>
          <a:bodyPr/>
          <a:lstStyle/>
          <a:p>
            <a:pPr algn="ct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bn-BD" dirty="0" smtClean="0">
                <a:latin typeface="Nikosh" pitchFamily="2" charset="0"/>
                <a:cs typeface="Nikosh" pitchFamily="2" charset="0"/>
              </a:rPr>
              <a:t>শুভেচ্ছা/ স্বাগতম</a:t>
            </a:r>
            <a:endParaRPr lang="en-US" dirty="0">
              <a:latin typeface="Nikosh" pitchFamily="2" charset="0"/>
              <a:cs typeface="Nikosh" pitchFamily="2" charset="0"/>
            </a:endParaRPr>
          </a:p>
        </p:txBody>
      </p:sp>
      <p:pic>
        <p:nvPicPr>
          <p:cNvPr id="4" name="Content Placeholder 3" descr="Chrysanthemum.jpg"/>
          <p:cNvPicPr>
            <a:picLocks noGrp="1" noChangeAspect="1"/>
          </p:cNvPicPr>
          <p:nvPr>
            <p:ph sz="quarter" idx="1"/>
          </p:nvPr>
        </p:nvPicPr>
        <p:blipFill>
          <a:blip r:embed="rId2"/>
          <a:stretch>
            <a:fillRect/>
          </a:stretch>
        </p:blipFill>
        <p:spPr>
          <a:xfrm>
            <a:off x="285750" y="1238250"/>
            <a:ext cx="10858500" cy="5810250"/>
          </a:xfr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dissolv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50" y="22860"/>
            <a:ext cx="4762500" cy="1428750"/>
          </a:xfrm>
        </p:spPr>
        <p:txBody>
          <a:bodyPr/>
          <a:lstStyle/>
          <a:p>
            <a:pPr algn="ctr"/>
            <a:r>
              <a:rPr lang="bn-BD" dirty="0" smtClean="0">
                <a:latin typeface="Nikosh" pitchFamily="2" charset="0"/>
                <a:cs typeface="Nikosh" pitchFamily="2" charset="0"/>
              </a:rPr>
              <a:t>একক কাজ</a:t>
            </a:r>
            <a:endParaRPr lang="en-US" dirty="0"/>
          </a:p>
        </p:txBody>
      </p:sp>
      <p:pic>
        <p:nvPicPr>
          <p:cNvPr id="4" name="Content Placeholder 3" descr="engineeronadisk-2851.gif"/>
          <p:cNvPicPr>
            <a:picLocks noGrp="1" noChangeAspect="1"/>
          </p:cNvPicPr>
          <p:nvPr>
            <p:ph sz="quarter" idx="1"/>
          </p:nvPr>
        </p:nvPicPr>
        <p:blipFill>
          <a:blip r:embed="rId2"/>
          <a:stretch>
            <a:fillRect/>
          </a:stretch>
        </p:blipFill>
        <p:spPr>
          <a:xfrm>
            <a:off x="666750" y="2178845"/>
            <a:ext cx="4476750" cy="4488656"/>
          </a:xfrm>
        </p:spPr>
      </p:pic>
      <p:pic>
        <p:nvPicPr>
          <p:cNvPr id="5" name="Content Placeholder 3" descr="graphics5.png"/>
          <p:cNvPicPr>
            <a:picLocks noChangeAspect="1"/>
          </p:cNvPicPr>
          <p:nvPr/>
        </p:nvPicPr>
        <p:blipFill>
          <a:blip r:embed="rId3"/>
          <a:stretch>
            <a:fillRect/>
          </a:stretch>
        </p:blipFill>
        <p:spPr>
          <a:xfrm>
            <a:off x="6381751" y="2190751"/>
            <a:ext cx="4345781" cy="4476749"/>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0" y="-381000"/>
            <a:ext cx="5524500" cy="1428750"/>
          </a:xfrm>
        </p:spPr>
        <p:txBody>
          <a:bodyPr/>
          <a:lstStyle/>
          <a:p>
            <a:pPr algn="ctr"/>
            <a:r>
              <a:rPr lang="bn-BD" dirty="0" smtClean="0">
                <a:latin typeface="Nikosh" pitchFamily="2" charset="0"/>
                <a:cs typeface="Nikosh" pitchFamily="2" charset="0"/>
              </a:rPr>
              <a:t>   একক কাজের প্রশ্ন</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2095500" y="1619250"/>
            <a:ext cx="6858000" cy="2190750"/>
          </a:xfrm>
        </p:spPr>
        <p:txBody>
          <a:bodyPr>
            <a:normAutofit lnSpcReduction="10000"/>
          </a:bodyPr>
          <a:lstStyle/>
          <a:p>
            <a:pPr algn="ctr">
              <a:buNone/>
            </a:pPr>
            <a:r>
              <a:rPr lang="bn-BD" sz="5000" dirty="0">
                <a:latin typeface="Nikosh" pitchFamily="2" charset="0"/>
                <a:cs typeface="Nikosh" pitchFamily="2" charset="0"/>
              </a:rPr>
              <a:t>ফ্লোচার্ট কি বল?</a:t>
            </a:r>
            <a:endParaRPr lang="bn-BD" sz="4750" dirty="0">
              <a:latin typeface="Nikosh" pitchFamily="2" charset="0"/>
              <a:cs typeface="Nikosh" pitchFamily="2" charset="0"/>
            </a:endParaRPr>
          </a:p>
          <a:p>
            <a:pPr algn="ctr">
              <a:buNone/>
            </a:pPr>
            <a:r>
              <a:rPr lang="bn-BD" sz="4750" dirty="0">
                <a:latin typeface="Nikosh" pitchFamily="2" charset="0"/>
                <a:cs typeface="Nikosh" pitchFamily="2" charset="0"/>
              </a:rPr>
              <a:t>সময়ঃ ৫ মিনিট  </a:t>
            </a:r>
          </a:p>
          <a:p>
            <a:pPr>
              <a:buNone/>
            </a:pPr>
            <a:r>
              <a:rPr lang="bn-BD" dirty="0" smtClean="0">
                <a:latin typeface="Nikosh" pitchFamily="2" charset="0"/>
                <a:cs typeface="Nikosh" pitchFamily="2" charset="0"/>
              </a:rPr>
              <a:t> </a:t>
            </a:r>
            <a:endParaRPr lang="en-US"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0" y="-513953"/>
            <a:ext cx="6953250" cy="1428750"/>
          </a:xfrm>
        </p:spPr>
        <p:txBody>
          <a:bodyPr/>
          <a:lstStyle/>
          <a:p>
            <a:pPr algn="ctr"/>
            <a:r>
              <a:rPr lang="bn-BD" dirty="0" smtClean="0">
                <a:latin typeface="Nikosh" pitchFamily="2" charset="0"/>
                <a:cs typeface="Nikosh" pitchFamily="2" charset="0"/>
              </a:rPr>
              <a:t>একক কাজের সমাধান</a:t>
            </a:r>
            <a:endParaRPr lang="en-US" dirty="0"/>
          </a:p>
        </p:txBody>
      </p:sp>
      <p:sp>
        <p:nvSpPr>
          <p:cNvPr id="5" name="Content Placeholder 4"/>
          <p:cNvSpPr>
            <a:spLocks noGrp="1"/>
          </p:cNvSpPr>
          <p:nvPr>
            <p:ph sz="quarter" idx="1"/>
          </p:nvPr>
        </p:nvSpPr>
        <p:spPr>
          <a:xfrm>
            <a:off x="476250" y="1905000"/>
            <a:ext cx="10287000" cy="4667250"/>
          </a:xfrm>
        </p:spPr>
        <p:txBody>
          <a:bodyPr>
            <a:normAutofit/>
          </a:bodyPr>
          <a:lstStyle/>
          <a:p>
            <a:pPr>
              <a:buNone/>
            </a:pPr>
            <a:r>
              <a:rPr lang="bn-BD" sz="2500" dirty="0">
                <a:latin typeface="Nikosh" pitchFamily="2" charset="0"/>
                <a:cs typeface="Nikosh" pitchFamily="2" charset="0"/>
              </a:rPr>
              <a:t>প্রোগ্রাম কিভাবে কাজ করবে তা ছবি একে ফ্লোচার্টের মাধ্যমে দেখানো হয়। ফ্লোচার্ট হল এমন কতগুলো ছবি যা থেকে বোঝা যায় সমস্যা সমাধান করতে হলে পরপর কিভাবে অগ্রসর হতে হবে। একে ফ্লোচার্ট বলার কারণ এ থেকে প্রোগ্রামের প্রবাহ কিভাবে হচ্ছে তা বোঝা যায়। ফ্লোচার্ট প্রোগ্রাম বুঝতে প্রভুত সাহায্য করে ফলে বিভিন্ন প্রোগ্রামার, সিস্টেম বিশ্লেষক, কম্পিটার ব্যবহারকারী ইত্যাদির মধ্যে যোগাযোগের সুবিধা হয়। প্রোগ্রামের প্রাথমিক পরিকল্পনা ফ্লোচার্টের মাধ্যমে পরিস্কারভাবে তুলে ধরা হয় এবং ফ্লোচার্টের উপর ভিত্তি করে প্রোগ্রাম রচনা করা হয়। জটিল প্রক্রিয়াকরনের ক্ষেত্রে ফ্লোচার্ট প্রোগ্রাম রচনা সহজ করে দেয়। এসব ক্ষেত্রে ফ্লোচার্ট প্রোগ্রামের পথ প্রদর্শক হিসেবে কাজ করে। ফ্লোচার্টের নিম্নলিখিত সুবিধা পাওয়া যায়ঃ</a:t>
            </a:r>
          </a:p>
          <a:p>
            <a:pPr>
              <a:buNone/>
            </a:pPr>
            <a:r>
              <a:rPr lang="bn-BD" sz="2500" dirty="0">
                <a:latin typeface="Nikosh" pitchFamily="2" charset="0"/>
                <a:cs typeface="Nikosh" pitchFamily="2" charset="0"/>
              </a:rPr>
              <a:t>১। সহজ প্রোগ্রামের উদ্দেশ্য বুঝা যায়।    ২। প্রোগ্রামের ভুল নির্ণয় সহায়তা করে।</a:t>
            </a:r>
          </a:p>
          <a:p>
            <a:pPr>
              <a:buNone/>
            </a:pPr>
            <a:r>
              <a:rPr lang="bn-BD" sz="2500" dirty="0">
                <a:latin typeface="Nikosh" pitchFamily="2" charset="0"/>
                <a:cs typeface="Nikosh" pitchFamily="2" charset="0"/>
              </a:rPr>
              <a:t>৩। প্রোগ্রাম পরিবর্তন ও পরিবর্ধনে সহায়তা করে।  ৪। প্রোগ্রাম রচনায় সহায়তা করে  </a:t>
            </a:r>
          </a:p>
          <a:p>
            <a:pPr>
              <a:buNone/>
            </a:pPr>
            <a:r>
              <a:rPr lang="bn-BD" sz="2500" dirty="0">
                <a:latin typeface="Nikosh" pitchFamily="2" charset="0"/>
                <a:cs typeface="Nikosh" pitchFamily="2" charset="0"/>
              </a:rPr>
              <a:t>৫। সহজে ও সংক্ষেপে জটিল প্রোগ্রাম লেখা সম্ভব হয়। </a:t>
            </a:r>
          </a:p>
          <a:p>
            <a:pPr>
              <a:buNone/>
            </a:pPr>
            <a:endParaRPr lang="bn-BD" sz="2500"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mph" presetSubtype="1" grpId="2" nodeType="clickEffect">
                                  <p:stCondLst>
                                    <p:cond delay="0"/>
                                  </p:stCondLst>
                                  <p:childTnLst>
                                    <p:set>
                                      <p:cBhvr override="childStyle">
                                        <p:cTn id="16" dur="indefinite"/>
                                        <p:tgtEl>
                                          <p:spTgt spid="2"/>
                                        </p:tgtEl>
                                        <p:attrNameLst>
                                          <p:attrName>style.fontStyle</p:attrName>
                                        </p:attrNameLst>
                                      </p:cBhvr>
                                      <p:to>
                                        <p:strVal val="normal"/>
                                      </p:to>
                                    </p:set>
                                    <p:set>
                                      <p:cBhvr override="childStyle">
                                        <p:cTn id="17" dur="indefinite"/>
                                        <p:tgtEl>
                                          <p:spTgt spid="2"/>
                                        </p:tgtEl>
                                        <p:attrNameLst>
                                          <p:attrName>style.fontWeight</p:attrName>
                                        </p:attrNameLst>
                                      </p:cBhvr>
                                      <p:to>
                                        <p:strVal val="bold"/>
                                      </p:to>
                                    </p:set>
                                    <p:set>
                                      <p:cBhvr override="childStyle">
                                        <p:cTn id="18"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0" y="-513953"/>
            <a:ext cx="4572000" cy="1428750"/>
          </a:xfrm>
        </p:spPr>
        <p:txBody>
          <a:bodyPr/>
          <a:lstStyle/>
          <a:p>
            <a:pPr algn="ctr"/>
            <a:r>
              <a:rPr lang="bn-BD" dirty="0" smtClean="0">
                <a:latin typeface="Nikosh" pitchFamily="2" charset="0"/>
                <a:cs typeface="Nikosh" pitchFamily="2" charset="0"/>
              </a:rPr>
              <a:t>জোড়ায় কাজ</a:t>
            </a:r>
            <a:endParaRPr lang="en-US" dirty="0">
              <a:latin typeface="Nikosh" pitchFamily="2" charset="0"/>
              <a:cs typeface="Nikosh" pitchFamily="2" charset="0"/>
            </a:endParaRPr>
          </a:p>
        </p:txBody>
      </p:sp>
      <p:pic>
        <p:nvPicPr>
          <p:cNvPr id="4" name="Content Placeholder 3" descr="images41.jpg"/>
          <p:cNvPicPr>
            <a:picLocks noGrp="1" noChangeAspect="1"/>
          </p:cNvPicPr>
          <p:nvPr>
            <p:ph sz="quarter" idx="1"/>
          </p:nvPr>
        </p:nvPicPr>
        <p:blipFill>
          <a:blip r:embed="rId2"/>
          <a:stretch>
            <a:fillRect/>
          </a:stretch>
        </p:blipFill>
        <p:spPr>
          <a:xfrm>
            <a:off x="857251" y="1428751"/>
            <a:ext cx="4190999" cy="4921861"/>
          </a:xfrm>
        </p:spPr>
      </p:pic>
      <p:pic>
        <p:nvPicPr>
          <p:cNvPr id="6" name="Content Placeholder 3" descr="halfadder.gif"/>
          <p:cNvPicPr>
            <a:picLocks noChangeAspect="1"/>
          </p:cNvPicPr>
          <p:nvPr/>
        </p:nvPicPr>
        <p:blipFill>
          <a:blip r:embed="rId3"/>
          <a:stretch>
            <a:fillRect/>
          </a:stretch>
        </p:blipFill>
        <p:spPr>
          <a:xfrm>
            <a:off x="6096001" y="1428750"/>
            <a:ext cx="4298585" cy="4890745"/>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mph" presetSubtype="1" grpId="2" nodeType="clickEffect">
                                  <p:stCondLst>
                                    <p:cond delay="0"/>
                                  </p:stCondLst>
                                  <p:childTnLst>
                                    <p:set>
                                      <p:cBhvr override="childStyle">
                                        <p:cTn id="16" dur="indefinite"/>
                                        <p:tgtEl>
                                          <p:spTgt spid="2"/>
                                        </p:tgtEl>
                                        <p:attrNameLst>
                                          <p:attrName>style.fontStyle</p:attrName>
                                        </p:attrNameLst>
                                      </p:cBhvr>
                                      <p:to>
                                        <p:strVal val="normal"/>
                                      </p:to>
                                    </p:set>
                                    <p:set>
                                      <p:cBhvr override="childStyle">
                                        <p:cTn id="17" dur="indefinite"/>
                                        <p:tgtEl>
                                          <p:spTgt spid="2"/>
                                        </p:tgtEl>
                                        <p:attrNameLst>
                                          <p:attrName>style.fontWeight</p:attrName>
                                        </p:attrNameLst>
                                      </p:cBhvr>
                                      <p:to>
                                        <p:strVal val="bold"/>
                                      </p:to>
                                    </p:set>
                                    <p:set>
                                      <p:cBhvr override="childStyle">
                                        <p:cTn id="18"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513953"/>
            <a:ext cx="5715000" cy="1428750"/>
          </a:xfrm>
        </p:spPr>
        <p:txBody>
          <a:bodyPr/>
          <a:lstStyle/>
          <a:p>
            <a:pPr algn="ctr"/>
            <a:r>
              <a:rPr lang="bn-BD" dirty="0" smtClean="0">
                <a:latin typeface="Nikosh" pitchFamily="2" charset="0"/>
                <a:cs typeface="Nikosh" pitchFamily="2" charset="0"/>
              </a:rPr>
              <a:t>জোড়ায় কাজ</a:t>
            </a:r>
            <a:endParaRPr lang="en-US" dirty="0"/>
          </a:p>
        </p:txBody>
      </p:sp>
      <p:pic>
        <p:nvPicPr>
          <p:cNvPr id="4" name="Content Placeholder 3" descr="67c4b01fe261f01d7c31ede60c9200b3.jpg"/>
          <p:cNvPicPr>
            <a:picLocks noGrp="1" noChangeAspect="1"/>
          </p:cNvPicPr>
          <p:nvPr>
            <p:ph sz="quarter" idx="1"/>
          </p:nvPr>
        </p:nvPicPr>
        <p:blipFill>
          <a:blip r:embed="rId2"/>
          <a:stretch>
            <a:fillRect/>
          </a:stretch>
        </p:blipFill>
        <p:spPr>
          <a:xfrm>
            <a:off x="838200" y="1619251"/>
            <a:ext cx="9753600" cy="4705349"/>
          </a:xfr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mph" presetSubtype="1" grpId="2" nodeType="clickEffect">
                                  <p:stCondLst>
                                    <p:cond delay="0"/>
                                  </p:stCondLst>
                                  <p:childTnLst>
                                    <p:set>
                                      <p:cBhvr override="childStyle">
                                        <p:cTn id="16" dur="indefinite"/>
                                        <p:tgtEl>
                                          <p:spTgt spid="2"/>
                                        </p:tgtEl>
                                        <p:attrNameLst>
                                          <p:attrName>style.fontStyle</p:attrName>
                                        </p:attrNameLst>
                                      </p:cBhvr>
                                      <p:to>
                                        <p:strVal val="normal"/>
                                      </p:to>
                                    </p:set>
                                    <p:set>
                                      <p:cBhvr override="childStyle">
                                        <p:cTn id="17" dur="indefinite"/>
                                        <p:tgtEl>
                                          <p:spTgt spid="2"/>
                                        </p:tgtEl>
                                        <p:attrNameLst>
                                          <p:attrName>style.fontWeight</p:attrName>
                                        </p:attrNameLst>
                                      </p:cBhvr>
                                      <p:to>
                                        <p:strVal val="bold"/>
                                      </p:to>
                                    </p:set>
                                    <p:set>
                                      <p:cBhvr override="childStyle">
                                        <p:cTn id="18"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513953"/>
            <a:ext cx="6096000" cy="1428750"/>
          </a:xfrm>
        </p:spPr>
        <p:txBody>
          <a:bodyPr/>
          <a:lstStyle/>
          <a:p>
            <a:pPr algn="ctr"/>
            <a:r>
              <a:rPr lang="bn-BD" dirty="0" smtClean="0">
                <a:latin typeface="Nikosh" pitchFamily="2" charset="0"/>
                <a:cs typeface="Nikosh" pitchFamily="2" charset="0"/>
              </a:rPr>
              <a:t>জোড়ায় কাজ</a:t>
            </a:r>
            <a:endParaRPr lang="en-US" dirty="0"/>
          </a:p>
        </p:txBody>
      </p:sp>
      <p:pic>
        <p:nvPicPr>
          <p:cNvPr id="4" name="Content Placeholder 3" descr="Modelling_System_Flowchart_1.png"/>
          <p:cNvPicPr>
            <a:picLocks noGrp="1" noChangeAspect="1"/>
          </p:cNvPicPr>
          <p:nvPr>
            <p:ph sz="quarter" idx="1"/>
          </p:nvPr>
        </p:nvPicPr>
        <p:blipFill>
          <a:blip r:embed="rId2"/>
          <a:stretch>
            <a:fillRect/>
          </a:stretch>
        </p:blipFill>
        <p:spPr>
          <a:xfrm>
            <a:off x="2348615" y="1461081"/>
            <a:ext cx="6687130" cy="4896275"/>
          </a:xfr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grpId="2" nodeType="clickEffect">
                                  <p:stCondLst>
                                    <p:cond delay="0"/>
                                  </p:stCondLst>
                                  <p:childTnLst>
                                    <p:animRot by="21600000">
                                      <p:cBhvr>
                                        <p:cTn id="1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513953"/>
            <a:ext cx="5524500" cy="1428750"/>
          </a:xfrm>
        </p:spPr>
        <p:txBody>
          <a:bodyPr/>
          <a:lstStyle/>
          <a:p>
            <a:pPr algn="ctr"/>
            <a:r>
              <a:rPr lang="bn-IN" dirty="0" smtClean="0">
                <a:latin typeface="Nikosh" pitchFamily="2" charset="0"/>
                <a:cs typeface="Nikosh" pitchFamily="2" charset="0"/>
              </a:rPr>
              <a:t>     </a:t>
            </a:r>
            <a:r>
              <a:rPr lang="bn-BD" dirty="0" smtClean="0">
                <a:latin typeface="Nikosh" pitchFamily="2" charset="0"/>
                <a:cs typeface="Nikosh" pitchFamily="2" charset="0"/>
              </a:rPr>
              <a:t>জোড়ায় কাজ</a:t>
            </a:r>
            <a:endParaRPr lang="en-US" dirty="0"/>
          </a:p>
        </p:txBody>
      </p:sp>
      <p:pic>
        <p:nvPicPr>
          <p:cNvPr id="4" name="Content Placeholder 3" descr="file.jpeg"/>
          <p:cNvPicPr>
            <a:picLocks noGrp="1" noChangeAspect="1"/>
          </p:cNvPicPr>
          <p:nvPr>
            <p:ph sz="quarter" idx="1"/>
          </p:nvPr>
        </p:nvPicPr>
        <p:blipFill>
          <a:blip r:embed="rId2"/>
          <a:stretch>
            <a:fillRect/>
          </a:stretch>
        </p:blipFill>
        <p:spPr>
          <a:xfrm>
            <a:off x="914400" y="1371599"/>
            <a:ext cx="9601199" cy="4953001"/>
          </a:xfr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513953"/>
            <a:ext cx="6096000" cy="1428750"/>
          </a:xfrm>
        </p:spPr>
        <p:txBody>
          <a:bodyPr/>
          <a:lstStyle/>
          <a:p>
            <a:pPr algn="ctr"/>
            <a:r>
              <a:rPr lang="bn-BD" dirty="0" smtClean="0">
                <a:latin typeface="Nikosh" pitchFamily="2" charset="0"/>
                <a:cs typeface="Nikosh" pitchFamily="2" charset="0"/>
              </a:rPr>
              <a:t>জোড়ায় কাজ</a:t>
            </a:r>
            <a:endParaRPr lang="en-US" dirty="0"/>
          </a:p>
        </p:txBody>
      </p:sp>
      <p:pic>
        <p:nvPicPr>
          <p:cNvPr id="4" name="Content Placeholder 3" descr="fibonacci flowchart.jpg"/>
          <p:cNvPicPr>
            <a:picLocks noGrp="1" noChangeAspect="1"/>
          </p:cNvPicPr>
          <p:nvPr>
            <p:ph sz="quarter" idx="1"/>
          </p:nvPr>
        </p:nvPicPr>
        <p:blipFill>
          <a:blip r:embed="rId2"/>
          <a:stretch>
            <a:fillRect/>
          </a:stretch>
        </p:blipFill>
        <p:spPr>
          <a:xfrm>
            <a:off x="2095501" y="1051719"/>
            <a:ext cx="7238999" cy="5715000"/>
          </a:xfr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0" y="-381000"/>
            <a:ext cx="6191250" cy="1428750"/>
          </a:xfrm>
        </p:spPr>
        <p:txBody>
          <a:bodyPr/>
          <a:lstStyle/>
          <a:p>
            <a:pPr algn="ctr"/>
            <a:r>
              <a:rPr lang="bn-BD" dirty="0" smtClean="0">
                <a:latin typeface="Nikosh" pitchFamily="2" charset="0"/>
                <a:cs typeface="Nikosh" pitchFamily="2" charset="0"/>
              </a:rPr>
              <a:t>জোড়ায় কাজের প্রশ্ন</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952500" y="1524000"/>
            <a:ext cx="8572500" cy="2286000"/>
          </a:xfrm>
        </p:spPr>
        <p:txBody>
          <a:bodyPr>
            <a:normAutofit/>
          </a:bodyPr>
          <a:lstStyle/>
          <a:p>
            <a:pPr algn="ctr">
              <a:buNone/>
            </a:pPr>
            <a:r>
              <a:rPr lang="bn-BD" sz="5000" dirty="0">
                <a:latin typeface="Nikosh" pitchFamily="2" charset="0"/>
                <a:cs typeface="Nikosh" pitchFamily="2" charset="0"/>
              </a:rPr>
              <a:t>ফ্লোচার্টের প্রকারভেদ কি  বল?</a:t>
            </a:r>
          </a:p>
          <a:p>
            <a:pPr algn="ctr">
              <a:buNone/>
            </a:pPr>
            <a:r>
              <a:rPr lang="bn-BD" sz="5000" dirty="0">
                <a:latin typeface="Nikosh" pitchFamily="2" charset="0"/>
                <a:cs typeface="Nikosh" pitchFamily="2" charset="0"/>
              </a:rPr>
              <a:t>সময়ঃ ৫ মিনিট </a:t>
            </a:r>
            <a:endParaRPr lang="en-US" sz="5000"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0" y="-95250"/>
            <a:ext cx="7429500" cy="1143000"/>
          </a:xfrm>
        </p:spPr>
        <p:txBody>
          <a:bodyPr/>
          <a:lstStyle/>
          <a:p>
            <a:pPr algn="ctr"/>
            <a:r>
              <a:rPr lang="bn-BD" dirty="0" smtClean="0">
                <a:latin typeface="Nikosh" pitchFamily="2" charset="0"/>
                <a:cs typeface="Nikosh" pitchFamily="2" charset="0"/>
              </a:rPr>
              <a:t>জোড়ায় কাজের সমাধান</a:t>
            </a:r>
            <a:endParaRPr lang="en-US" dirty="0"/>
          </a:p>
        </p:txBody>
      </p:sp>
      <p:sp>
        <p:nvSpPr>
          <p:cNvPr id="3" name="Content Placeholder 2"/>
          <p:cNvSpPr>
            <a:spLocks noGrp="1"/>
          </p:cNvSpPr>
          <p:nvPr>
            <p:ph sz="quarter" idx="1"/>
          </p:nvPr>
        </p:nvSpPr>
        <p:spPr>
          <a:xfrm>
            <a:off x="476250" y="1809750"/>
            <a:ext cx="10287000" cy="5334000"/>
          </a:xfrm>
        </p:spPr>
        <p:txBody>
          <a:bodyPr>
            <a:normAutofit/>
          </a:bodyPr>
          <a:lstStyle/>
          <a:p>
            <a:pPr>
              <a:buNone/>
            </a:pPr>
            <a:r>
              <a:rPr lang="bn-BD" sz="2500" dirty="0">
                <a:latin typeface="Nikosh" pitchFamily="2" charset="0"/>
                <a:cs typeface="Nikosh" pitchFamily="2" charset="0"/>
              </a:rPr>
              <a:t>ফ্লোচার্টকে প্রধানত দুভাগে ভাগ করা যায়ঃ</a:t>
            </a:r>
          </a:p>
          <a:p>
            <a:pPr>
              <a:buNone/>
            </a:pPr>
            <a:r>
              <a:rPr lang="bn-BD" sz="2500" dirty="0">
                <a:latin typeface="Nikosh" pitchFamily="2" charset="0"/>
                <a:cs typeface="Nikosh" pitchFamily="2" charset="0"/>
              </a:rPr>
              <a:t>১। সিস্টেম ফ্লোচার্টঃ সিস্টেম ফ্লোচার্টে ডেটা প্রক্রিয়াকরণ পদ্ধতি বিভিন্ন অংশের মধ্যে প্রক্রিয়াকরণের প্রবাহ দেখানো হয়। এই চিত্র ডেটা গ্রহন, প্রক্রিয়াকরণ, সংরক্ষন ও ফলাফল প্রদর্শনের প্রবাহ বা দিক চিহ্নিত করা হয়। প্রক্রিয়াকরণের বিশদ ব্যাখ্যা এই চিত্রে সিস্টেম ফ্লোচার্টের জন্য ব্যবহৃত প্রতিকসমুহ দেখানো হয়েছে। </a:t>
            </a:r>
          </a:p>
          <a:p>
            <a:pPr>
              <a:buNone/>
            </a:pPr>
            <a:r>
              <a:rPr lang="bn-BD" sz="2500" dirty="0">
                <a:latin typeface="Nikosh" pitchFamily="2" charset="0"/>
                <a:cs typeface="Nikosh" pitchFamily="2" charset="0"/>
              </a:rPr>
              <a:t>২। প্রোগ্রাম ফ্লোচার্টঃ প্রোগ্রাম ফ্লোচার্টে প্রোগ্রামারের বিভিন্ন ধাপের বিস্তারিত বিবরণ দেয়া হয়। এই ফ্লোচার্ট অনুসারে কম্পিউটার প্রোগ্রাম রচনা করা হয়। তাছাড়া প্রোগ্রামের ভুল নির্ণয়ে ও সংশোধন এবং প্রোগ্রাম পরীক্ষার জন্য এই ফ্লোচার্ট ব্যবহার করা হয়। চিত্রে ব্যাখ্যাসহ প্রোগ্রাম ফ্লোচার্টের জন্য ব্যবহৃত প্রতীকসমুহ দেখানো হয়েছে। </a:t>
            </a:r>
            <a:endParaRPr lang="en-US" sz="2500"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0" y="-513953"/>
            <a:ext cx="5619750" cy="1428750"/>
          </a:xfrm>
        </p:spPr>
        <p:txBody>
          <a:bodyPr>
            <a:normAutofit/>
          </a:bodyPr>
          <a:lstStyle/>
          <a:p>
            <a:pPr algn="ctr"/>
            <a:r>
              <a:rPr lang="bn-BD" dirty="0" smtClean="0">
                <a:latin typeface="Nikosh" pitchFamily="2" charset="0"/>
                <a:cs typeface="Nikosh" pitchFamily="2" charset="0"/>
              </a:rPr>
              <a:t> শিক্ষক পরিচিতি </a:t>
            </a:r>
            <a:endParaRPr lang="en-US" dirty="0">
              <a:latin typeface="Nikosh" pitchFamily="2" charset="0"/>
              <a:cs typeface="Nikosh" pitchFamily="2" charset="0"/>
            </a:endParaRPr>
          </a:p>
        </p:txBody>
      </p:sp>
      <p:sp>
        <p:nvSpPr>
          <p:cNvPr id="3" name="Content Placeholder 2"/>
          <p:cNvSpPr>
            <a:spLocks noGrp="1"/>
          </p:cNvSpPr>
          <p:nvPr>
            <p:ph sz="quarter" idx="1"/>
          </p:nvPr>
        </p:nvSpPr>
        <p:spPr/>
        <p:txBody>
          <a:bodyPr>
            <a:normAutofit fontScale="92500" lnSpcReduction="10000"/>
          </a:bodyPr>
          <a:lstStyle/>
          <a:p>
            <a:r>
              <a:rPr lang="bn-BD" dirty="0" smtClean="0">
                <a:latin typeface="NikoshBAN" pitchFamily="2" charset="0"/>
                <a:cs typeface="NikoshBAN" pitchFamily="2" charset="0"/>
              </a:rPr>
              <a:t>মোঃ আব্দুর রাজ্জাক</a:t>
            </a:r>
            <a:r>
              <a:rPr lang="en-US" dirty="0" err="1" smtClean="0">
                <a:latin typeface="NikoshBAN" pitchFamily="2" charset="0"/>
                <a:cs typeface="NikoshBAN" pitchFamily="2" charset="0"/>
              </a:rPr>
              <a:t>খোকন</a:t>
            </a:r>
            <a:r>
              <a:rPr lang="bn-BD" dirty="0" smtClean="0">
                <a:latin typeface="NikoshBAN" pitchFamily="2" charset="0"/>
                <a:cs typeface="NikoshBAN" pitchFamily="2" charset="0"/>
              </a:rPr>
              <a:t/>
            </a:r>
            <a:br>
              <a:rPr lang="bn-BD" dirty="0" smtClean="0">
                <a:latin typeface="NikoshBAN" pitchFamily="2" charset="0"/>
                <a:cs typeface="NikoshBAN" pitchFamily="2" charset="0"/>
              </a:rPr>
            </a:br>
            <a:r>
              <a:rPr lang="en-US" dirty="0" smtClean="0">
                <a:latin typeface="NikoshBAN" pitchFamily="2" charset="0"/>
                <a:cs typeface="NikoshBAN" pitchFamily="2" charset="0"/>
              </a:rPr>
              <a:t>             </a:t>
            </a:r>
            <a:r>
              <a:rPr lang="bn-BD" dirty="0" smtClean="0">
                <a:latin typeface="NikoshBAN" pitchFamily="2" charset="0"/>
                <a:cs typeface="NikoshBAN" pitchFamily="2" charset="0"/>
              </a:rPr>
              <a:t>প্রভাষক</a:t>
            </a:r>
            <a:endParaRPr lang="en-US" dirty="0" smtClean="0">
              <a:latin typeface="NikoshBAN" pitchFamily="2" charset="0"/>
              <a:cs typeface="NikoshBAN" pitchFamily="2" charset="0"/>
            </a:endParaRPr>
          </a:p>
          <a:p>
            <a:r>
              <a:rPr lang="bn-BD" dirty="0" smtClean="0">
                <a:latin typeface="NikoshBAN" pitchFamily="2" charset="0"/>
                <a:cs typeface="NikoshBAN" pitchFamily="2" charset="0"/>
              </a:rPr>
              <a:t>বিষয়ঃ</a:t>
            </a:r>
            <a:r>
              <a:rPr lang="bn-BD" b="1" dirty="0" smtClean="0">
                <a:latin typeface="NikoshBAN" pitchFamily="2" charset="0"/>
                <a:cs typeface="NikoshBAN" pitchFamily="2" charset="0"/>
              </a:rPr>
              <a:t> </a:t>
            </a:r>
            <a:r>
              <a:rPr lang="en-US" b="1" dirty="0" err="1" smtClean="0">
                <a:latin typeface="NikoshBAN" pitchFamily="2" charset="0"/>
                <a:cs typeface="NikoshBAN" pitchFamily="2" charset="0"/>
              </a:rPr>
              <a:t>আই,সি,টি</a:t>
            </a:r>
            <a:r>
              <a:rPr lang="bn-BD" dirty="0" smtClean="0">
                <a:latin typeface="NikoshBAN" pitchFamily="2" charset="0"/>
                <a:cs typeface="NikoshBAN" pitchFamily="2" charset="0"/>
              </a:rPr>
              <a:t>-১ম</a:t>
            </a:r>
            <a:r>
              <a:rPr lang="bn-BD" b="1" dirty="0" smtClean="0">
                <a:latin typeface="NikoshBAN" pitchFamily="2" charset="0"/>
                <a:cs typeface="NikoshBAN" pitchFamily="2" charset="0"/>
              </a:rPr>
              <a:t> </a:t>
            </a:r>
            <a:r>
              <a:rPr lang="bn-BD" dirty="0" smtClean="0">
                <a:latin typeface="NikoshBAN" pitchFamily="2" charset="0"/>
                <a:cs typeface="NikoshBAN" pitchFamily="2" charset="0"/>
              </a:rPr>
              <a:t>পত্র</a:t>
            </a:r>
          </a:p>
          <a:p>
            <a:r>
              <a:rPr lang="bn-BD" dirty="0" smtClean="0">
                <a:latin typeface="NikoshBAN" pitchFamily="2" charset="0"/>
                <a:cs typeface="NikoshBAN" pitchFamily="2" charset="0"/>
              </a:rPr>
              <a:t>শ্রেনীঃ</a:t>
            </a:r>
            <a:r>
              <a:rPr lang="bn-BD" b="1" dirty="0" smtClean="0">
                <a:latin typeface="NikoshBAN" pitchFamily="2" charset="0"/>
                <a:cs typeface="NikoshBAN" pitchFamily="2" charset="0"/>
              </a:rPr>
              <a:t> </a:t>
            </a:r>
            <a:r>
              <a:rPr lang="en-US" b="1" dirty="0" err="1" smtClean="0">
                <a:latin typeface="NikoshBAN" pitchFamily="2" charset="0"/>
                <a:cs typeface="NikoshBAN" pitchFamily="2" charset="0"/>
              </a:rPr>
              <a:t>দ্বাদশ</a:t>
            </a:r>
            <a:r>
              <a:rPr lang="bn-BD" dirty="0" smtClean="0">
                <a:latin typeface="NikoshBAN" pitchFamily="2" charset="0"/>
                <a:cs typeface="NikoshBAN" pitchFamily="2" charset="0"/>
              </a:rPr>
              <a:t>, সময়-৪৫মিঃ</a:t>
            </a:r>
            <a:endParaRPr lang="en-US" dirty="0" smtClean="0">
              <a:latin typeface="NikoshBAN" pitchFamily="2" charset="0"/>
              <a:cs typeface="NikoshBAN" pitchFamily="2" charset="0"/>
            </a:endParaRPr>
          </a:p>
          <a:p>
            <a:r>
              <a:rPr lang="bn-BD" dirty="0" smtClean="0">
                <a:latin typeface="NikoshBAN" pitchFamily="2" charset="0"/>
                <a:cs typeface="NikoshBAN" pitchFamily="2" charset="0"/>
              </a:rPr>
              <a:t>লালপুর মডেল কলেজ</a:t>
            </a:r>
            <a:br>
              <a:rPr lang="bn-BD" dirty="0" smtClean="0">
                <a:latin typeface="NikoshBAN" pitchFamily="2" charset="0"/>
                <a:cs typeface="NikoshBAN" pitchFamily="2" charset="0"/>
              </a:rPr>
            </a:br>
            <a:r>
              <a:rPr lang="en-US" dirty="0" smtClean="0">
                <a:latin typeface="NikoshBAN" pitchFamily="2" charset="0"/>
                <a:cs typeface="NikoshBAN" pitchFamily="2" charset="0"/>
              </a:rPr>
              <a:t>     </a:t>
            </a:r>
            <a:r>
              <a:rPr lang="bn-BD" dirty="0" smtClean="0">
                <a:latin typeface="NikoshBAN" pitchFamily="2" charset="0"/>
                <a:cs typeface="NikoshBAN" pitchFamily="2" charset="0"/>
              </a:rPr>
              <a:t>তানোর,রাজশাহী।</a:t>
            </a:r>
            <a:br>
              <a:rPr lang="bn-BD" dirty="0" smtClean="0">
                <a:latin typeface="NikoshBAN" pitchFamily="2" charset="0"/>
                <a:cs typeface="NikoshBAN" pitchFamily="2" charset="0"/>
              </a:rPr>
            </a:br>
            <a:r>
              <a:rPr lang="en-US" dirty="0" err="1" smtClean="0">
                <a:latin typeface="NikoshBAN" pitchFamily="2" charset="0"/>
                <a:cs typeface="NikoshBAN" pitchFamily="2" charset="0"/>
              </a:rPr>
              <a:t>মোবাইল</a:t>
            </a:r>
            <a:r>
              <a:rPr lang="en-US" dirty="0" smtClean="0">
                <a:latin typeface="NikoshBAN" pitchFamily="2" charset="0"/>
                <a:cs typeface="NikoshBAN" pitchFamily="2" charset="0"/>
              </a:rPr>
              <a:t> নং-০১৭১২০০৭১৮৯</a:t>
            </a:r>
          </a:p>
          <a:p>
            <a:r>
              <a:rPr lang="en-US" dirty="0" smtClean="0">
                <a:latin typeface="NikoshBAN" pitchFamily="2" charset="0"/>
                <a:cs typeface="NikoshBAN" pitchFamily="2" charset="0"/>
              </a:rPr>
              <a:t>Email</a:t>
            </a:r>
          </a:p>
          <a:p>
            <a:pPr>
              <a:buNone/>
            </a:pPr>
            <a:r>
              <a:rPr lang="en-US" dirty="0" smtClean="0">
                <a:latin typeface="NikoshBAN" pitchFamily="2" charset="0"/>
                <a:cs typeface="NikoshBAN" pitchFamily="2" charset="0"/>
              </a:rPr>
              <a:t>abdurrazzakkhokon@gmail.com</a:t>
            </a:r>
          </a:p>
          <a:p>
            <a:endParaRPr lang="en-US" dirty="0">
              <a:latin typeface="NikoshBAN" pitchFamily="2" charset="0"/>
              <a:cs typeface="NikoshBAN" pitchFamily="2" charset="0"/>
            </a:endParaRPr>
          </a:p>
        </p:txBody>
      </p:sp>
      <p:pic>
        <p:nvPicPr>
          <p:cNvPr id="6" name="Content Placeholder 4" descr="E:\PH NAEM\20150811_092704.jpg"/>
          <p:cNvPicPr>
            <a:picLocks noChangeAspect="1" noChangeArrowheads="1"/>
          </p:cNvPicPr>
          <p:nvPr/>
        </p:nvPicPr>
        <p:blipFill>
          <a:blip r:embed="rId2" cstate="print"/>
          <a:stretch>
            <a:fillRect/>
          </a:stretch>
        </p:blipFill>
        <p:spPr bwMode="auto">
          <a:xfrm rot="16200000">
            <a:off x="7176126" y="2253628"/>
            <a:ext cx="4363514" cy="3475760"/>
          </a:xfrm>
          <a:prstGeom prst="rect">
            <a:avLst/>
          </a:prstGeom>
          <a:noFill/>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0" y="-513953"/>
            <a:ext cx="4857750" cy="1428750"/>
          </a:xfrm>
        </p:spPr>
        <p:txBody>
          <a:bodyPr/>
          <a:lstStyle/>
          <a:p>
            <a:pPr algn="ctr"/>
            <a:r>
              <a:rPr lang="bn-BD" dirty="0" smtClean="0">
                <a:latin typeface="Nikosh" pitchFamily="2" charset="0"/>
                <a:cs typeface="Nikosh" pitchFamily="2" charset="0"/>
              </a:rPr>
              <a:t> দলীয় কাজ</a:t>
            </a:r>
            <a:endParaRPr lang="en-US" dirty="0">
              <a:latin typeface="Nikosh" pitchFamily="2" charset="0"/>
              <a:cs typeface="Nikosh" pitchFamily="2" charset="0"/>
            </a:endParaRPr>
          </a:p>
        </p:txBody>
      </p:sp>
      <p:pic>
        <p:nvPicPr>
          <p:cNvPr id="4" name="Content Placeholder 3" descr="images211.jpg"/>
          <p:cNvPicPr>
            <a:picLocks noGrp="1" noChangeAspect="1"/>
          </p:cNvPicPr>
          <p:nvPr>
            <p:ph sz="quarter" idx="1"/>
          </p:nvPr>
        </p:nvPicPr>
        <p:blipFill>
          <a:blip r:embed="rId2"/>
          <a:stretch>
            <a:fillRect/>
          </a:stretch>
        </p:blipFill>
        <p:spPr>
          <a:xfrm>
            <a:off x="1736375" y="1905001"/>
            <a:ext cx="3311875" cy="4783821"/>
          </a:xfrm>
        </p:spPr>
      </p:pic>
      <p:pic>
        <p:nvPicPr>
          <p:cNvPr id="5" name="Content Placeholder 3" descr="images122.jpg"/>
          <p:cNvPicPr>
            <a:picLocks noChangeAspect="1"/>
          </p:cNvPicPr>
          <p:nvPr/>
        </p:nvPicPr>
        <p:blipFill>
          <a:blip r:embed="rId3"/>
          <a:stretch>
            <a:fillRect/>
          </a:stretch>
        </p:blipFill>
        <p:spPr>
          <a:xfrm>
            <a:off x="6000750" y="1905000"/>
            <a:ext cx="3430653" cy="47625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513953"/>
            <a:ext cx="5619750" cy="1428750"/>
          </a:xfrm>
        </p:spPr>
        <p:txBody>
          <a:bodyPr/>
          <a:lstStyle/>
          <a:p>
            <a:pPr algn="ctr"/>
            <a:r>
              <a:rPr lang="bn-BD" dirty="0" smtClean="0">
                <a:latin typeface="Nikosh" pitchFamily="2" charset="0"/>
                <a:cs typeface="Nikosh" pitchFamily="2" charset="0"/>
              </a:rPr>
              <a:t>দলীয় কাজ</a:t>
            </a:r>
            <a:endParaRPr lang="en-US" dirty="0"/>
          </a:p>
        </p:txBody>
      </p:sp>
      <p:pic>
        <p:nvPicPr>
          <p:cNvPr id="4" name="Content Placeholder 3" descr="csharp-logo.png"/>
          <p:cNvPicPr>
            <a:picLocks noGrp="1" noChangeAspect="1"/>
          </p:cNvPicPr>
          <p:nvPr>
            <p:ph sz="quarter" idx="1"/>
          </p:nvPr>
        </p:nvPicPr>
        <p:blipFill>
          <a:blip r:embed="rId2" cstate="print"/>
          <a:stretch>
            <a:fillRect/>
          </a:stretch>
        </p:blipFill>
        <p:spPr>
          <a:xfrm>
            <a:off x="5905500" y="1619250"/>
            <a:ext cx="3619500" cy="4572000"/>
          </a:xfrm>
        </p:spPr>
      </p:pic>
      <p:pic>
        <p:nvPicPr>
          <p:cNvPr id="5" name="Content Placeholder 3" descr="csharp-logo.png"/>
          <p:cNvPicPr>
            <a:picLocks noChangeAspect="1"/>
          </p:cNvPicPr>
          <p:nvPr/>
        </p:nvPicPr>
        <p:blipFill>
          <a:blip r:embed="rId3"/>
          <a:stretch>
            <a:fillRect/>
          </a:stretch>
        </p:blipFill>
        <p:spPr>
          <a:xfrm>
            <a:off x="1193372" y="1675207"/>
            <a:ext cx="3473878" cy="4516043"/>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0" y="-513953"/>
            <a:ext cx="5619750" cy="1428750"/>
          </a:xfrm>
        </p:spPr>
        <p:txBody>
          <a:bodyPr/>
          <a:lstStyle/>
          <a:p>
            <a:pPr algn="ctr"/>
            <a:r>
              <a:rPr lang="bn-BD" dirty="0" smtClean="0">
                <a:latin typeface="Nikosh" pitchFamily="2" charset="0"/>
                <a:cs typeface="Nikosh" pitchFamily="2" charset="0"/>
              </a:rPr>
              <a:t>দলীয় কাজ</a:t>
            </a:r>
            <a:endParaRPr lang="en-US" dirty="0"/>
          </a:p>
        </p:txBody>
      </p:sp>
      <p:pic>
        <p:nvPicPr>
          <p:cNvPr id="4" name="Content Placeholder 3" descr="csharp-logo.png"/>
          <p:cNvPicPr>
            <a:picLocks noGrp="1" noChangeAspect="1"/>
          </p:cNvPicPr>
          <p:nvPr>
            <p:ph sz="quarter" idx="1"/>
          </p:nvPr>
        </p:nvPicPr>
        <p:blipFill>
          <a:blip r:embed="rId2"/>
          <a:stretch>
            <a:fillRect/>
          </a:stretch>
        </p:blipFill>
        <p:spPr>
          <a:xfrm>
            <a:off x="571500" y="2286000"/>
            <a:ext cx="2661265" cy="4000500"/>
          </a:xfrm>
        </p:spPr>
      </p:pic>
      <p:pic>
        <p:nvPicPr>
          <p:cNvPr id="5" name="Content Placeholder 3" descr="csharp-logo.png"/>
          <p:cNvPicPr>
            <a:picLocks noChangeAspect="1"/>
          </p:cNvPicPr>
          <p:nvPr/>
        </p:nvPicPr>
        <p:blipFill>
          <a:blip r:embed="rId3"/>
          <a:stretch>
            <a:fillRect/>
          </a:stretch>
        </p:blipFill>
        <p:spPr>
          <a:xfrm>
            <a:off x="7715250" y="2286000"/>
            <a:ext cx="3143250" cy="4000500"/>
          </a:xfrm>
          <a:prstGeom prst="rect">
            <a:avLst/>
          </a:prstGeom>
        </p:spPr>
      </p:pic>
      <p:pic>
        <p:nvPicPr>
          <p:cNvPr id="6" name="Content Placeholder 3" descr="csharp-logo.png"/>
          <p:cNvPicPr>
            <a:picLocks noChangeAspect="1"/>
          </p:cNvPicPr>
          <p:nvPr/>
        </p:nvPicPr>
        <p:blipFill>
          <a:blip r:embed="rId4"/>
          <a:stretch>
            <a:fillRect/>
          </a:stretch>
        </p:blipFill>
        <p:spPr>
          <a:xfrm>
            <a:off x="3714751" y="2286000"/>
            <a:ext cx="3423609" cy="40005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0750" y="-513953"/>
            <a:ext cx="5905500" cy="1428750"/>
          </a:xfrm>
        </p:spPr>
        <p:txBody>
          <a:bodyPr/>
          <a:lstStyle/>
          <a:p>
            <a:pPr algn="ctr"/>
            <a:r>
              <a:rPr lang="bn-IN" dirty="0" smtClean="0">
                <a:latin typeface="Nikosh" pitchFamily="2" charset="0"/>
                <a:cs typeface="Nikosh" pitchFamily="2" charset="0"/>
              </a:rPr>
              <a:t>    </a:t>
            </a:r>
            <a:r>
              <a:rPr lang="bn-BD" dirty="0" smtClean="0">
                <a:latin typeface="Nikosh" pitchFamily="2" charset="0"/>
                <a:cs typeface="Nikosh" pitchFamily="2" charset="0"/>
              </a:rPr>
              <a:t>দলীয় কাজ</a:t>
            </a:r>
            <a:endParaRPr lang="en-US" dirty="0"/>
          </a:p>
        </p:txBody>
      </p:sp>
      <p:pic>
        <p:nvPicPr>
          <p:cNvPr id="4" name="Content Placeholder 3" descr="file.jpeg"/>
          <p:cNvPicPr>
            <a:picLocks noGrp="1" noChangeAspect="1"/>
          </p:cNvPicPr>
          <p:nvPr>
            <p:ph sz="quarter" idx="1"/>
          </p:nvPr>
        </p:nvPicPr>
        <p:blipFill>
          <a:blip r:embed="rId2"/>
          <a:stretch>
            <a:fillRect/>
          </a:stretch>
        </p:blipFill>
        <p:spPr>
          <a:xfrm>
            <a:off x="2690519" y="1809751"/>
            <a:ext cx="5727494" cy="4417219"/>
          </a:xfr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513953"/>
            <a:ext cx="6477000" cy="1428750"/>
          </a:xfrm>
        </p:spPr>
        <p:txBody>
          <a:bodyPr/>
          <a:lstStyle/>
          <a:p>
            <a:pPr algn="ctr"/>
            <a:r>
              <a:rPr lang="bn-BD" dirty="0" smtClean="0">
                <a:latin typeface="Nikosh" pitchFamily="2" charset="0"/>
                <a:cs typeface="Nikosh" pitchFamily="2" charset="0"/>
              </a:rPr>
              <a:t>দলীয় কাজের প্রশ্ন </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666750" y="1905000"/>
            <a:ext cx="9810750" cy="2190750"/>
          </a:xfrm>
        </p:spPr>
        <p:txBody>
          <a:bodyPr>
            <a:normAutofit/>
          </a:bodyPr>
          <a:lstStyle/>
          <a:p>
            <a:pPr algn="ctr">
              <a:buNone/>
            </a:pPr>
            <a:r>
              <a:rPr lang="bn-IN" sz="5000" dirty="0">
                <a:latin typeface="Nikosh" pitchFamily="2" charset="0"/>
                <a:cs typeface="Nikosh" pitchFamily="2" charset="0"/>
              </a:rPr>
              <a:t>     </a:t>
            </a:r>
            <a:r>
              <a:rPr lang="bn-BD" sz="5000" dirty="0">
                <a:latin typeface="Nikosh" pitchFamily="2" charset="0"/>
                <a:cs typeface="Nikosh" pitchFamily="2" charset="0"/>
              </a:rPr>
              <a:t> ফ্লোচার্ট গঠনের মৌলিক ছাচ কি বল?</a:t>
            </a:r>
          </a:p>
          <a:p>
            <a:pPr algn="ctr">
              <a:buNone/>
            </a:pPr>
            <a:r>
              <a:rPr lang="bn-BD" sz="5000" dirty="0">
                <a:latin typeface="Nikosh" pitchFamily="2" charset="0"/>
                <a:cs typeface="Nikosh" pitchFamily="2" charset="0"/>
              </a:rPr>
              <a:t>সময়ঃ ১০ মিনিট </a:t>
            </a:r>
          </a:p>
          <a:p>
            <a:endParaRPr lang="en-US" sz="5000"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0" y="-513953"/>
            <a:ext cx="7334250" cy="1428750"/>
          </a:xfrm>
        </p:spPr>
        <p:txBody>
          <a:bodyPr/>
          <a:lstStyle/>
          <a:p>
            <a:pPr algn="ctr"/>
            <a:r>
              <a:rPr lang="bn-BD" dirty="0" smtClean="0">
                <a:latin typeface="Nikosh" pitchFamily="2" charset="0"/>
                <a:cs typeface="Nikosh" pitchFamily="2" charset="0"/>
              </a:rPr>
              <a:t>দলীয় কাজের সমাধান </a:t>
            </a:r>
            <a:endParaRPr lang="en-US" dirty="0">
              <a:latin typeface="Nikosh" pitchFamily="2" charset="0"/>
              <a:cs typeface="Nikosh" pitchFamily="2" charset="0"/>
            </a:endParaRPr>
          </a:p>
        </p:txBody>
      </p:sp>
      <p:sp>
        <p:nvSpPr>
          <p:cNvPr id="10" name="Content Placeholder 9"/>
          <p:cNvSpPr>
            <a:spLocks noGrp="1"/>
          </p:cNvSpPr>
          <p:nvPr>
            <p:ph sz="quarter" idx="1"/>
          </p:nvPr>
        </p:nvSpPr>
        <p:spPr>
          <a:xfrm>
            <a:off x="285750" y="1714500"/>
            <a:ext cx="10287000" cy="5048250"/>
          </a:xfrm>
        </p:spPr>
        <p:txBody>
          <a:bodyPr>
            <a:normAutofit/>
          </a:bodyPr>
          <a:lstStyle/>
          <a:p>
            <a:pPr>
              <a:buNone/>
            </a:pPr>
            <a:r>
              <a:rPr lang="bn-IN" sz="3000" dirty="0">
                <a:latin typeface="Nikosh" pitchFamily="2" charset="0"/>
                <a:cs typeface="Nikosh" pitchFamily="2" charset="0"/>
              </a:rPr>
              <a:t>     </a:t>
            </a:r>
            <a:r>
              <a:rPr lang="bn-BD" sz="3000" dirty="0">
                <a:latin typeface="Nikosh" pitchFamily="2" charset="0"/>
                <a:cs typeface="Nikosh" pitchFamily="2" charset="0"/>
              </a:rPr>
              <a:t>কম্পিউটার প্রোগ্রামে রহস্যময় কিছু থাকতে পারবে না। সকল শর্ত এবং যুক্তি সুনির্দিষ্ট হতে হবে। কম্পিউটার মাত্র কয়েকটি যুক্তি বুঝতে পারে। যেমনঃ</a:t>
            </a:r>
          </a:p>
          <a:p>
            <a:pPr>
              <a:buNone/>
            </a:pPr>
            <a:r>
              <a:rPr lang="bn-BD" sz="3000" dirty="0">
                <a:latin typeface="Nikosh" pitchFamily="2" charset="0"/>
                <a:cs typeface="Nikosh" pitchFamily="2" charset="0"/>
              </a:rPr>
              <a:t>১। সরল অনুক্রমঃ সরল অনুক্রম একটি সহজতম ছাচ। এই ছাচে নির্দেশগুলিকে নির্বাহের অনুক্রম সরলভাবে সাজানো থাকে। চিত্রে সরল অনুক্রম ছাচের ফ্লোচার্ট দেয়া হল । </a:t>
            </a:r>
          </a:p>
          <a:p>
            <a:pPr>
              <a:buNone/>
            </a:pPr>
            <a:r>
              <a:rPr lang="bn-BD" sz="3000" dirty="0">
                <a:latin typeface="Nikosh" pitchFamily="2" charset="0"/>
                <a:cs typeface="Nikosh" pitchFamily="2" charset="0"/>
              </a:rPr>
              <a:t>২। নির্বাচন বা সিলেকশানঃ নির্বাচন নিয়ে কাজ করার জন্য এই ছাচ দরকার। সিদ্ধান্ত বলতে যা বুঝায় তা হল দুইটি সংখ্যার তুলনার  পর সংখ্যা দুইটি সমান, একটি হতে অপরটি বড় বা একটি হতে অপরটি ছোট এই সকল বিষয়। বস্তত কম্পিউটার মুলত এই কয়টি তুলনামুলক সিদ্ধান্ত নিতে পারে। </a:t>
            </a:r>
          </a:p>
        </p:txBody>
      </p:sp>
      <p:graphicFrame>
        <p:nvGraphicFramePr>
          <p:cNvPr id="6" name="Object 5"/>
          <p:cNvGraphicFramePr>
            <a:graphicFrameLocks noChangeAspect="1"/>
          </p:cNvGraphicFramePr>
          <p:nvPr/>
        </p:nvGraphicFramePr>
        <p:xfrm>
          <a:off x="5643563" y="3294063"/>
          <a:ext cx="142875" cy="269875"/>
        </p:xfrm>
        <a:graphic>
          <a:graphicData uri="http://schemas.openxmlformats.org/presentationml/2006/ole">
            <mc:AlternateContent xmlns:mc="http://schemas.openxmlformats.org/markup-compatibility/2006">
              <mc:Choice xmlns:v="urn:schemas-microsoft-com:vml" Requires="v">
                <p:oleObj spid="_x0000_s1059" name="Equation" r:id="rId3" imgW="114151" imgH="215619" progId="Equation.3">
                  <p:embed/>
                </p:oleObj>
              </mc:Choice>
              <mc:Fallback>
                <p:oleObj name="Equation" r:id="rId3" imgW="114151" imgH="215619" progId="Equation.3">
                  <p:embed/>
                  <p:pic>
                    <p:nvPicPr>
                      <p:cNvPr id="0"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3563" y="3294063"/>
                        <a:ext cx="142875" cy="269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5643563" y="3294063"/>
          <a:ext cx="142875" cy="269875"/>
        </p:xfrm>
        <a:graphic>
          <a:graphicData uri="http://schemas.openxmlformats.org/presentationml/2006/ole">
            <mc:AlternateContent xmlns:mc="http://schemas.openxmlformats.org/markup-compatibility/2006">
              <mc:Choice xmlns:v="urn:schemas-microsoft-com:vml" Requires="v">
                <p:oleObj spid="_x0000_s1060" name="Equation" r:id="rId5" imgW="114151" imgH="215619" progId="Equation.3">
                  <p:embed/>
                </p:oleObj>
              </mc:Choice>
              <mc:Fallback>
                <p:oleObj name="Equation" r:id="rId5" imgW="114151" imgH="215619" progId="Equation.3">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3563" y="3294063"/>
                        <a:ext cx="142875" cy="269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5643563" y="3294063"/>
          <a:ext cx="142875" cy="269875"/>
        </p:xfrm>
        <a:graphic>
          <a:graphicData uri="http://schemas.openxmlformats.org/presentationml/2006/ole">
            <mc:AlternateContent xmlns:mc="http://schemas.openxmlformats.org/markup-compatibility/2006">
              <mc:Choice xmlns:v="urn:schemas-microsoft-com:vml" Requires="v">
                <p:oleObj spid="_x0000_s1061" name="Equation" r:id="rId6" imgW="114151" imgH="215619" progId="Equation.3">
                  <p:embed/>
                </p:oleObj>
              </mc:Choice>
              <mc:Fallback>
                <p:oleObj name="Equation" r:id="rId6" imgW="114151" imgH="215619" progId="Equation.3">
                  <p:embed/>
                  <p:pic>
                    <p:nvPicPr>
                      <p:cNvPr id="0"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3563" y="3294063"/>
                        <a:ext cx="142875" cy="269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750" y="-513953"/>
            <a:ext cx="7334250" cy="1428750"/>
          </a:xfrm>
        </p:spPr>
        <p:txBody>
          <a:bodyPr/>
          <a:lstStyle/>
          <a:p>
            <a:pPr algn="ctr"/>
            <a:r>
              <a:rPr lang="bn-BD" dirty="0" smtClean="0">
                <a:latin typeface="Nikosh" pitchFamily="2" charset="0"/>
                <a:cs typeface="Nikosh" pitchFamily="2" charset="0"/>
              </a:rPr>
              <a:t>দলীয় কাজের সমাধান</a:t>
            </a:r>
            <a:endParaRPr lang="en-US" dirty="0"/>
          </a:p>
        </p:txBody>
      </p:sp>
      <p:sp>
        <p:nvSpPr>
          <p:cNvPr id="3" name="Content Placeholder 2"/>
          <p:cNvSpPr>
            <a:spLocks noGrp="1"/>
          </p:cNvSpPr>
          <p:nvPr>
            <p:ph sz="quarter" idx="1"/>
          </p:nvPr>
        </p:nvSpPr>
        <p:spPr/>
        <p:txBody>
          <a:bodyPr>
            <a:normAutofit lnSpcReduction="10000"/>
          </a:bodyPr>
          <a:lstStyle/>
          <a:p>
            <a:pPr>
              <a:buNone/>
            </a:pPr>
            <a:r>
              <a:rPr lang="bn-BD" sz="3000" dirty="0">
                <a:latin typeface="Nikosh" pitchFamily="2" charset="0"/>
                <a:cs typeface="Nikosh" pitchFamily="2" charset="0"/>
              </a:rPr>
              <a:t>৩। পুনরাবৃত্তি বা রিপিটেশন বা লুপঃ কতগুলি কাজ বা নির্দেশ পুনঃ পুনঃ করার জন্য লুপ দরকার। কোন সরল অনুক্রমে পর্যায়ক্রমে যাওয়ার পর পুনরায় ঐ অনুক্রমটির শুরুতে গিয়ে নির্বাহ শুরু করার জন্য চক্র ছাচ দরকার। অথ্যাৎ পুনরাবৃত্তিমুলক প্রক্রিয়ার জন্য এটি খুবই উপযোগী।  লুপ গঠনের অর্থ বিভিন্ন প্রোগ্রামের কোন অংশকে পুর্বের কোন অংশে ফিরিয়ে নেওয়া। লুপ আবার তিন ধরনের হয়ঃ </a:t>
            </a:r>
          </a:p>
          <a:p>
            <a:pPr>
              <a:buNone/>
            </a:pPr>
            <a:r>
              <a:rPr lang="bn-BD" sz="3000" dirty="0">
                <a:latin typeface="Nikosh" pitchFamily="2" charset="0"/>
                <a:cs typeface="Nikosh" pitchFamily="2" charset="0"/>
              </a:rPr>
              <a:t>১। ফর নেক্সট  ২। ডু-হোয়াইল   ৩। ডু-আনটিল   ৪। ইনফাইনিট লুপ বা শেষহীন</a:t>
            </a:r>
          </a:p>
          <a:p>
            <a:pPr>
              <a:buNone/>
            </a:pPr>
            <a:r>
              <a:rPr lang="bn-BD" sz="3000" dirty="0">
                <a:latin typeface="Nikosh" pitchFamily="2" charset="0"/>
                <a:cs typeface="Nikosh" pitchFamily="2" charset="0"/>
              </a:rPr>
              <a:t>৪। জাম্পঃ সরল অনুক্রমের পরিবর্তনের জন্য শাখা বা লম্ফ ছাচ ব্যবহার করা হয়। অগ্রে ও পশ্চাতে  উভয় প্রকার লম্ফ হতে পারে। কিছু নির্দেশ বাদ দিয়ে সরল অনুক্রমে পরিবর্তন করে প্রোগ্রাম নির্বাহের জন্য অগ্রে লম্ফ দরকার। আর চক্র আবর্তনের জন্য পশ্চাত লম্ফ দরকার হয়। </a:t>
            </a:r>
          </a:p>
          <a:p>
            <a:pPr>
              <a:buNone/>
            </a:pP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grpId="2" nodeType="clickEffect">
                                  <p:stCondLst>
                                    <p:cond delay="0"/>
                                  </p:stCondLst>
                                  <p:childTnLst>
                                    <p:animRot by="21600000">
                                      <p:cBhvr>
                                        <p:cTn id="1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0" y="22860"/>
            <a:ext cx="4572000" cy="1428750"/>
          </a:xfrm>
        </p:spPr>
        <p:txBody>
          <a:bodyPr/>
          <a:lstStyle/>
          <a:p>
            <a:pPr algn="ctr"/>
            <a:r>
              <a:rPr lang="bn-BD" dirty="0" smtClean="0">
                <a:latin typeface="Nikosh" pitchFamily="2" charset="0"/>
                <a:cs typeface="Nikosh" pitchFamily="2" charset="0"/>
              </a:rPr>
              <a:t>মুল্যায়ন</a:t>
            </a:r>
            <a:endParaRPr lang="en-US" dirty="0"/>
          </a:p>
        </p:txBody>
      </p:sp>
      <p:sp>
        <p:nvSpPr>
          <p:cNvPr id="3" name="Content Placeholder 2"/>
          <p:cNvSpPr>
            <a:spLocks noGrp="1"/>
          </p:cNvSpPr>
          <p:nvPr>
            <p:ph sz="quarter" idx="1"/>
          </p:nvPr>
        </p:nvSpPr>
        <p:spPr>
          <a:xfrm>
            <a:off x="571500" y="1562100"/>
            <a:ext cx="10287000" cy="5772150"/>
          </a:xfrm>
        </p:spPr>
        <p:txBody>
          <a:bodyPr>
            <a:normAutofit lnSpcReduction="10000"/>
          </a:bodyPr>
          <a:lstStyle/>
          <a:p>
            <a:pPr>
              <a:buNone/>
            </a:pPr>
            <a:r>
              <a:rPr lang="bn-BD" dirty="0" smtClean="0">
                <a:latin typeface="Nikosh" pitchFamily="2" charset="0"/>
                <a:cs typeface="Nikosh" pitchFamily="2" charset="0"/>
              </a:rPr>
              <a:t>জ্ঞান মুলক,</a:t>
            </a:r>
            <a:r>
              <a:rPr lang="en-US" dirty="0" smtClean="0">
                <a:latin typeface="Nikosh" pitchFamily="2" charset="0"/>
                <a:cs typeface="Nikosh" pitchFamily="2" charset="0"/>
              </a:rPr>
              <a:t> অ</a:t>
            </a:r>
            <a:r>
              <a:rPr lang="bn-BD" dirty="0" smtClean="0">
                <a:latin typeface="Nikosh" pitchFamily="2" charset="0"/>
                <a:cs typeface="Nikosh" pitchFamily="2" charset="0"/>
              </a:rPr>
              <a:t>নুধাবন মুলক, প্রয়োগ মুলক প্রশ্ন (ক) </a:t>
            </a:r>
          </a:p>
          <a:p>
            <a:pPr>
              <a:buNone/>
            </a:pPr>
            <a:r>
              <a:rPr lang="bn-BD" sz="2750" dirty="0">
                <a:latin typeface="Nikosh" pitchFamily="2" charset="0"/>
                <a:cs typeface="Nikosh" pitchFamily="2" charset="0"/>
              </a:rPr>
              <a:t>১। </a:t>
            </a:r>
            <a:r>
              <a:rPr lang="en-US" sz="2750" dirty="0">
                <a:latin typeface="Nikosh" pitchFamily="2" charset="0"/>
                <a:cs typeface="Nikosh" pitchFamily="2" charset="0"/>
              </a:rPr>
              <a:t> </a:t>
            </a:r>
            <a:r>
              <a:rPr lang="bn-BD" sz="2750" dirty="0">
                <a:latin typeface="Nikosh" pitchFamily="2" charset="0"/>
                <a:cs typeface="Nikosh" pitchFamily="2" charset="0"/>
              </a:rPr>
              <a:t>সফটওয়ার তৈরির জন্য কি প্রয়োজন?</a:t>
            </a:r>
            <a:r>
              <a:rPr lang="bn-BD" sz="2750" dirty="0">
                <a:latin typeface="Times New Roman" pitchFamily="18" charset="0"/>
                <a:cs typeface="Nikosh" pitchFamily="2" charset="0"/>
              </a:rPr>
              <a:t>   </a:t>
            </a:r>
            <a:r>
              <a:rPr lang="bn-BD" sz="2750" dirty="0">
                <a:latin typeface="Times New Roman" pitchFamily="18" charset="0"/>
                <a:cs typeface="Times New Roman" pitchFamily="18" charset="0"/>
              </a:rPr>
              <a:t>  </a:t>
            </a:r>
            <a:r>
              <a:rPr lang="bn-BD" sz="2750" dirty="0">
                <a:latin typeface="Nikosh" pitchFamily="2" charset="0"/>
                <a:cs typeface="Nikosh" pitchFamily="2" charset="0"/>
              </a:rPr>
              <a:t>    </a:t>
            </a:r>
          </a:p>
          <a:p>
            <a:pPr>
              <a:buNone/>
            </a:pPr>
            <a:r>
              <a:rPr lang="bn-BD" sz="2750" b="1" dirty="0">
                <a:latin typeface="Nikosh" pitchFamily="2" charset="0"/>
                <a:cs typeface="Nikosh" pitchFamily="2" charset="0"/>
              </a:rPr>
              <a:t>ক।  কম্পিউটার ভাষা  </a:t>
            </a:r>
            <a:r>
              <a:rPr lang="bn-BD" sz="2750" dirty="0">
                <a:latin typeface="Nikosh" pitchFamily="2" charset="0"/>
                <a:cs typeface="Nikosh" pitchFamily="2" charset="0"/>
              </a:rPr>
              <a:t>খ।</a:t>
            </a:r>
            <a:r>
              <a:rPr lang="bn-BD" sz="2750" b="1" dirty="0">
                <a:latin typeface="Nikosh" pitchFamily="2" charset="0"/>
                <a:cs typeface="Nikosh" pitchFamily="2" charset="0"/>
              </a:rPr>
              <a:t> </a:t>
            </a:r>
            <a:r>
              <a:rPr lang="bn-BD" sz="2750" dirty="0">
                <a:latin typeface="Nikosh" pitchFamily="2" charset="0"/>
                <a:cs typeface="Nikosh" pitchFamily="2" charset="0"/>
              </a:rPr>
              <a:t>হার্ডওয়ার </a:t>
            </a:r>
            <a:r>
              <a:rPr lang="bn-BD" sz="2750" dirty="0">
                <a:latin typeface="Times New Roman" pitchFamily="18" charset="0"/>
                <a:cs typeface="Nikosh" pitchFamily="2" charset="0"/>
              </a:rPr>
              <a:t> </a:t>
            </a:r>
            <a:r>
              <a:rPr lang="bn-BD" sz="2750" dirty="0">
                <a:latin typeface="Nikosh" pitchFamily="2" charset="0"/>
                <a:cs typeface="Nikosh" pitchFamily="2" charset="0"/>
              </a:rPr>
              <a:t>গ।</a:t>
            </a:r>
            <a:r>
              <a:rPr lang="bn-BD" sz="2750" b="1" dirty="0">
                <a:latin typeface="Nikosh" pitchFamily="2" charset="0"/>
                <a:cs typeface="Nikosh" pitchFamily="2" charset="0"/>
              </a:rPr>
              <a:t> </a:t>
            </a:r>
            <a:r>
              <a:rPr lang="bn-BD" sz="2750" dirty="0">
                <a:latin typeface="Nikosh" pitchFamily="2" charset="0"/>
                <a:cs typeface="Nikosh" pitchFamily="2" charset="0"/>
              </a:rPr>
              <a:t>প্রোগ্রাম  ঘ। ফার্মওয়ার  </a:t>
            </a:r>
            <a:endParaRPr lang="bn-BD" sz="2750" dirty="0">
              <a:latin typeface="Times New Roman" pitchFamily="18" charset="0"/>
              <a:cs typeface="Nikosh" pitchFamily="2" charset="0"/>
            </a:endParaRPr>
          </a:p>
          <a:p>
            <a:pPr>
              <a:buNone/>
            </a:pPr>
            <a:r>
              <a:rPr lang="bn-BD" sz="2750" dirty="0">
                <a:latin typeface="Nikosh" pitchFamily="2" charset="0"/>
                <a:cs typeface="Nikosh" pitchFamily="2" charset="0"/>
              </a:rPr>
              <a:t> ২।  কম্পিউটার বুঝতে পারে এমন কিছু সংকেত এবং কতিপয় নিয়ম-কানুনকে এক্ত্রে কি বলে? </a:t>
            </a:r>
          </a:p>
          <a:p>
            <a:pPr>
              <a:buNone/>
            </a:pPr>
            <a:r>
              <a:rPr lang="bn-BD" sz="2750" dirty="0">
                <a:latin typeface="Nikosh" pitchFamily="2" charset="0"/>
                <a:cs typeface="Nikosh" pitchFamily="2" charset="0"/>
              </a:rPr>
              <a:t>ক। প্রোগ্রাম </a:t>
            </a:r>
            <a:r>
              <a:rPr lang="bn-BD" sz="2750" dirty="0">
                <a:latin typeface="Times New Roman" pitchFamily="18" charset="0"/>
                <a:cs typeface="Nikosh" pitchFamily="2" charset="0"/>
              </a:rPr>
              <a:t> </a:t>
            </a:r>
            <a:r>
              <a:rPr lang="bn-BD" sz="2750" b="1" dirty="0">
                <a:latin typeface="Nikosh" pitchFamily="2" charset="0"/>
                <a:cs typeface="Nikosh" pitchFamily="2" charset="0"/>
              </a:rPr>
              <a:t>খ।  প্রোগ্রামের  ভাষা</a:t>
            </a:r>
            <a:r>
              <a:rPr lang="en-US" sz="2750" dirty="0">
                <a:latin typeface="Times New Roman" pitchFamily="18" charset="0"/>
                <a:cs typeface="Times New Roman" pitchFamily="18" charset="0"/>
              </a:rPr>
              <a:t> </a:t>
            </a:r>
            <a:r>
              <a:rPr lang="bn-BD" sz="2750" b="1" dirty="0">
                <a:latin typeface="Times New Roman" pitchFamily="18" charset="0"/>
                <a:cs typeface="Nikosh" pitchFamily="2" charset="0"/>
              </a:rPr>
              <a:t> </a:t>
            </a:r>
            <a:r>
              <a:rPr lang="bn-BD" sz="2750" dirty="0">
                <a:latin typeface="Nikosh" pitchFamily="2" charset="0"/>
                <a:cs typeface="Nikosh" pitchFamily="2" charset="0"/>
              </a:rPr>
              <a:t>গ। সফটওয়ার</a:t>
            </a:r>
            <a:r>
              <a:rPr lang="bn-BD" sz="2750" dirty="0">
                <a:latin typeface="Times New Roman" pitchFamily="18" charset="0"/>
                <a:cs typeface="Nikosh" pitchFamily="2" charset="0"/>
              </a:rPr>
              <a:t> </a:t>
            </a:r>
            <a:r>
              <a:rPr lang="bn-BD" sz="2750" dirty="0">
                <a:latin typeface="Nikosh" pitchFamily="2" charset="0"/>
                <a:cs typeface="Nikosh" pitchFamily="2" charset="0"/>
              </a:rPr>
              <a:t>   ঘ।</a:t>
            </a:r>
            <a:r>
              <a:rPr lang="en-US" sz="2750" dirty="0">
                <a:latin typeface="Nikosh" pitchFamily="2" charset="0"/>
                <a:cs typeface="Nikosh" pitchFamily="2" charset="0"/>
              </a:rPr>
              <a:t> </a:t>
            </a:r>
            <a:r>
              <a:rPr lang="bn-BD" sz="2750" dirty="0">
                <a:latin typeface="Nikosh" pitchFamily="2" charset="0"/>
                <a:cs typeface="Nikosh" pitchFamily="2" charset="0"/>
              </a:rPr>
              <a:t>ফার্মওয়ার</a:t>
            </a:r>
            <a:r>
              <a:rPr lang="en-US" sz="2750" dirty="0">
                <a:latin typeface="Nikosh" pitchFamily="2" charset="0"/>
                <a:cs typeface="Nikosh" pitchFamily="2" charset="0"/>
              </a:rPr>
              <a:t> </a:t>
            </a:r>
            <a:r>
              <a:rPr lang="bn-BD" sz="2750" dirty="0">
                <a:latin typeface="Nikosh" pitchFamily="2" charset="0"/>
                <a:cs typeface="Nikosh" pitchFamily="2" charset="0"/>
              </a:rPr>
              <a:t>  </a:t>
            </a:r>
            <a:r>
              <a:rPr lang="en-US" sz="2750" dirty="0">
                <a:latin typeface="Nikosh" pitchFamily="2" charset="0"/>
                <a:cs typeface="Nikosh" pitchFamily="2" charset="0"/>
              </a:rPr>
              <a:t> </a:t>
            </a:r>
            <a:r>
              <a:rPr lang="en-US" sz="2750" dirty="0">
                <a:latin typeface="Times New Roman" pitchFamily="18" charset="0"/>
                <a:cs typeface="Times New Roman" pitchFamily="18" charset="0"/>
              </a:rPr>
              <a:t> </a:t>
            </a:r>
            <a:r>
              <a:rPr lang="bn-BD" sz="2750" dirty="0">
                <a:latin typeface="Times New Roman" pitchFamily="18" charset="0"/>
                <a:cs typeface="Times New Roman" pitchFamily="18" charset="0"/>
              </a:rPr>
              <a:t> </a:t>
            </a:r>
            <a:endParaRPr lang="en-US" sz="2750" dirty="0">
              <a:latin typeface="Times New Roman" pitchFamily="18" charset="0"/>
              <a:cs typeface="Times New Roman" pitchFamily="18" charset="0"/>
            </a:endParaRPr>
          </a:p>
          <a:p>
            <a:pPr>
              <a:buNone/>
            </a:pPr>
            <a:r>
              <a:rPr lang="bn-BD" sz="2750" dirty="0">
                <a:latin typeface="Nikosh" pitchFamily="2" charset="0"/>
                <a:cs typeface="Nikosh" pitchFamily="2" charset="0"/>
              </a:rPr>
              <a:t>৩। </a:t>
            </a:r>
            <a:r>
              <a:rPr lang="en-US" sz="2750" dirty="0">
                <a:latin typeface="Nikosh" pitchFamily="2" charset="0"/>
                <a:cs typeface="Nikosh" pitchFamily="2" charset="0"/>
              </a:rPr>
              <a:t> </a:t>
            </a:r>
            <a:r>
              <a:rPr lang="bn-BD" sz="2750" dirty="0">
                <a:latin typeface="Nikosh" pitchFamily="2" charset="0"/>
                <a:cs typeface="Nikosh" pitchFamily="2" charset="0"/>
              </a:rPr>
              <a:t>কম্পিউটারের অভ্যন্তরে দুটি সংকেত কি কি?  </a:t>
            </a:r>
          </a:p>
          <a:p>
            <a:pPr>
              <a:buNone/>
            </a:pPr>
            <a:r>
              <a:rPr lang="bn-BD" sz="2750" b="1" dirty="0">
                <a:latin typeface="Nikosh" pitchFamily="2" charset="0"/>
                <a:cs typeface="Nikosh" pitchFamily="2" charset="0"/>
              </a:rPr>
              <a:t>ক। ০ ও ১</a:t>
            </a:r>
            <a:r>
              <a:rPr lang="bn-BD" sz="2750" dirty="0">
                <a:latin typeface="Times New Roman" pitchFamily="18" charset="0"/>
                <a:cs typeface="Nikosh" pitchFamily="2" charset="0"/>
              </a:rPr>
              <a:t> </a:t>
            </a:r>
            <a:r>
              <a:rPr lang="bn-BD" sz="2750" b="1" dirty="0">
                <a:latin typeface="Times New Roman" pitchFamily="18" charset="0"/>
                <a:cs typeface="Nikosh" pitchFamily="2" charset="0"/>
              </a:rPr>
              <a:t> </a:t>
            </a:r>
            <a:r>
              <a:rPr lang="bn-BD" sz="2750" dirty="0">
                <a:latin typeface="Nikosh" pitchFamily="2" charset="0"/>
                <a:cs typeface="Nikosh" pitchFamily="2" charset="0"/>
              </a:rPr>
              <a:t>খ।  ১ ও ২</a:t>
            </a:r>
            <a:r>
              <a:rPr lang="en-US" sz="2750" dirty="0">
                <a:latin typeface="Nikosh" pitchFamily="2" charset="0"/>
                <a:cs typeface="Nikosh" pitchFamily="2" charset="0"/>
              </a:rPr>
              <a:t>  </a:t>
            </a:r>
            <a:r>
              <a:rPr lang="bn-BD" sz="2750" dirty="0">
                <a:latin typeface="Nikosh" pitchFamily="2" charset="0"/>
                <a:cs typeface="Nikosh" pitchFamily="2" charset="0"/>
              </a:rPr>
              <a:t>গ।</a:t>
            </a:r>
            <a:r>
              <a:rPr lang="en-US" sz="2750" dirty="0">
                <a:latin typeface="Nikosh" pitchFamily="2" charset="0"/>
                <a:cs typeface="Nikosh" pitchFamily="2" charset="0"/>
              </a:rPr>
              <a:t> </a:t>
            </a:r>
            <a:r>
              <a:rPr lang="bn-BD" sz="2750" dirty="0">
                <a:latin typeface="Times New Roman" pitchFamily="18" charset="0"/>
                <a:cs typeface="Nikosh" pitchFamily="2" charset="0"/>
              </a:rPr>
              <a:t> ০ ও ২ </a:t>
            </a:r>
            <a:r>
              <a:rPr lang="en-US" sz="2750" dirty="0">
                <a:latin typeface="Times New Roman" pitchFamily="18" charset="0"/>
                <a:cs typeface="Times New Roman" pitchFamily="18" charset="0"/>
              </a:rPr>
              <a:t>  </a:t>
            </a:r>
            <a:r>
              <a:rPr lang="bn-BD" sz="2750" dirty="0">
                <a:latin typeface="Nikosh" pitchFamily="2" charset="0"/>
                <a:cs typeface="Nikosh" pitchFamily="2" charset="0"/>
              </a:rPr>
              <a:t>ঘ।</a:t>
            </a:r>
            <a:r>
              <a:rPr lang="en-US" sz="2750" dirty="0">
                <a:latin typeface="Nikosh" pitchFamily="2" charset="0"/>
                <a:cs typeface="Nikosh" pitchFamily="2" charset="0"/>
              </a:rPr>
              <a:t> </a:t>
            </a:r>
            <a:r>
              <a:rPr lang="bn-BD" sz="2750" dirty="0">
                <a:latin typeface="Nikosh" pitchFamily="2" charset="0"/>
                <a:cs typeface="Nikosh" pitchFamily="2" charset="0"/>
              </a:rPr>
              <a:t>০ ও ৩  </a:t>
            </a:r>
          </a:p>
          <a:p>
            <a:pPr>
              <a:buNone/>
            </a:pPr>
            <a:r>
              <a:rPr lang="bn-BD" sz="2750" dirty="0">
                <a:latin typeface="Nikosh" pitchFamily="2" charset="0"/>
                <a:cs typeface="Nikosh" pitchFamily="2" charset="0"/>
              </a:rPr>
              <a:t>৪।  যখন প্রথম কম্পিউটার আবিস্কার করা হয়েছিল তখন প্রোগ্রাম সংখ্যা লেখা হত কোন সংখ্যা দিয়ে  </a:t>
            </a:r>
            <a:r>
              <a:rPr lang="en-US" sz="2750" dirty="0">
                <a:latin typeface="Nikosh" pitchFamily="2" charset="0"/>
                <a:cs typeface="Nikosh" pitchFamily="2" charset="0"/>
              </a:rPr>
              <a:t> </a:t>
            </a:r>
            <a:r>
              <a:rPr lang="bn-BD" sz="2750" dirty="0">
                <a:latin typeface="Nikosh" pitchFamily="2" charset="0"/>
                <a:cs typeface="Nikosh" pitchFamily="2" charset="0"/>
              </a:rPr>
              <a:t>?         </a:t>
            </a:r>
          </a:p>
          <a:p>
            <a:pPr>
              <a:buNone/>
            </a:pPr>
            <a:r>
              <a:rPr lang="bn-BD" sz="2750" b="1" dirty="0">
                <a:latin typeface="Nikosh" pitchFamily="2" charset="0"/>
                <a:cs typeface="Nikosh" pitchFamily="2" charset="0"/>
              </a:rPr>
              <a:t>ক। ০ ও ১ দিয়ে</a:t>
            </a:r>
            <a:r>
              <a:rPr lang="bn-BD" sz="2750" b="1" dirty="0">
                <a:latin typeface="Times New Roman" pitchFamily="18" charset="0"/>
                <a:cs typeface="Nikosh" pitchFamily="2" charset="0"/>
              </a:rPr>
              <a:t> </a:t>
            </a:r>
            <a:r>
              <a:rPr lang="bn-BD" sz="2750" dirty="0">
                <a:latin typeface="Times New Roman" pitchFamily="18" charset="0"/>
                <a:cs typeface="Nikosh" pitchFamily="2" charset="0"/>
              </a:rPr>
              <a:t> </a:t>
            </a:r>
            <a:r>
              <a:rPr lang="bn-BD" sz="2750" dirty="0">
                <a:latin typeface="Nikosh" pitchFamily="2" charset="0"/>
                <a:cs typeface="Nikosh" pitchFamily="2" charset="0"/>
              </a:rPr>
              <a:t>খ।  ১ ও ২ দিয়ে</a:t>
            </a:r>
            <a:r>
              <a:rPr lang="en-US" sz="2750" dirty="0">
                <a:latin typeface="Nikosh" pitchFamily="2" charset="0"/>
                <a:cs typeface="Nikosh" pitchFamily="2" charset="0"/>
              </a:rPr>
              <a:t>  </a:t>
            </a:r>
            <a:r>
              <a:rPr lang="bn-BD" sz="2750" dirty="0">
                <a:latin typeface="Nikosh" pitchFamily="2" charset="0"/>
                <a:cs typeface="Nikosh" pitchFamily="2" charset="0"/>
              </a:rPr>
              <a:t>গ।</a:t>
            </a:r>
            <a:r>
              <a:rPr lang="en-US" sz="2750" dirty="0">
                <a:latin typeface="Nikosh" pitchFamily="2" charset="0"/>
                <a:cs typeface="Nikosh" pitchFamily="2" charset="0"/>
              </a:rPr>
              <a:t> </a:t>
            </a:r>
            <a:r>
              <a:rPr lang="bn-BD" sz="2750" dirty="0">
                <a:latin typeface="Times New Roman" pitchFamily="18" charset="0"/>
                <a:cs typeface="Nikosh" pitchFamily="2" charset="0"/>
              </a:rPr>
              <a:t> ০ ও ২ দিয়ে</a:t>
            </a:r>
            <a:r>
              <a:rPr lang="en-US" sz="2750" dirty="0">
                <a:latin typeface="Times New Roman" pitchFamily="18" charset="0"/>
                <a:cs typeface="Times New Roman" pitchFamily="18" charset="0"/>
              </a:rPr>
              <a:t>  </a:t>
            </a:r>
            <a:r>
              <a:rPr lang="bn-BD" sz="2750" dirty="0">
                <a:latin typeface="Nikosh" pitchFamily="2" charset="0"/>
                <a:cs typeface="Nikosh" pitchFamily="2" charset="0"/>
              </a:rPr>
              <a:t>ঘ।</a:t>
            </a:r>
            <a:r>
              <a:rPr lang="en-US" sz="2750" dirty="0">
                <a:latin typeface="Nikosh" pitchFamily="2" charset="0"/>
                <a:cs typeface="Nikosh" pitchFamily="2" charset="0"/>
              </a:rPr>
              <a:t> </a:t>
            </a:r>
            <a:r>
              <a:rPr lang="bn-BD" sz="2750" dirty="0">
                <a:latin typeface="Nikosh" pitchFamily="2" charset="0"/>
                <a:cs typeface="Nikosh" pitchFamily="2" charset="0"/>
              </a:rPr>
              <a:t>০ ও ৩  দিয়ে</a:t>
            </a:r>
          </a:p>
          <a:p>
            <a:pPr>
              <a:buNone/>
            </a:pPr>
            <a:r>
              <a:rPr lang="bn-BD" sz="2750" dirty="0">
                <a:latin typeface="Nikosh" pitchFamily="2" charset="0"/>
                <a:cs typeface="Nikosh" pitchFamily="2" charset="0"/>
              </a:rPr>
              <a:t>৫।  বৈশিষ্ট্য অনুসারে কম্পিউটার প্রোগ্রামের ভাষাকে কত ভাগে ভাগ করা যায়? </a:t>
            </a:r>
            <a:endParaRPr lang="bn-IN" sz="2750" dirty="0">
              <a:latin typeface="Nikosh" pitchFamily="2" charset="0"/>
              <a:cs typeface="Nikosh" pitchFamily="2" charset="0"/>
            </a:endParaRPr>
          </a:p>
          <a:p>
            <a:pPr>
              <a:buNone/>
            </a:pPr>
            <a:r>
              <a:rPr lang="bn-BD" sz="2750" b="1" dirty="0">
                <a:latin typeface="Nikosh" pitchFamily="2" charset="0"/>
                <a:cs typeface="Nikosh" pitchFamily="2" charset="0"/>
              </a:rPr>
              <a:t>ক। ৫ </a:t>
            </a:r>
            <a:r>
              <a:rPr lang="bn-BD" sz="2750" dirty="0">
                <a:latin typeface="Nikosh" pitchFamily="2" charset="0"/>
                <a:cs typeface="Nikosh" pitchFamily="2" charset="0"/>
              </a:rPr>
              <a:t>খ।  ২  গ</a:t>
            </a:r>
            <a:r>
              <a:rPr lang="bn-BD" sz="2750" b="1" dirty="0">
                <a:latin typeface="Nikosh" pitchFamily="2" charset="0"/>
                <a:cs typeface="Nikosh" pitchFamily="2" charset="0"/>
              </a:rPr>
              <a:t>।</a:t>
            </a:r>
            <a:r>
              <a:rPr lang="en-US" sz="2750" b="1" dirty="0">
                <a:latin typeface="Nikosh" pitchFamily="2" charset="0"/>
                <a:cs typeface="Nikosh" pitchFamily="2" charset="0"/>
              </a:rPr>
              <a:t> </a:t>
            </a:r>
            <a:r>
              <a:rPr lang="bn-BD" sz="2750" b="1" dirty="0">
                <a:latin typeface="Nikosh" pitchFamily="2" charset="0"/>
                <a:cs typeface="Nikosh" pitchFamily="2" charset="0"/>
              </a:rPr>
              <a:t> </a:t>
            </a:r>
            <a:r>
              <a:rPr lang="bn-BD" sz="2750" dirty="0">
                <a:latin typeface="Nikosh" pitchFamily="2" charset="0"/>
                <a:cs typeface="Nikosh" pitchFamily="2" charset="0"/>
              </a:rPr>
              <a:t>৩</a:t>
            </a:r>
            <a:r>
              <a:rPr lang="en-US" sz="2750" b="1" dirty="0">
                <a:latin typeface="Times New Roman" pitchFamily="18" charset="0"/>
                <a:cs typeface="Times New Roman" pitchFamily="18" charset="0"/>
              </a:rPr>
              <a:t> </a:t>
            </a:r>
            <a:r>
              <a:rPr lang="bn-BD" sz="2750" b="1" dirty="0">
                <a:latin typeface="Nikosh" pitchFamily="2" charset="0"/>
                <a:cs typeface="Nikosh" pitchFamily="2" charset="0"/>
              </a:rPr>
              <a:t> </a:t>
            </a:r>
            <a:r>
              <a:rPr lang="bn-BD" sz="2750" dirty="0">
                <a:latin typeface="Nikosh" pitchFamily="2" charset="0"/>
                <a:cs typeface="Nikosh" pitchFamily="2" charset="0"/>
              </a:rPr>
              <a:t>ঘ।  </a:t>
            </a:r>
            <a:r>
              <a:rPr lang="bn-IN" sz="2750">
                <a:latin typeface="Nikosh" pitchFamily="2" charset="0"/>
                <a:cs typeface="Nikosh" pitchFamily="2" charset="0"/>
              </a:rPr>
              <a:t>৬</a:t>
            </a:r>
            <a:endParaRPr lang="en-US" sz="2750" dirty="0"/>
          </a:p>
          <a:p>
            <a:pPr>
              <a:buNone/>
            </a:pPr>
            <a:endParaRPr lang="en-US" sz="275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513953"/>
            <a:ext cx="8953500" cy="1428750"/>
          </a:xfrm>
        </p:spPr>
        <p:txBody>
          <a:bodyPr>
            <a:normAutofit/>
          </a:bodyPr>
          <a:lstStyle/>
          <a:p>
            <a:pPr algn="ctr"/>
            <a:r>
              <a:rPr lang="bn-BD" sz="4000" dirty="0">
                <a:latin typeface="Nikosh" pitchFamily="2" charset="0"/>
                <a:cs typeface="Nikosh" pitchFamily="2" charset="0"/>
              </a:rPr>
              <a:t>জ্ঞান মুলক,</a:t>
            </a:r>
            <a:r>
              <a:rPr lang="en-US" sz="4000" dirty="0">
                <a:latin typeface="Nikosh" pitchFamily="2" charset="0"/>
                <a:cs typeface="Nikosh" pitchFamily="2" charset="0"/>
              </a:rPr>
              <a:t> অ</a:t>
            </a:r>
            <a:r>
              <a:rPr lang="bn-BD" sz="4000" dirty="0">
                <a:latin typeface="Nikosh" pitchFamily="2" charset="0"/>
                <a:cs typeface="Nikosh" pitchFamily="2" charset="0"/>
              </a:rPr>
              <a:t>নুধাবন মুলক, প্রয়োগ মুলক প্রশ্ন (ক) </a:t>
            </a:r>
            <a:r>
              <a:rPr lang="bn-BD" sz="3500" dirty="0">
                <a:latin typeface="Nikosh" pitchFamily="2" charset="0"/>
                <a:cs typeface="Nikosh" pitchFamily="2" charset="0"/>
              </a:rPr>
              <a:t/>
            </a:r>
            <a:br>
              <a:rPr lang="bn-BD" sz="3500" dirty="0">
                <a:latin typeface="Nikosh" pitchFamily="2" charset="0"/>
                <a:cs typeface="Nikosh" pitchFamily="2" charset="0"/>
              </a:rPr>
            </a:br>
            <a:endParaRPr lang="en-US" sz="3500" dirty="0"/>
          </a:p>
        </p:txBody>
      </p:sp>
      <p:sp>
        <p:nvSpPr>
          <p:cNvPr id="3" name="Content Placeholder 2"/>
          <p:cNvSpPr>
            <a:spLocks noGrp="1"/>
          </p:cNvSpPr>
          <p:nvPr>
            <p:ph sz="quarter" idx="1"/>
          </p:nvPr>
        </p:nvSpPr>
        <p:spPr/>
        <p:txBody>
          <a:bodyPr>
            <a:normAutofit fontScale="85000" lnSpcReduction="20000"/>
          </a:bodyPr>
          <a:lstStyle/>
          <a:p>
            <a:pPr>
              <a:buNone/>
            </a:pPr>
            <a:r>
              <a:rPr lang="bn-BD" dirty="0" smtClean="0">
                <a:latin typeface="Nikosh" pitchFamily="2" charset="0"/>
                <a:cs typeface="Nikosh" pitchFamily="2" charset="0"/>
              </a:rPr>
              <a:t>৬।  প্রথম স্তরের ভাষা বলা হয় কোনটি? </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যান্ত্রিক ভাষা </a:t>
            </a:r>
            <a:r>
              <a:rPr lang="bn-BD" dirty="0" smtClean="0">
                <a:latin typeface="Nikosh" pitchFamily="2" charset="0"/>
                <a:cs typeface="Nikosh" pitchFamily="2" charset="0"/>
              </a:rPr>
              <a:t>খ।</a:t>
            </a:r>
            <a:r>
              <a:rPr lang="bn-BD" b="1" dirty="0" smtClean="0">
                <a:latin typeface="Nikosh" pitchFamily="2" charset="0"/>
                <a:cs typeface="Nikosh" pitchFamily="2" charset="0"/>
              </a:rPr>
              <a:t> </a:t>
            </a:r>
            <a:r>
              <a:rPr lang="bn-BD" dirty="0" smtClean="0">
                <a:latin typeface="Nikosh" pitchFamily="2" charset="0"/>
                <a:cs typeface="Nikosh" pitchFamily="2" charset="0"/>
              </a:rPr>
              <a:t>উচ্চস্তরের  ভাষা </a:t>
            </a:r>
            <a:r>
              <a:rPr lang="bn-BD" dirty="0" smtClean="0">
                <a:latin typeface="Times New Roman" pitchFamily="18" charset="0"/>
                <a:cs typeface="Nikosh" pitchFamily="2" charset="0"/>
              </a:rPr>
              <a:t> </a:t>
            </a:r>
            <a:r>
              <a:rPr lang="bn-BD" dirty="0" smtClean="0">
                <a:latin typeface="Nikosh" pitchFamily="2" charset="0"/>
                <a:cs typeface="Nikosh" pitchFamily="2" charset="0"/>
              </a:rPr>
              <a:t>গ।</a:t>
            </a:r>
            <a:r>
              <a:rPr lang="bn-BD" b="1" dirty="0" smtClean="0">
                <a:latin typeface="Nikosh" pitchFamily="2" charset="0"/>
                <a:cs typeface="Nikosh" pitchFamily="2" charset="0"/>
              </a:rPr>
              <a:t> </a:t>
            </a:r>
            <a:r>
              <a:rPr lang="bn-BD" dirty="0" smtClean="0">
                <a:latin typeface="Nikosh" pitchFamily="2" charset="0"/>
                <a:cs typeface="Nikosh" pitchFamily="2" charset="0"/>
              </a:rPr>
              <a:t>অ্যাসেম্বলি ভাষা  ঘ। নিম্নস্তরের ভাষা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৭।  পঞ্চম প্রজন্মের ভাষা কোনটি? </a:t>
            </a:r>
          </a:p>
          <a:p>
            <a:pPr>
              <a:buNone/>
            </a:pPr>
            <a:r>
              <a:rPr lang="bn-BD" dirty="0" smtClean="0">
                <a:latin typeface="Nikosh" pitchFamily="2" charset="0"/>
                <a:cs typeface="Nikosh" pitchFamily="2" charset="0"/>
              </a:rPr>
              <a:t>ক। অতি উচ্চস্তরের ভাষা</a:t>
            </a:r>
            <a:r>
              <a:rPr lang="bn-BD" dirty="0" smtClean="0">
                <a:latin typeface="Times New Roman" pitchFamily="18" charset="0"/>
                <a:cs typeface="Nikosh" pitchFamily="2" charset="0"/>
              </a:rPr>
              <a:t>  </a:t>
            </a:r>
            <a:r>
              <a:rPr lang="bn-BD" b="1" dirty="0" smtClean="0">
                <a:latin typeface="Nikosh" pitchFamily="2" charset="0"/>
                <a:cs typeface="Nikosh" pitchFamily="2" charset="0"/>
              </a:rPr>
              <a:t>খ।  স্বাভাবিক বা ন্যাচারাল ভাষা</a:t>
            </a:r>
            <a:r>
              <a:rPr lang="en-US" b="1" dirty="0" smtClean="0">
                <a:latin typeface="Times New Roman" pitchFamily="18" charset="0"/>
                <a:cs typeface="Times New Roman" pitchFamily="18"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গ। যান্ত্রিক ভাষা ঘ।</a:t>
            </a:r>
            <a:r>
              <a:rPr lang="en-US" dirty="0" smtClean="0">
                <a:latin typeface="Nikosh" pitchFamily="2" charset="0"/>
                <a:cs typeface="Nikosh" pitchFamily="2" charset="0"/>
              </a:rPr>
              <a:t> </a:t>
            </a:r>
            <a:r>
              <a:rPr lang="bn-BD" dirty="0" smtClean="0">
                <a:latin typeface="Nikosh" pitchFamily="2" charset="0"/>
                <a:cs typeface="Nikosh" pitchFamily="2" charset="0"/>
              </a:rPr>
              <a:t>মেশিন ভাষা </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r>
              <a:rPr lang="bn-BD" dirty="0" smtClean="0">
                <a:latin typeface="Nikosh" pitchFamily="2" charset="0"/>
                <a:cs typeface="Nikosh" pitchFamily="2" charset="0"/>
              </a:rPr>
              <a:t>৮। </a:t>
            </a:r>
            <a:r>
              <a:rPr lang="en-US" dirty="0" smtClean="0">
                <a:latin typeface="Nikosh" pitchFamily="2" charset="0"/>
                <a:cs typeface="Nikosh" pitchFamily="2" charset="0"/>
              </a:rPr>
              <a:t> </a:t>
            </a:r>
            <a:r>
              <a:rPr lang="bn-BD" dirty="0" smtClean="0">
                <a:latin typeface="Nikosh" pitchFamily="2" charset="0"/>
                <a:cs typeface="Nikosh" pitchFamily="2" charset="0"/>
              </a:rPr>
              <a:t>কম্পিউটারে ব্যবহৃত প্রথম প্রজন্মের ভাষা সাল কত?  </a:t>
            </a:r>
          </a:p>
          <a:p>
            <a:pPr>
              <a:buNone/>
            </a:pPr>
            <a:r>
              <a:rPr lang="bn-BD" b="1" dirty="0" smtClean="0">
                <a:latin typeface="Nikosh" pitchFamily="2" charset="0"/>
                <a:cs typeface="Nikosh" pitchFamily="2" charset="0"/>
              </a:rPr>
              <a:t>ক। ১৯৪৫-৪৯</a:t>
            </a:r>
            <a:r>
              <a:rPr lang="bn-BD" b="1" dirty="0" smtClean="0">
                <a:latin typeface="Times New Roman" pitchFamily="18" charset="0"/>
                <a:cs typeface="Nikosh" pitchFamily="2" charset="0"/>
              </a:rPr>
              <a:t> </a:t>
            </a:r>
            <a:r>
              <a:rPr lang="bn-BD" dirty="0" smtClean="0">
                <a:latin typeface="Times New Roman" pitchFamily="18" charset="0"/>
                <a:cs typeface="Nikosh" pitchFamily="2" charset="0"/>
              </a:rPr>
              <a:t> </a:t>
            </a:r>
            <a:r>
              <a:rPr lang="bn-BD" dirty="0" smtClean="0">
                <a:latin typeface="Nikosh" pitchFamily="2" charset="0"/>
                <a:cs typeface="Nikosh" pitchFamily="2" charset="0"/>
              </a:rPr>
              <a:t>খ। ১৯৫০-৫৯</a:t>
            </a:r>
            <a:r>
              <a:rPr lang="en-US"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Times New Roman" pitchFamily="18" charset="0"/>
                <a:cs typeface="Nikosh" pitchFamily="2" charset="0"/>
              </a:rPr>
              <a:t>১৯৬০-৬৯</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১৯৭০-৭৯</a:t>
            </a:r>
          </a:p>
          <a:p>
            <a:pPr>
              <a:buNone/>
            </a:pPr>
            <a:r>
              <a:rPr lang="bn-BD" dirty="0" smtClean="0">
                <a:latin typeface="Nikosh" pitchFamily="2" charset="0"/>
                <a:cs typeface="Nikosh" pitchFamily="2" charset="0"/>
              </a:rPr>
              <a:t> ৯। </a:t>
            </a:r>
            <a:r>
              <a:rPr lang="en-US" dirty="0" smtClean="0">
                <a:latin typeface="Nikosh" pitchFamily="2" charset="0"/>
                <a:cs typeface="Nikosh" pitchFamily="2" charset="0"/>
              </a:rPr>
              <a:t> </a:t>
            </a:r>
            <a:r>
              <a:rPr lang="bn-BD" dirty="0" smtClean="0">
                <a:latin typeface="Nikosh" pitchFamily="2" charset="0"/>
                <a:cs typeface="Nikosh" pitchFamily="2" charset="0"/>
              </a:rPr>
              <a:t>কম্পিউটারে ব্যবহৃত প্রথম প্রজন্মের ভাষা সাল কত?    </a:t>
            </a:r>
          </a:p>
          <a:p>
            <a:pPr>
              <a:buNone/>
            </a:pPr>
            <a:r>
              <a:rPr lang="bn-BD" dirty="0" smtClean="0">
                <a:latin typeface="Nikosh" pitchFamily="2" charset="0"/>
                <a:cs typeface="Nikosh" pitchFamily="2" charset="0"/>
              </a:rPr>
              <a:t>ক। ১৯৪৫-৪৯</a:t>
            </a:r>
            <a:r>
              <a:rPr lang="bn-BD" dirty="0" smtClean="0">
                <a:latin typeface="Times New Roman" pitchFamily="18" charset="0"/>
                <a:cs typeface="Nikosh" pitchFamily="2" charset="0"/>
              </a:rPr>
              <a:t>  </a:t>
            </a:r>
            <a:r>
              <a:rPr lang="bn-BD" dirty="0" smtClean="0">
                <a:latin typeface="Nikosh" pitchFamily="2" charset="0"/>
                <a:cs typeface="Nikosh" pitchFamily="2" charset="0"/>
              </a:rPr>
              <a:t>খ। ১৯৫০-৫৯</a:t>
            </a:r>
            <a:r>
              <a:rPr lang="en-US" dirty="0" smtClean="0">
                <a:latin typeface="Nikosh" pitchFamily="2" charset="0"/>
                <a:cs typeface="Nikosh" pitchFamily="2" charset="0"/>
              </a:rPr>
              <a:t>  </a:t>
            </a:r>
            <a:r>
              <a:rPr lang="bn-BD" b="1" dirty="0" smtClean="0">
                <a:latin typeface="Nikosh" pitchFamily="2" charset="0"/>
                <a:cs typeface="Nikosh" pitchFamily="2" charset="0"/>
              </a:rPr>
              <a:t>গ।</a:t>
            </a:r>
            <a:r>
              <a:rPr lang="en-US" b="1" dirty="0" smtClean="0">
                <a:latin typeface="Nikosh" pitchFamily="2" charset="0"/>
                <a:cs typeface="Nikosh" pitchFamily="2" charset="0"/>
              </a:rPr>
              <a:t> </a:t>
            </a:r>
            <a:r>
              <a:rPr lang="bn-BD" b="1" dirty="0" smtClean="0">
                <a:latin typeface="Times New Roman" pitchFamily="18" charset="0"/>
                <a:cs typeface="Nikosh" pitchFamily="2" charset="0"/>
              </a:rPr>
              <a:t>১৯৬০-৬৯</a:t>
            </a:r>
            <a:r>
              <a:rPr lang="en-US" b="1"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১৯৭০-৭৯       </a:t>
            </a:r>
          </a:p>
          <a:p>
            <a:pPr>
              <a:buNone/>
            </a:pPr>
            <a:r>
              <a:rPr lang="bn-BD" dirty="0" smtClean="0">
                <a:latin typeface="Nikosh" pitchFamily="2" charset="0"/>
                <a:cs typeface="Nikosh" pitchFamily="2" charset="0"/>
              </a:rPr>
              <a:t>১০। অ্যাসেম্বলি ভাষার নির্দেশাবলিকে কত ভাগে ভাগ করা যায়?        </a:t>
            </a:r>
          </a:p>
          <a:p>
            <a:pPr>
              <a:buNone/>
            </a:pPr>
            <a:r>
              <a:rPr lang="bn-BD" b="1" dirty="0" smtClean="0">
                <a:latin typeface="Nikosh" pitchFamily="2" charset="0"/>
                <a:cs typeface="Nikosh" pitchFamily="2" charset="0"/>
              </a:rPr>
              <a:t>ক। ৪  </a:t>
            </a:r>
            <a:r>
              <a:rPr lang="bn-BD" dirty="0" smtClean="0">
                <a:latin typeface="Nikosh" pitchFamily="2" charset="0"/>
                <a:cs typeface="Nikosh" pitchFamily="2" charset="0"/>
              </a:rPr>
              <a:t>খ।  ২  গ</a:t>
            </a:r>
            <a:r>
              <a:rPr lang="bn-BD" b="1" dirty="0" smtClean="0">
                <a:latin typeface="Nikosh" pitchFamily="2" charset="0"/>
                <a:cs typeface="Nikosh" pitchFamily="2" charset="0"/>
              </a:rPr>
              <a:t>।</a:t>
            </a:r>
            <a:r>
              <a:rPr lang="en-US" b="1" dirty="0" smtClean="0">
                <a:latin typeface="Nikosh" pitchFamily="2" charset="0"/>
                <a:cs typeface="Nikosh" pitchFamily="2" charset="0"/>
              </a:rPr>
              <a:t> </a:t>
            </a:r>
            <a:r>
              <a:rPr lang="bn-BD" b="1" dirty="0" smtClean="0">
                <a:latin typeface="Nikosh" pitchFamily="2" charset="0"/>
                <a:cs typeface="Nikosh" pitchFamily="2" charset="0"/>
              </a:rPr>
              <a:t> ৩</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ঘ।  ৫</a:t>
            </a:r>
            <a:endParaRPr lang="en-US" dirty="0" smtClean="0"/>
          </a:p>
          <a:p>
            <a:pPr>
              <a:buNone/>
            </a:pPr>
            <a:endParaRPr lang="en-US" dirty="0"/>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n-BD" sz="4500" dirty="0">
                <a:latin typeface="Nikosh" pitchFamily="2" charset="0"/>
                <a:cs typeface="Nikosh" pitchFamily="2" charset="0"/>
              </a:rPr>
              <a:t>জ্ঞান মুলক,</a:t>
            </a:r>
            <a:r>
              <a:rPr lang="en-US" sz="4500" dirty="0">
                <a:latin typeface="Nikosh" pitchFamily="2" charset="0"/>
                <a:cs typeface="Nikosh" pitchFamily="2" charset="0"/>
              </a:rPr>
              <a:t> অ</a:t>
            </a:r>
            <a:r>
              <a:rPr lang="bn-BD" sz="4500" dirty="0">
                <a:latin typeface="Nikosh" pitchFamily="2" charset="0"/>
                <a:cs typeface="Nikosh" pitchFamily="2" charset="0"/>
              </a:rPr>
              <a:t>নুধাবন মুলক, প্রয়োগ মুলক প্রশ্ন (খ)</a:t>
            </a:r>
            <a:r>
              <a:rPr lang="bn-BD" dirty="0" smtClean="0">
                <a:latin typeface="Nikosh" pitchFamily="2" charset="0"/>
                <a:cs typeface="Nikosh" pitchFamily="2" charset="0"/>
              </a:rPr>
              <a:t> </a:t>
            </a:r>
            <a:br>
              <a:rPr lang="bn-BD" dirty="0" smtClean="0">
                <a:latin typeface="Nikosh" pitchFamily="2" charset="0"/>
                <a:cs typeface="Nikosh" pitchFamily="2" charset="0"/>
              </a:rPr>
            </a:br>
            <a:endParaRPr lang="en-US" dirty="0"/>
          </a:p>
        </p:txBody>
      </p:sp>
      <p:sp>
        <p:nvSpPr>
          <p:cNvPr id="3" name="Content Placeholder 2"/>
          <p:cNvSpPr>
            <a:spLocks noGrp="1"/>
          </p:cNvSpPr>
          <p:nvPr>
            <p:ph sz="quarter" idx="1"/>
          </p:nvPr>
        </p:nvSpPr>
        <p:spPr/>
        <p:txBody>
          <a:bodyPr>
            <a:normAutofit fontScale="85000" lnSpcReduction="20000"/>
          </a:bodyPr>
          <a:lstStyle/>
          <a:p>
            <a:pPr>
              <a:buNone/>
            </a:pPr>
            <a:r>
              <a:rPr lang="bn-BD" dirty="0" smtClean="0">
                <a:latin typeface="Nikosh" pitchFamily="2" charset="0"/>
                <a:cs typeface="Nikosh" pitchFamily="2" charset="0"/>
              </a:rPr>
              <a:t>১।  কম্পিউটার প্রোগ্রামের ভাষার সর্বনিম্ন স্তর কোনটি?</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মেশিন ভাষা </a:t>
            </a:r>
            <a:r>
              <a:rPr lang="bn-BD" dirty="0" smtClean="0">
                <a:latin typeface="Nikosh" pitchFamily="2" charset="0"/>
                <a:cs typeface="Nikosh" pitchFamily="2" charset="0"/>
              </a:rPr>
              <a:t>খ।</a:t>
            </a:r>
            <a:r>
              <a:rPr lang="bn-BD" b="1" dirty="0" smtClean="0">
                <a:latin typeface="Nikosh" pitchFamily="2" charset="0"/>
                <a:cs typeface="Nikosh" pitchFamily="2" charset="0"/>
              </a:rPr>
              <a:t> </a:t>
            </a:r>
            <a:r>
              <a:rPr lang="bn-BD" dirty="0" smtClean="0">
                <a:latin typeface="Nikosh" pitchFamily="2" charset="0"/>
                <a:cs typeface="Nikosh" pitchFamily="2" charset="0"/>
              </a:rPr>
              <a:t>হাই লেভেল ভাষা </a:t>
            </a:r>
            <a:r>
              <a:rPr lang="bn-BD" dirty="0" smtClean="0">
                <a:latin typeface="Times New Roman" pitchFamily="18" charset="0"/>
                <a:cs typeface="Nikosh" pitchFamily="2" charset="0"/>
              </a:rPr>
              <a:t> </a:t>
            </a:r>
            <a:r>
              <a:rPr lang="bn-BD" dirty="0" smtClean="0">
                <a:latin typeface="Nikosh" pitchFamily="2" charset="0"/>
                <a:cs typeface="Nikosh" pitchFamily="2" charset="0"/>
              </a:rPr>
              <a:t>গ।</a:t>
            </a:r>
            <a:r>
              <a:rPr lang="bn-BD" b="1" dirty="0" smtClean="0">
                <a:latin typeface="Nikosh" pitchFamily="2" charset="0"/>
                <a:cs typeface="Nikosh" pitchFamily="2" charset="0"/>
              </a:rPr>
              <a:t> </a:t>
            </a:r>
            <a:r>
              <a:rPr lang="bn-BD" dirty="0" smtClean="0">
                <a:latin typeface="Nikosh" pitchFamily="2" charset="0"/>
                <a:cs typeface="Nikosh" pitchFamily="2" charset="0"/>
              </a:rPr>
              <a:t>অ্যাসেম্বলি ভাষা  ঘ। চতুর্থ লেভেল ভাষা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২।  কোন ভাষায় লিখিত প্রোগ্রাম কম্পিউটার সরাসরি বুঝতে পারে   ? </a:t>
            </a:r>
          </a:p>
          <a:p>
            <a:pPr>
              <a:buNone/>
            </a:pPr>
            <a:r>
              <a:rPr lang="bn-BD" dirty="0" smtClean="0">
                <a:latin typeface="Nikosh" pitchFamily="2" charset="0"/>
                <a:cs typeface="Nikosh" pitchFamily="2" charset="0"/>
              </a:rPr>
              <a:t>ক। হাইলেভেল ভাষা</a:t>
            </a:r>
            <a:r>
              <a:rPr lang="bn-BD" dirty="0" smtClean="0">
                <a:latin typeface="Times New Roman" pitchFamily="18" charset="0"/>
                <a:cs typeface="Nikosh" pitchFamily="2" charset="0"/>
              </a:rPr>
              <a:t>  </a:t>
            </a:r>
            <a:r>
              <a:rPr lang="bn-BD" b="1" dirty="0" smtClean="0">
                <a:latin typeface="Nikosh" pitchFamily="2" charset="0"/>
                <a:cs typeface="Nikosh" pitchFamily="2" charset="0"/>
              </a:rPr>
              <a:t>খ।  মেশিন ভাষা</a:t>
            </a:r>
            <a:r>
              <a:rPr lang="en-US" b="1" dirty="0" smtClean="0">
                <a:latin typeface="Times New Roman" pitchFamily="18" charset="0"/>
                <a:cs typeface="Times New Roman" pitchFamily="18"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গ। অ্যাসেম্বলি ভাষা</a:t>
            </a:r>
            <a:r>
              <a:rPr lang="bn-BD" dirty="0" smtClean="0">
                <a:latin typeface="Times New Roman" pitchFamily="18" charset="0"/>
                <a:cs typeface="Nikosh" pitchFamily="2" charset="0"/>
              </a:rPr>
              <a:t> </a:t>
            </a:r>
            <a:r>
              <a:rPr lang="bn-BD" dirty="0" smtClean="0">
                <a:latin typeface="Nikosh" pitchFamily="2" charset="0"/>
                <a:cs typeface="Nikosh" pitchFamily="2" charset="0"/>
              </a:rPr>
              <a:t>   ঘ।</a:t>
            </a:r>
            <a:r>
              <a:rPr lang="en-US" dirty="0" smtClean="0">
                <a:latin typeface="Nikosh" pitchFamily="2" charset="0"/>
                <a:cs typeface="Nikosh" pitchFamily="2" charset="0"/>
              </a:rPr>
              <a:t> </a:t>
            </a:r>
            <a:r>
              <a:rPr lang="bn-BD" dirty="0" smtClean="0">
                <a:latin typeface="Nikosh" pitchFamily="2" charset="0"/>
                <a:cs typeface="Nikosh" pitchFamily="2" charset="0"/>
              </a:rPr>
              <a:t>চতুর্থ প্রজন্মের ভাষা </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r>
              <a:rPr lang="bn-BD" dirty="0" smtClean="0">
                <a:latin typeface="Nikosh" pitchFamily="2" charset="0"/>
                <a:cs typeface="Nikosh" pitchFamily="2" charset="0"/>
              </a:rPr>
              <a:t>৩। </a:t>
            </a:r>
            <a:r>
              <a:rPr lang="en-US" dirty="0" smtClean="0">
                <a:latin typeface="Nikosh" pitchFamily="2" charset="0"/>
                <a:cs typeface="Nikosh" pitchFamily="2" charset="0"/>
              </a:rPr>
              <a:t> </a:t>
            </a:r>
            <a:r>
              <a:rPr lang="bn-BD" dirty="0" smtClean="0">
                <a:latin typeface="Nikosh" pitchFamily="2" charset="0"/>
                <a:cs typeface="Nikosh" pitchFamily="2" charset="0"/>
              </a:rPr>
              <a:t>কোন ভাষা দিয়ে কম্পিউটারে মেমরি অ্যাড্রেসের সংগে সরাসরি সংযোগ সাধন সম্ভব?  </a:t>
            </a:r>
          </a:p>
          <a:p>
            <a:pPr>
              <a:buNone/>
            </a:pPr>
            <a:r>
              <a:rPr lang="bn-BD" b="1" dirty="0" smtClean="0">
                <a:latin typeface="Nikosh" pitchFamily="2" charset="0"/>
                <a:cs typeface="Nikosh" pitchFamily="2" charset="0"/>
              </a:rPr>
              <a:t>ক। </a:t>
            </a:r>
            <a:r>
              <a:rPr lang="en-US" b="1" dirty="0" smtClean="0">
                <a:latin typeface="Nikosh" pitchFamily="2" charset="0"/>
                <a:cs typeface="Nikosh" pitchFamily="2" charset="0"/>
              </a:rPr>
              <a:t> </a:t>
            </a:r>
            <a:r>
              <a:rPr lang="bn-BD" b="1" dirty="0" smtClean="0">
                <a:latin typeface="Nikosh" pitchFamily="2" charset="0"/>
                <a:cs typeface="Nikosh" pitchFamily="2" charset="0"/>
              </a:rPr>
              <a:t>মেশিন ভাষা</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হাই লেভেল ভাষা</a:t>
            </a:r>
            <a:r>
              <a:rPr lang="en-US"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Times New Roman" pitchFamily="18" charset="0"/>
                <a:cs typeface="Nikosh" pitchFamily="2" charset="0"/>
              </a:rPr>
              <a:t> অ্যাসেম্বলি ভাষা</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চতুর্থ প্রজন্মের ভাষা </a:t>
            </a:r>
          </a:p>
          <a:p>
            <a:pPr>
              <a:buNone/>
            </a:pPr>
            <a:r>
              <a:rPr lang="bn-BD" dirty="0" smtClean="0">
                <a:latin typeface="Nikosh" pitchFamily="2" charset="0"/>
                <a:cs typeface="Nikosh" pitchFamily="2" charset="0"/>
              </a:rPr>
              <a:t>৪।  কোন অনুবাদক দিয়ে সম্পুর্ণ প্রোগ্রামটিকে এক সাথে অনুবাদ করা সম্ভব </a:t>
            </a:r>
            <a:r>
              <a:rPr lang="en-US" dirty="0" smtClean="0">
                <a:latin typeface="Nikosh" pitchFamily="2" charset="0"/>
                <a:cs typeface="Nikosh" pitchFamily="2"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a:t>
            </a:r>
            <a:r>
              <a:rPr lang="en-US" b="1" dirty="0" smtClean="0">
                <a:latin typeface="Nikosh" pitchFamily="2" charset="0"/>
                <a:cs typeface="Nikosh" pitchFamily="2" charset="0"/>
              </a:rPr>
              <a:t> </a:t>
            </a:r>
            <a:r>
              <a:rPr lang="bn-BD" b="1" dirty="0" smtClean="0">
                <a:latin typeface="Nikosh" pitchFamily="2" charset="0"/>
                <a:cs typeface="Nikosh" pitchFamily="2" charset="0"/>
              </a:rPr>
              <a:t>কম্পাইলার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অ্যাসেম্বলার  </a:t>
            </a:r>
            <a:r>
              <a:rPr lang="en-US" dirty="0" smtClean="0">
                <a:latin typeface="Nikosh" pitchFamily="2" charset="0"/>
                <a:cs typeface="Nikosh" pitchFamily="2" charset="0"/>
              </a:rPr>
              <a:t> </a:t>
            </a:r>
            <a:r>
              <a:rPr lang="bn-BD" dirty="0" smtClean="0">
                <a:latin typeface="Nikosh" pitchFamily="2" charset="0"/>
                <a:cs typeface="Nikosh" pitchFamily="2" charset="0"/>
              </a:rPr>
              <a:t> গ।</a:t>
            </a:r>
            <a:r>
              <a:rPr lang="en-US" dirty="0" smtClean="0">
                <a:latin typeface="Nikosh" pitchFamily="2" charset="0"/>
                <a:cs typeface="Nikosh" pitchFamily="2" charset="0"/>
              </a:rPr>
              <a:t>  </a:t>
            </a:r>
            <a:r>
              <a:rPr lang="bn-BD" dirty="0" smtClean="0">
                <a:latin typeface="Nikosh" pitchFamily="2" charset="0"/>
                <a:cs typeface="Nikosh" pitchFamily="2" charset="0"/>
              </a:rPr>
              <a:t>ইন্টারপ্রেটার </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Nikosh" pitchFamily="2" charset="0"/>
              </a:rPr>
              <a:t>  </a:t>
            </a:r>
            <a:r>
              <a:rPr lang="bn-BD" dirty="0" smtClean="0">
                <a:latin typeface="Nikosh" pitchFamily="2" charset="0"/>
                <a:cs typeface="Nikosh" pitchFamily="2" charset="0"/>
              </a:rPr>
              <a:t>ঘ। </a:t>
            </a:r>
            <a:r>
              <a:rPr lang="en-US" dirty="0" smtClean="0">
                <a:latin typeface="Nikosh" pitchFamily="2" charset="0"/>
                <a:cs typeface="Nikosh" pitchFamily="2" charset="0"/>
              </a:rPr>
              <a:t> </a:t>
            </a:r>
            <a:r>
              <a:rPr lang="bn-BD" dirty="0" smtClean="0">
                <a:latin typeface="Nikosh" pitchFamily="2" charset="0"/>
                <a:cs typeface="Nikosh" pitchFamily="2" charset="0"/>
              </a:rPr>
              <a:t>সকল ট্রান্সলেটর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৫।   গঠন বিচারে ও নির্বাহের ক্রম অনুসারে প্রোগ্রামের ভাষাকে জয়টি স্তরে ভাগ করা যায়?       </a:t>
            </a:r>
          </a:p>
          <a:p>
            <a:pPr>
              <a:buNone/>
            </a:pPr>
            <a:r>
              <a:rPr lang="bn-BD" b="1" dirty="0" smtClean="0">
                <a:latin typeface="Nikosh" pitchFamily="2" charset="0"/>
                <a:cs typeface="Nikosh" pitchFamily="2" charset="0"/>
              </a:rPr>
              <a:t>ক। ৪  </a:t>
            </a:r>
            <a:r>
              <a:rPr lang="bn-BD" dirty="0" smtClean="0">
                <a:latin typeface="Nikosh" pitchFamily="2" charset="0"/>
                <a:cs typeface="Nikosh" pitchFamily="2" charset="0"/>
              </a:rPr>
              <a:t>খ।  ২  গ</a:t>
            </a:r>
            <a:r>
              <a:rPr lang="bn-BD" b="1" dirty="0" smtClean="0">
                <a:latin typeface="Nikosh" pitchFamily="2" charset="0"/>
                <a:cs typeface="Nikosh" pitchFamily="2" charset="0"/>
              </a:rPr>
              <a:t>।</a:t>
            </a:r>
            <a:r>
              <a:rPr lang="en-US" b="1" dirty="0" smtClean="0">
                <a:latin typeface="Nikosh" pitchFamily="2" charset="0"/>
                <a:cs typeface="Nikosh" pitchFamily="2"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৩</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ঘ।  ৫</a:t>
            </a:r>
            <a:endParaRPr lang="en-US" dirty="0" smtClean="0"/>
          </a:p>
          <a:p>
            <a:pPr>
              <a:buNone/>
            </a:pPr>
            <a:endParaRPr lang="en-US"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0" y="-513953"/>
            <a:ext cx="5715000" cy="1428750"/>
          </a:xfrm>
        </p:spPr>
        <p:txBody>
          <a:bodyPr/>
          <a:lstStyle/>
          <a:p>
            <a:pPr algn="ctr"/>
            <a:r>
              <a:rPr lang="bn-BD" dirty="0" smtClean="0">
                <a:latin typeface="Nikosh" pitchFamily="2" charset="0"/>
                <a:cs typeface="Nikosh" pitchFamily="2" charset="0"/>
              </a:rPr>
              <a:t>  পাঠ পরিচিতি</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2286000" y="1428750"/>
            <a:ext cx="6096000" cy="2952750"/>
          </a:xfrm>
        </p:spPr>
        <p:txBody>
          <a:bodyPr/>
          <a:lstStyle/>
          <a:p>
            <a:pPr algn="ctr">
              <a:buNone/>
            </a:pPr>
            <a:r>
              <a:rPr lang="bn-BD" dirty="0" smtClean="0">
                <a:latin typeface="NikoshBAN" pitchFamily="2" charset="0"/>
                <a:cs typeface="NikoshBAN" pitchFamily="2" charset="0"/>
              </a:rPr>
              <a:t>শ্রেনীঃ একাদশ/ দ্বাদশ রিভিশন </a:t>
            </a:r>
          </a:p>
          <a:p>
            <a:pPr algn="ctr">
              <a:buNone/>
            </a:pPr>
            <a:r>
              <a:rPr lang="bn-BD" dirty="0" smtClean="0">
                <a:latin typeface="NikoshBAN" pitchFamily="2" charset="0"/>
                <a:cs typeface="NikoshBAN" pitchFamily="2" charset="0"/>
              </a:rPr>
              <a:t>তথ্য ও যোগাযোগ প্রযুক্তি বিভাগ</a:t>
            </a:r>
          </a:p>
          <a:p>
            <a:pPr algn="ctr">
              <a:buNone/>
            </a:pPr>
            <a:r>
              <a:rPr lang="bn-BD" dirty="0" smtClean="0">
                <a:latin typeface="NikoshBAN" pitchFamily="2" charset="0"/>
                <a:cs typeface="NikoshBAN" pitchFamily="2" charset="0"/>
              </a:rPr>
              <a:t>সময়ঃ ৪৫ মিনিট                     </a:t>
            </a:r>
          </a:p>
          <a:p>
            <a:pPr algn="ctr">
              <a:buNone/>
            </a:pPr>
            <a:r>
              <a:rPr lang="bn-BD" dirty="0" smtClean="0">
                <a:latin typeface="NikoshBAN" pitchFamily="2" charset="0"/>
                <a:cs typeface="NikoshBAN" pitchFamily="2" charset="0"/>
              </a:rPr>
              <a:t>তারিখঃ </a:t>
            </a:r>
            <a:r>
              <a:rPr lang="en-US" dirty="0" smtClean="0">
                <a:latin typeface="NikoshBAN" pitchFamily="2" charset="0"/>
                <a:cs typeface="NikoshBAN" pitchFamily="2" charset="0"/>
              </a:rPr>
              <a:t>০৮</a:t>
            </a:r>
            <a:r>
              <a:rPr lang="bn-BD" dirty="0" smtClean="0">
                <a:latin typeface="NikoshBAN" pitchFamily="2" charset="0"/>
                <a:cs typeface="NikoshBAN" pitchFamily="2" charset="0"/>
              </a:rPr>
              <a:t>/</a:t>
            </a:r>
            <a:r>
              <a:rPr lang="en-US" dirty="0" smtClean="0">
                <a:latin typeface="NikoshBAN" pitchFamily="2" charset="0"/>
                <a:cs typeface="NikoshBAN" pitchFamily="2" charset="0"/>
              </a:rPr>
              <a:t>০৮</a:t>
            </a:r>
            <a:r>
              <a:rPr lang="bn-BD" dirty="0" smtClean="0">
                <a:latin typeface="NikoshBAN" pitchFamily="2" charset="0"/>
                <a:cs typeface="NikoshBAN" pitchFamily="2" charset="0"/>
              </a:rPr>
              <a:t>/২০১</a:t>
            </a:r>
            <a:r>
              <a:rPr lang="en-US" dirty="0" smtClean="0">
                <a:latin typeface="NikoshBAN" pitchFamily="2" charset="0"/>
                <a:cs typeface="NikoshBAN" pitchFamily="2" charset="0"/>
              </a:rPr>
              <a:t>৯</a:t>
            </a:r>
            <a:r>
              <a:rPr lang="bn-BD" dirty="0" smtClean="0">
                <a:latin typeface="NikoshBAN" pitchFamily="2" charset="0"/>
                <a:cs typeface="NikoshBAN" pitchFamily="2" charset="0"/>
              </a:rPr>
              <a:t>             </a:t>
            </a:r>
            <a:endParaRPr lang="en-US" dirty="0">
              <a:latin typeface="NikoshBAN" pitchFamily="2" charset="0"/>
              <a:cs typeface="NikoshBAN" pitchFamily="2"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n-BD" sz="4000" dirty="0">
                <a:latin typeface="Nikosh" pitchFamily="2" charset="0"/>
                <a:cs typeface="Nikosh" pitchFamily="2" charset="0"/>
              </a:rPr>
              <a:t>জ্ঞান মুলক,</a:t>
            </a:r>
            <a:r>
              <a:rPr lang="en-US" sz="4000" dirty="0">
                <a:latin typeface="Nikosh" pitchFamily="2" charset="0"/>
                <a:cs typeface="Nikosh" pitchFamily="2" charset="0"/>
              </a:rPr>
              <a:t> অ</a:t>
            </a:r>
            <a:r>
              <a:rPr lang="bn-BD" sz="4000" dirty="0">
                <a:latin typeface="Nikosh" pitchFamily="2" charset="0"/>
                <a:cs typeface="Nikosh" pitchFamily="2" charset="0"/>
              </a:rPr>
              <a:t>নুধাবন মুলক, প্রয়োগ মুলক প্রশ্ন (খ) </a:t>
            </a:r>
            <a:br>
              <a:rPr lang="bn-BD" sz="4000" dirty="0">
                <a:latin typeface="Nikosh" pitchFamily="2" charset="0"/>
                <a:cs typeface="Nikosh" pitchFamily="2" charset="0"/>
              </a:rPr>
            </a:br>
            <a:endParaRPr lang="en-US" sz="4000" dirty="0"/>
          </a:p>
        </p:txBody>
      </p:sp>
      <p:sp>
        <p:nvSpPr>
          <p:cNvPr id="3" name="Content Placeholder 2"/>
          <p:cNvSpPr>
            <a:spLocks noGrp="1"/>
          </p:cNvSpPr>
          <p:nvPr>
            <p:ph sz="quarter" idx="1"/>
          </p:nvPr>
        </p:nvSpPr>
        <p:spPr/>
        <p:txBody>
          <a:bodyPr>
            <a:normAutofit fontScale="92500" lnSpcReduction="20000"/>
          </a:bodyPr>
          <a:lstStyle/>
          <a:p>
            <a:pPr>
              <a:buNone/>
            </a:pPr>
            <a:r>
              <a:rPr lang="bn-BD" sz="2500" dirty="0">
                <a:latin typeface="Nikosh" pitchFamily="2" charset="0"/>
                <a:cs typeface="Nikosh" pitchFamily="2" charset="0"/>
              </a:rPr>
              <a:t>৬।  বাইনারি ডিজিট ০ এবং ১ পদ্ধতি ব্যবহার করে যে ভাষা লেখা হয় তাকে বলে </a:t>
            </a:r>
            <a:r>
              <a:rPr lang="bn-BD" sz="2500" dirty="0">
                <a:latin typeface="Times New Roman" pitchFamily="18" charset="0"/>
                <a:cs typeface="Nikosh" pitchFamily="2" charset="0"/>
              </a:rPr>
              <a:t>?  </a:t>
            </a:r>
            <a:r>
              <a:rPr lang="bn-BD" sz="2500" dirty="0">
                <a:latin typeface="Times New Roman" pitchFamily="18" charset="0"/>
                <a:cs typeface="Times New Roman" pitchFamily="18" charset="0"/>
              </a:rPr>
              <a:t>  </a:t>
            </a:r>
            <a:r>
              <a:rPr lang="bn-BD" sz="2500" dirty="0">
                <a:latin typeface="Nikosh" pitchFamily="2" charset="0"/>
                <a:cs typeface="Nikosh" pitchFamily="2" charset="0"/>
              </a:rPr>
              <a:t>    </a:t>
            </a:r>
          </a:p>
          <a:p>
            <a:pPr>
              <a:buNone/>
            </a:pPr>
            <a:r>
              <a:rPr lang="bn-BD" sz="2500" b="1" dirty="0">
                <a:latin typeface="Nikosh" pitchFamily="2" charset="0"/>
                <a:cs typeface="Nikosh" pitchFamily="2" charset="0"/>
              </a:rPr>
              <a:t>ক। মেশিন ভাষা </a:t>
            </a:r>
            <a:r>
              <a:rPr lang="en-US" sz="2500" b="1" dirty="0">
                <a:latin typeface="Times New Roman" pitchFamily="18" charset="0"/>
                <a:cs typeface="Times New Roman" pitchFamily="18" charset="0"/>
              </a:rPr>
              <a:t> </a:t>
            </a:r>
            <a:r>
              <a:rPr lang="bn-BD" sz="2500" b="1" dirty="0">
                <a:latin typeface="Nikosh" pitchFamily="2" charset="0"/>
                <a:cs typeface="Nikosh" pitchFamily="2" charset="0"/>
              </a:rPr>
              <a:t> </a:t>
            </a:r>
            <a:r>
              <a:rPr lang="bn-BD" sz="2500" dirty="0">
                <a:latin typeface="Nikosh" pitchFamily="2" charset="0"/>
                <a:cs typeface="Nikosh" pitchFamily="2" charset="0"/>
              </a:rPr>
              <a:t>খ।</a:t>
            </a:r>
            <a:r>
              <a:rPr lang="bn-BD" sz="2500" b="1" dirty="0">
                <a:latin typeface="Nikosh" pitchFamily="2" charset="0"/>
                <a:cs typeface="Nikosh" pitchFamily="2" charset="0"/>
              </a:rPr>
              <a:t> </a:t>
            </a:r>
            <a:r>
              <a:rPr lang="bn-BD" sz="2500" dirty="0">
                <a:latin typeface="Nikosh" pitchFamily="2" charset="0"/>
                <a:cs typeface="Nikosh" pitchFamily="2" charset="0"/>
              </a:rPr>
              <a:t>অ্যাসেম্বলি ভাষা </a:t>
            </a:r>
            <a:r>
              <a:rPr lang="bn-BD" sz="2500" dirty="0">
                <a:latin typeface="Times New Roman" pitchFamily="18" charset="0"/>
                <a:cs typeface="Nikosh" pitchFamily="2" charset="0"/>
              </a:rPr>
              <a:t> </a:t>
            </a:r>
            <a:r>
              <a:rPr lang="bn-BD" sz="2500" dirty="0">
                <a:latin typeface="Nikosh" pitchFamily="2" charset="0"/>
                <a:cs typeface="Nikosh" pitchFamily="2" charset="0"/>
              </a:rPr>
              <a:t>গ।</a:t>
            </a:r>
            <a:r>
              <a:rPr lang="bn-BD" sz="2500" b="1" dirty="0">
                <a:latin typeface="Nikosh" pitchFamily="2" charset="0"/>
                <a:cs typeface="Nikosh" pitchFamily="2" charset="0"/>
              </a:rPr>
              <a:t> </a:t>
            </a:r>
            <a:r>
              <a:rPr lang="bn-BD" sz="2500" dirty="0">
                <a:latin typeface="Nikosh" pitchFamily="2" charset="0"/>
                <a:cs typeface="Nikosh" pitchFamily="2" charset="0"/>
              </a:rPr>
              <a:t>উচ্চ স্তরের ভাষা</a:t>
            </a:r>
            <a:r>
              <a:rPr lang="en-US" sz="2500" dirty="0">
                <a:latin typeface="Times New Roman" pitchFamily="18" charset="0"/>
                <a:cs typeface="Times New Roman" pitchFamily="18" charset="0"/>
              </a:rPr>
              <a:t> </a:t>
            </a:r>
            <a:r>
              <a:rPr lang="bn-BD" sz="2500" dirty="0">
                <a:latin typeface="Nikosh" pitchFamily="2" charset="0"/>
                <a:cs typeface="Nikosh" pitchFamily="2" charset="0"/>
              </a:rPr>
              <a:t>ঘ। চতুর্থ প্রজন্মের ভাষা   </a:t>
            </a:r>
            <a:endParaRPr lang="bn-BD" sz="2500" dirty="0">
              <a:latin typeface="Times New Roman" pitchFamily="18" charset="0"/>
              <a:cs typeface="Nikosh" pitchFamily="2" charset="0"/>
            </a:endParaRPr>
          </a:p>
          <a:p>
            <a:pPr>
              <a:buNone/>
            </a:pPr>
            <a:r>
              <a:rPr lang="bn-BD" sz="3000" dirty="0">
                <a:latin typeface="Nikosh" pitchFamily="2" charset="0"/>
                <a:cs typeface="Nikosh" pitchFamily="2" charset="0"/>
              </a:rPr>
              <a:t> </a:t>
            </a:r>
            <a:r>
              <a:rPr lang="bn-BD" sz="2500" dirty="0">
                <a:latin typeface="Nikosh" pitchFamily="2" charset="0"/>
                <a:cs typeface="Nikosh" pitchFamily="2" charset="0"/>
              </a:rPr>
              <a:t>৭।  দ্বিতীয় প্রজন্মের ভাষা কোনটি  ?  </a:t>
            </a:r>
          </a:p>
          <a:p>
            <a:pPr>
              <a:buNone/>
            </a:pPr>
            <a:r>
              <a:rPr lang="bn-BD" sz="2500" dirty="0">
                <a:latin typeface="Nikosh" pitchFamily="2" charset="0"/>
                <a:cs typeface="Nikosh" pitchFamily="2" charset="0"/>
              </a:rPr>
              <a:t>ক। মেশিন ভাষা</a:t>
            </a:r>
            <a:r>
              <a:rPr lang="bn-BD" sz="2500" dirty="0">
                <a:latin typeface="Times New Roman" pitchFamily="18" charset="0"/>
                <a:cs typeface="Nikosh" pitchFamily="2" charset="0"/>
              </a:rPr>
              <a:t>  </a:t>
            </a:r>
            <a:r>
              <a:rPr lang="bn-BD" sz="2500" b="1" dirty="0">
                <a:latin typeface="Nikosh" pitchFamily="2" charset="0"/>
                <a:cs typeface="Nikosh" pitchFamily="2" charset="0"/>
              </a:rPr>
              <a:t>খ। অ্যাসেম্বলি ভাষা </a:t>
            </a:r>
            <a:r>
              <a:rPr lang="bn-BD" sz="2500" dirty="0">
                <a:latin typeface="Nikosh" pitchFamily="2" charset="0"/>
                <a:cs typeface="Nikosh" pitchFamily="2" charset="0"/>
              </a:rPr>
              <a:t>গ। উচ্চ স্তরের ভাষা ঘ।</a:t>
            </a:r>
            <a:r>
              <a:rPr lang="en-US" sz="2500" dirty="0">
                <a:latin typeface="Nikosh" pitchFamily="2" charset="0"/>
                <a:cs typeface="Nikosh" pitchFamily="2" charset="0"/>
              </a:rPr>
              <a:t> </a:t>
            </a:r>
            <a:r>
              <a:rPr lang="bn-BD" sz="2500" dirty="0">
                <a:latin typeface="Nikosh" pitchFamily="2" charset="0"/>
                <a:cs typeface="Nikosh" pitchFamily="2" charset="0"/>
              </a:rPr>
              <a:t>নিম্নস্তরের ভাষা </a:t>
            </a:r>
            <a:r>
              <a:rPr lang="en-US" sz="2500" dirty="0">
                <a:latin typeface="Nikosh" pitchFamily="2" charset="0"/>
                <a:cs typeface="Nikosh" pitchFamily="2" charset="0"/>
              </a:rPr>
              <a:t> </a:t>
            </a:r>
            <a:r>
              <a:rPr lang="bn-BD" sz="2500" dirty="0">
                <a:latin typeface="Nikosh" pitchFamily="2" charset="0"/>
                <a:cs typeface="Nikosh" pitchFamily="2" charset="0"/>
              </a:rPr>
              <a:t>  </a:t>
            </a:r>
            <a:r>
              <a:rPr lang="en-US" sz="2500" dirty="0">
                <a:latin typeface="Nikosh" pitchFamily="2" charset="0"/>
                <a:cs typeface="Nikosh" pitchFamily="2" charset="0"/>
              </a:rPr>
              <a:t> </a:t>
            </a:r>
            <a:r>
              <a:rPr lang="en-US" sz="2500" dirty="0">
                <a:latin typeface="Times New Roman" pitchFamily="18" charset="0"/>
                <a:cs typeface="Times New Roman" pitchFamily="18" charset="0"/>
              </a:rPr>
              <a:t> </a:t>
            </a:r>
            <a:r>
              <a:rPr lang="bn-BD" sz="2500" dirty="0">
                <a:latin typeface="Times New Roman" pitchFamily="18" charset="0"/>
                <a:cs typeface="Times New Roman" pitchFamily="18" charset="0"/>
              </a:rPr>
              <a:t> </a:t>
            </a:r>
            <a:endParaRPr lang="en-US" sz="2500" dirty="0">
              <a:latin typeface="Times New Roman" pitchFamily="18" charset="0"/>
              <a:cs typeface="Times New Roman" pitchFamily="18" charset="0"/>
            </a:endParaRPr>
          </a:p>
          <a:p>
            <a:pPr>
              <a:buNone/>
            </a:pPr>
            <a:r>
              <a:rPr lang="bn-BD" sz="2500" dirty="0">
                <a:latin typeface="Nikosh" pitchFamily="2" charset="0"/>
                <a:cs typeface="Nikosh" pitchFamily="2" charset="0"/>
              </a:rPr>
              <a:t>৮। </a:t>
            </a:r>
            <a:r>
              <a:rPr lang="en-US" sz="2500" dirty="0">
                <a:latin typeface="Nikosh" pitchFamily="2" charset="0"/>
                <a:cs typeface="Nikosh" pitchFamily="2" charset="0"/>
              </a:rPr>
              <a:t> </a:t>
            </a:r>
            <a:r>
              <a:rPr lang="bn-BD" sz="2500" dirty="0">
                <a:latin typeface="Nikosh" pitchFamily="2" charset="0"/>
                <a:cs typeface="Nikosh" pitchFamily="2" charset="0"/>
              </a:rPr>
              <a:t>প্রথম প্রজন্মের ভাষা বলা হয় ?  </a:t>
            </a:r>
          </a:p>
          <a:p>
            <a:pPr>
              <a:buNone/>
            </a:pPr>
            <a:r>
              <a:rPr lang="bn-BD" sz="2500" dirty="0">
                <a:latin typeface="Nikosh" pitchFamily="2" charset="0"/>
                <a:cs typeface="Nikosh" pitchFamily="2" charset="0"/>
              </a:rPr>
              <a:t>ক। </a:t>
            </a:r>
            <a:r>
              <a:rPr lang="en-US" sz="2500" dirty="0">
                <a:latin typeface="Nikosh" pitchFamily="2" charset="0"/>
                <a:cs typeface="Nikosh" pitchFamily="2" charset="0"/>
              </a:rPr>
              <a:t> </a:t>
            </a:r>
            <a:r>
              <a:rPr lang="bn-BD" sz="2500" dirty="0">
                <a:latin typeface="Nikosh" pitchFamily="2" charset="0"/>
                <a:cs typeface="Nikosh" pitchFamily="2" charset="0"/>
              </a:rPr>
              <a:t>নিম্নস্তরের</a:t>
            </a:r>
            <a:r>
              <a:rPr lang="en-US" sz="2500" dirty="0">
                <a:latin typeface="Times New Roman" pitchFamily="18" charset="0"/>
                <a:cs typeface="Times New Roman" pitchFamily="18" charset="0"/>
              </a:rPr>
              <a:t> </a:t>
            </a:r>
            <a:r>
              <a:rPr lang="bn-BD" sz="2500" dirty="0">
                <a:latin typeface="Nikosh" pitchFamily="2" charset="0"/>
                <a:cs typeface="Nikosh" pitchFamily="2" charset="0"/>
              </a:rPr>
              <a:t>  </a:t>
            </a:r>
            <a:r>
              <a:rPr lang="bn-BD" sz="2500" dirty="0">
                <a:latin typeface="Times New Roman" pitchFamily="18" charset="0"/>
                <a:cs typeface="Nikosh" pitchFamily="2" charset="0"/>
              </a:rPr>
              <a:t> </a:t>
            </a:r>
            <a:r>
              <a:rPr lang="bn-BD" sz="2500" dirty="0">
                <a:latin typeface="Nikosh" pitchFamily="2" charset="0"/>
                <a:cs typeface="Nikosh" pitchFamily="2" charset="0"/>
              </a:rPr>
              <a:t>খ।  </a:t>
            </a:r>
            <a:r>
              <a:rPr lang="bn-BD" sz="2500" dirty="0">
                <a:latin typeface="Times New Roman" pitchFamily="18" charset="0"/>
                <a:cs typeface="Nikosh" pitchFamily="2" charset="0"/>
              </a:rPr>
              <a:t>উচ্চস্তরের</a:t>
            </a:r>
            <a:r>
              <a:rPr lang="en-US" sz="2500" dirty="0">
                <a:latin typeface="Nikosh" pitchFamily="2" charset="0"/>
                <a:cs typeface="Nikosh" pitchFamily="2" charset="0"/>
              </a:rPr>
              <a:t>  </a:t>
            </a:r>
            <a:r>
              <a:rPr lang="bn-BD" sz="2500" b="1" dirty="0">
                <a:latin typeface="Nikosh" pitchFamily="2" charset="0"/>
                <a:cs typeface="Nikosh" pitchFamily="2" charset="0"/>
              </a:rPr>
              <a:t>গ।</a:t>
            </a:r>
            <a:r>
              <a:rPr lang="en-US" sz="2500" b="1" dirty="0">
                <a:latin typeface="Nikosh" pitchFamily="2" charset="0"/>
                <a:cs typeface="Nikosh" pitchFamily="2" charset="0"/>
              </a:rPr>
              <a:t> </a:t>
            </a:r>
            <a:r>
              <a:rPr lang="bn-BD" sz="2500" b="1" dirty="0">
                <a:latin typeface="Times New Roman" pitchFamily="18" charset="0"/>
                <a:cs typeface="Nikosh" pitchFamily="2" charset="0"/>
              </a:rPr>
              <a:t>যান্ত্রিক ভাষা </a:t>
            </a:r>
            <a:r>
              <a:rPr lang="en-US" sz="2500" b="1" dirty="0">
                <a:latin typeface="Times New Roman" pitchFamily="18" charset="0"/>
                <a:cs typeface="Times New Roman" pitchFamily="18" charset="0"/>
              </a:rPr>
              <a:t>   </a:t>
            </a:r>
            <a:r>
              <a:rPr lang="bn-BD" sz="2500" dirty="0">
                <a:latin typeface="Nikosh" pitchFamily="2" charset="0"/>
                <a:cs typeface="Nikosh" pitchFamily="2" charset="0"/>
              </a:rPr>
              <a:t>ঘ।</a:t>
            </a:r>
            <a:r>
              <a:rPr lang="en-US" sz="2500" dirty="0">
                <a:latin typeface="Nikosh" pitchFamily="2" charset="0"/>
                <a:cs typeface="Nikosh" pitchFamily="2" charset="0"/>
              </a:rPr>
              <a:t>  </a:t>
            </a:r>
            <a:r>
              <a:rPr lang="bn-BD" sz="2500" dirty="0">
                <a:latin typeface="Nikosh" pitchFamily="2" charset="0"/>
                <a:cs typeface="Nikosh" pitchFamily="2" charset="0"/>
              </a:rPr>
              <a:t>উচ্চস্তরের ভাষা  </a:t>
            </a:r>
          </a:p>
          <a:p>
            <a:pPr>
              <a:buNone/>
            </a:pPr>
            <a:r>
              <a:rPr lang="bn-BD" sz="2500" dirty="0">
                <a:latin typeface="Nikosh" pitchFamily="2" charset="0"/>
                <a:cs typeface="Nikosh" pitchFamily="2" charset="0"/>
              </a:rPr>
              <a:t>৯।  নিচের কোনটি চতুর্থ প্রজন্মের ভাষা  </a:t>
            </a:r>
            <a:r>
              <a:rPr lang="en-US" sz="2500" dirty="0">
                <a:latin typeface="Nikosh" pitchFamily="2" charset="0"/>
                <a:cs typeface="Nikosh" pitchFamily="2" charset="0"/>
              </a:rPr>
              <a:t> </a:t>
            </a:r>
            <a:r>
              <a:rPr lang="bn-BD" sz="2500" dirty="0">
                <a:latin typeface="Nikosh" pitchFamily="2" charset="0"/>
                <a:cs typeface="Nikosh" pitchFamily="2" charset="0"/>
              </a:rPr>
              <a:t>?         </a:t>
            </a:r>
          </a:p>
          <a:p>
            <a:pPr>
              <a:buNone/>
            </a:pPr>
            <a:r>
              <a:rPr lang="bn-BD" sz="2500" b="1" dirty="0">
                <a:latin typeface="Nikosh" pitchFamily="2" charset="0"/>
                <a:cs typeface="Nikosh" pitchFamily="2" charset="0"/>
              </a:rPr>
              <a:t>ক। </a:t>
            </a:r>
            <a:r>
              <a:rPr lang="en-US" sz="2500" b="1" dirty="0">
                <a:latin typeface="Nikosh" pitchFamily="2" charset="0"/>
                <a:cs typeface="Nikosh" pitchFamily="2" charset="0"/>
              </a:rPr>
              <a:t> </a:t>
            </a:r>
            <a:r>
              <a:rPr lang="en-US" sz="2500" b="1" dirty="0">
                <a:latin typeface="Times New Roman" pitchFamily="18" charset="0"/>
                <a:cs typeface="Times New Roman" pitchFamily="18" charset="0"/>
              </a:rPr>
              <a:t>SQL</a:t>
            </a:r>
            <a:r>
              <a:rPr lang="bn-BD" sz="2500" b="1" dirty="0">
                <a:latin typeface="Nikosh" pitchFamily="2" charset="0"/>
                <a:cs typeface="Nikosh" pitchFamily="2" charset="0"/>
              </a:rPr>
              <a:t> </a:t>
            </a:r>
            <a:r>
              <a:rPr lang="bn-BD" sz="2500" b="1" dirty="0">
                <a:latin typeface="Times New Roman" pitchFamily="18" charset="0"/>
                <a:cs typeface="Nikosh" pitchFamily="2" charset="0"/>
              </a:rPr>
              <a:t>   </a:t>
            </a:r>
            <a:r>
              <a:rPr lang="bn-BD" sz="2500" dirty="0">
                <a:latin typeface="Nikosh" pitchFamily="2" charset="0"/>
                <a:cs typeface="Nikosh" pitchFamily="2" charset="0"/>
              </a:rPr>
              <a:t>খ।  </a:t>
            </a:r>
            <a:r>
              <a:rPr lang="en-US" sz="2500" dirty="0">
                <a:latin typeface="Times New Roman" pitchFamily="18" charset="0"/>
                <a:cs typeface="Times New Roman" pitchFamily="18" charset="0"/>
              </a:rPr>
              <a:t>C</a:t>
            </a:r>
            <a:r>
              <a:rPr lang="bn-BD" sz="2500" dirty="0">
                <a:latin typeface="Nikosh" pitchFamily="2" charset="0"/>
                <a:cs typeface="Nikosh" pitchFamily="2" charset="0"/>
              </a:rPr>
              <a:t>  </a:t>
            </a:r>
            <a:r>
              <a:rPr lang="en-US" sz="2500" dirty="0">
                <a:latin typeface="Nikosh" pitchFamily="2" charset="0"/>
                <a:cs typeface="Nikosh" pitchFamily="2" charset="0"/>
              </a:rPr>
              <a:t> </a:t>
            </a:r>
            <a:r>
              <a:rPr lang="bn-BD" sz="2500" dirty="0">
                <a:latin typeface="Nikosh" pitchFamily="2" charset="0"/>
                <a:cs typeface="Nikosh" pitchFamily="2" charset="0"/>
              </a:rPr>
              <a:t> গ।</a:t>
            </a:r>
            <a:r>
              <a:rPr lang="en-US" sz="2500" dirty="0">
                <a:latin typeface="Nikosh" pitchFamily="2" charset="0"/>
                <a:cs typeface="Nikosh" pitchFamily="2" charset="0"/>
              </a:rPr>
              <a:t>  </a:t>
            </a:r>
            <a:r>
              <a:rPr lang="en-US" sz="2500" dirty="0" err="1">
                <a:latin typeface="Times New Roman" pitchFamily="18" charset="0"/>
                <a:cs typeface="Times New Roman" pitchFamily="18" charset="0"/>
              </a:rPr>
              <a:t>Fortan</a:t>
            </a:r>
            <a:r>
              <a:rPr lang="bn-BD" sz="2500" dirty="0">
                <a:latin typeface="Nikosh" pitchFamily="2" charset="0"/>
                <a:cs typeface="Nikosh" pitchFamily="2" charset="0"/>
              </a:rPr>
              <a:t> </a:t>
            </a:r>
            <a:r>
              <a:rPr lang="en-US" sz="2500" dirty="0">
                <a:latin typeface="Nikosh" pitchFamily="2" charset="0"/>
                <a:cs typeface="Nikosh" pitchFamily="2" charset="0"/>
              </a:rPr>
              <a:t> </a:t>
            </a:r>
            <a:r>
              <a:rPr lang="bn-BD" sz="2500" dirty="0">
                <a:latin typeface="Nikosh" pitchFamily="2" charset="0"/>
                <a:cs typeface="Nikosh" pitchFamily="2" charset="0"/>
              </a:rPr>
              <a:t> </a:t>
            </a:r>
            <a:r>
              <a:rPr lang="en-US" sz="2500" dirty="0">
                <a:latin typeface="Times New Roman" pitchFamily="18" charset="0"/>
                <a:cs typeface="Times New Roman" pitchFamily="18" charset="0"/>
              </a:rPr>
              <a:t> </a:t>
            </a:r>
            <a:r>
              <a:rPr lang="bn-BD" sz="2500" dirty="0">
                <a:latin typeface="Times New Roman" pitchFamily="18" charset="0"/>
                <a:cs typeface="Nikosh" pitchFamily="2" charset="0"/>
              </a:rPr>
              <a:t>  </a:t>
            </a:r>
            <a:r>
              <a:rPr lang="bn-BD" sz="2500" dirty="0">
                <a:latin typeface="Nikosh" pitchFamily="2" charset="0"/>
                <a:cs typeface="Nikosh" pitchFamily="2" charset="0"/>
              </a:rPr>
              <a:t>ঘ। </a:t>
            </a:r>
            <a:r>
              <a:rPr lang="en-US" sz="2500" dirty="0">
                <a:latin typeface="Nikosh" pitchFamily="2" charset="0"/>
                <a:cs typeface="Nikosh" pitchFamily="2" charset="0"/>
              </a:rPr>
              <a:t> </a:t>
            </a:r>
            <a:r>
              <a:rPr lang="en-US" sz="2500" dirty="0" err="1">
                <a:latin typeface="Times New Roman" pitchFamily="18" charset="0"/>
                <a:cs typeface="Times New Roman" pitchFamily="18" charset="0"/>
              </a:rPr>
              <a:t>Algol</a:t>
            </a:r>
            <a:endParaRPr lang="bn-BD" sz="2500" dirty="0">
              <a:latin typeface="Times New Roman" pitchFamily="18" charset="0"/>
              <a:cs typeface="Nikosh" pitchFamily="2" charset="0"/>
            </a:endParaRPr>
          </a:p>
          <a:p>
            <a:pPr>
              <a:buNone/>
            </a:pPr>
            <a:r>
              <a:rPr lang="bn-BD" sz="2500" dirty="0">
                <a:latin typeface="Nikosh" pitchFamily="2" charset="0"/>
                <a:cs typeface="Nikosh" pitchFamily="2" charset="0"/>
              </a:rPr>
              <a:t>১০।  সম্পুর্ণ প্রোগ্রাম একত্রে অনুবাদ করে কোন অনুবাদক প্রোগ্রাম?      </a:t>
            </a:r>
          </a:p>
          <a:p>
            <a:pPr>
              <a:buNone/>
            </a:pPr>
            <a:r>
              <a:rPr lang="bn-BD" sz="2500" b="1" dirty="0">
                <a:latin typeface="Nikosh" pitchFamily="2" charset="0"/>
                <a:cs typeface="Nikosh" pitchFamily="2" charset="0"/>
              </a:rPr>
              <a:t>ক। কম্পাইলার  </a:t>
            </a:r>
            <a:r>
              <a:rPr lang="bn-BD" sz="2500" dirty="0">
                <a:latin typeface="Nikosh" pitchFamily="2" charset="0"/>
                <a:cs typeface="Nikosh" pitchFamily="2" charset="0"/>
              </a:rPr>
              <a:t>খ। অ্যাসেম্বলার  গ</a:t>
            </a:r>
            <a:r>
              <a:rPr lang="bn-BD" sz="2500" b="1" dirty="0">
                <a:latin typeface="Nikosh" pitchFamily="2" charset="0"/>
                <a:cs typeface="Nikosh" pitchFamily="2" charset="0"/>
              </a:rPr>
              <a:t>।</a:t>
            </a:r>
            <a:r>
              <a:rPr lang="en-US" sz="2500" b="1" dirty="0">
                <a:latin typeface="Nikosh" pitchFamily="2" charset="0"/>
                <a:cs typeface="Nikosh" pitchFamily="2" charset="0"/>
              </a:rPr>
              <a:t> </a:t>
            </a:r>
            <a:r>
              <a:rPr lang="bn-BD" sz="2500" b="1" dirty="0">
                <a:latin typeface="Nikosh" pitchFamily="2" charset="0"/>
                <a:cs typeface="Nikosh" pitchFamily="2" charset="0"/>
              </a:rPr>
              <a:t> </a:t>
            </a:r>
            <a:r>
              <a:rPr lang="bn-BD" sz="2500" dirty="0">
                <a:latin typeface="Nikosh" pitchFamily="2" charset="0"/>
                <a:cs typeface="Nikosh" pitchFamily="2" charset="0"/>
              </a:rPr>
              <a:t>সি প্রোগ্রাম </a:t>
            </a:r>
            <a:r>
              <a:rPr lang="en-US" sz="2500" dirty="0">
                <a:latin typeface="Times New Roman" pitchFamily="18" charset="0"/>
                <a:cs typeface="Times New Roman" pitchFamily="18" charset="0"/>
              </a:rPr>
              <a:t> </a:t>
            </a:r>
            <a:r>
              <a:rPr lang="bn-BD" sz="2500" dirty="0">
                <a:latin typeface="Nikosh" pitchFamily="2" charset="0"/>
                <a:cs typeface="Nikosh" pitchFamily="2" charset="0"/>
              </a:rPr>
              <a:t> ঘ।  ইন্টারপ্রটার</a:t>
            </a:r>
          </a:p>
          <a:p>
            <a:pPr>
              <a:buNone/>
            </a:pPr>
            <a:r>
              <a:rPr lang="bn-BD" sz="2500" dirty="0">
                <a:latin typeface="Nikosh" pitchFamily="2" charset="0"/>
                <a:cs typeface="Nikosh" pitchFamily="2" charset="0"/>
              </a:rPr>
              <a:t>১১।  লাইন বাই লাইন  অনুবাদ করে কোন অনুবাদক প্রোগ্রাম?      </a:t>
            </a:r>
          </a:p>
          <a:p>
            <a:pPr>
              <a:buNone/>
            </a:pPr>
            <a:r>
              <a:rPr lang="bn-BD" sz="2500" dirty="0">
                <a:latin typeface="Nikosh" pitchFamily="2" charset="0"/>
                <a:cs typeface="Nikosh" pitchFamily="2" charset="0"/>
              </a:rPr>
              <a:t>ক। কম্পাইলার  খ। অ্যাসেম্বলার  গ</a:t>
            </a:r>
            <a:r>
              <a:rPr lang="bn-BD" sz="2500" b="1" dirty="0">
                <a:latin typeface="Nikosh" pitchFamily="2" charset="0"/>
                <a:cs typeface="Nikosh" pitchFamily="2" charset="0"/>
              </a:rPr>
              <a:t>।</a:t>
            </a:r>
            <a:r>
              <a:rPr lang="en-US" sz="2500" b="1" dirty="0">
                <a:latin typeface="Nikosh" pitchFamily="2" charset="0"/>
                <a:cs typeface="Nikosh" pitchFamily="2" charset="0"/>
              </a:rPr>
              <a:t> </a:t>
            </a:r>
            <a:r>
              <a:rPr lang="bn-BD" sz="2500" b="1" dirty="0">
                <a:latin typeface="Nikosh" pitchFamily="2" charset="0"/>
                <a:cs typeface="Nikosh" pitchFamily="2" charset="0"/>
              </a:rPr>
              <a:t> </a:t>
            </a:r>
            <a:r>
              <a:rPr lang="bn-BD" sz="2500" dirty="0">
                <a:latin typeface="Nikosh" pitchFamily="2" charset="0"/>
                <a:cs typeface="Nikosh" pitchFamily="2" charset="0"/>
              </a:rPr>
              <a:t>সি প্রোগ্রাম </a:t>
            </a:r>
            <a:r>
              <a:rPr lang="en-US" sz="2500" dirty="0">
                <a:latin typeface="Times New Roman" pitchFamily="18" charset="0"/>
                <a:cs typeface="Times New Roman" pitchFamily="18" charset="0"/>
              </a:rPr>
              <a:t> </a:t>
            </a:r>
            <a:r>
              <a:rPr lang="bn-BD" sz="2500" dirty="0">
                <a:latin typeface="Nikosh" pitchFamily="2" charset="0"/>
                <a:cs typeface="Nikosh" pitchFamily="2" charset="0"/>
              </a:rPr>
              <a:t> </a:t>
            </a:r>
            <a:r>
              <a:rPr lang="bn-BD" sz="2500" b="1" dirty="0">
                <a:latin typeface="Nikosh" pitchFamily="2" charset="0"/>
                <a:cs typeface="Nikosh" pitchFamily="2" charset="0"/>
              </a:rPr>
              <a:t>ঘ।  ইন্টারপ্রেটার</a:t>
            </a:r>
            <a:endParaRPr lang="en-US" sz="2500" b="1" dirty="0"/>
          </a:p>
          <a:p>
            <a:pPr>
              <a:buNone/>
            </a:pPr>
            <a:endParaRPr lang="en-US" sz="2500" dirty="0"/>
          </a:p>
        </p:txBody>
      </p:sp>
    </p:spTree>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0" y="-513953"/>
            <a:ext cx="4476750" cy="1428750"/>
          </a:xfrm>
        </p:spPr>
        <p:txBody>
          <a:bodyPr/>
          <a:lstStyle/>
          <a:p>
            <a:pPr algn="ctr"/>
            <a:r>
              <a:rPr lang="bn-BD" dirty="0" smtClean="0">
                <a:latin typeface="Nikosh" pitchFamily="2" charset="0"/>
                <a:cs typeface="Nikosh" pitchFamily="2" charset="0"/>
              </a:rPr>
              <a:t>মুল্যায়ন</a:t>
            </a:r>
            <a:endParaRPr lang="en-US" dirty="0"/>
          </a:p>
        </p:txBody>
      </p:sp>
      <p:sp>
        <p:nvSpPr>
          <p:cNvPr id="3" name="Content Placeholder 2"/>
          <p:cNvSpPr>
            <a:spLocks noGrp="1"/>
          </p:cNvSpPr>
          <p:nvPr>
            <p:ph sz="quarter" idx="1"/>
          </p:nvPr>
        </p:nvSpPr>
        <p:spPr/>
        <p:txBody>
          <a:bodyPr>
            <a:normAutofit fontScale="70000" lnSpcReduction="20000"/>
          </a:bodyPr>
          <a:lstStyle/>
          <a:p>
            <a:pPr>
              <a:buNone/>
            </a:pPr>
            <a:r>
              <a:rPr lang="bn-BD" sz="4750" dirty="0">
                <a:latin typeface="Nikosh" pitchFamily="2" charset="0"/>
                <a:cs typeface="Nikosh" pitchFamily="2" charset="0"/>
              </a:rPr>
              <a:t>জ্ঞান মুলক,</a:t>
            </a:r>
            <a:r>
              <a:rPr lang="en-US" sz="4750" dirty="0">
                <a:latin typeface="Nikosh" pitchFamily="2" charset="0"/>
                <a:cs typeface="Nikosh" pitchFamily="2" charset="0"/>
              </a:rPr>
              <a:t> অ</a:t>
            </a:r>
            <a:r>
              <a:rPr lang="bn-BD" sz="4750" dirty="0">
                <a:latin typeface="Nikosh" pitchFamily="2" charset="0"/>
                <a:cs typeface="Nikosh" pitchFamily="2" charset="0"/>
              </a:rPr>
              <a:t>নুধাবন মুলক, প্রয়োগ মুলক প্রশ্ন (গ) </a:t>
            </a:r>
          </a:p>
          <a:p>
            <a:pPr>
              <a:buNone/>
            </a:pPr>
            <a:r>
              <a:rPr lang="bn-BD" sz="3500" dirty="0">
                <a:latin typeface="Nikosh" pitchFamily="2" charset="0"/>
                <a:cs typeface="Nikosh" pitchFamily="2" charset="0"/>
              </a:rPr>
              <a:t>১।  কোনটি উচ্চ স্তরের ভাষা</a:t>
            </a:r>
            <a:r>
              <a:rPr lang="bn-BD" sz="3500" dirty="0">
                <a:latin typeface="Times New Roman" pitchFamily="18" charset="0"/>
                <a:cs typeface="Nikosh" pitchFamily="2" charset="0"/>
              </a:rPr>
              <a:t>?  </a:t>
            </a:r>
            <a:r>
              <a:rPr lang="bn-BD" sz="3500" dirty="0">
                <a:latin typeface="Times New Roman" pitchFamily="18" charset="0"/>
                <a:cs typeface="Times New Roman" pitchFamily="18" charset="0"/>
              </a:rPr>
              <a:t>  </a:t>
            </a:r>
            <a:r>
              <a:rPr lang="bn-BD" sz="3500" dirty="0">
                <a:latin typeface="Nikosh" pitchFamily="2" charset="0"/>
                <a:cs typeface="Nikosh" pitchFamily="2" charset="0"/>
              </a:rPr>
              <a:t>    </a:t>
            </a:r>
          </a:p>
          <a:p>
            <a:pPr>
              <a:buNone/>
            </a:pPr>
            <a:r>
              <a:rPr lang="bn-BD" sz="3500" b="1" dirty="0">
                <a:latin typeface="Nikosh" pitchFamily="2" charset="0"/>
                <a:cs typeface="Nikosh" pitchFamily="2" charset="0"/>
              </a:rPr>
              <a:t>ক।  পাইথন</a:t>
            </a:r>
            <a:r>
              <a:rPr lang="en-US" sz="3500" b="1" dirty="0">
                <a:latin typeface="Times New Roman" pitchFamily="18" charset="0"/>
                <a:cs typeface="Times New Roman" pitchFamily="18" charset="0"/>
              </a:rPr>
              <a:t> </a:t>
            </a:r>
            <a:r>
              <a:rPr lang="bn-BD" sz="3500" b="1" dirty="0">
                <a:latin typeface="Nikosh" pitchFamily="2" charset="0"/>
                <a:cs typeface="Nikosh" pitchFamily="2" charset="0"/>
              </a:rPr>
              <a:t> </a:t>
            </a:r>
            <a:r>
              <a:rPr lang="bn-BD" sz="3500" dirty="0">
                <a:latin typeface="Nikosh" pitchFamily="2" charset="0"/>
                <a:cs typeface="Nikosh" pitchFamily="2" charset="0"/>
              </a:rPr>
              <a:t>খ।</a:t>
            </a:r>
            <a:r>
              <a:rPr lang="bn-BD" sz="3500" b="1" dirty="0">
                <a:latin typeface="Nikosh" pitchFamily="2" charset="0"/>
                <a:cs typeface="Nikosh" pitchFamily="2" charset="0"/>
              </a:rPr>
              <a:t> </a:t>
            </a:r>
            <a:r>
              <a:rPr lang="bn-BD" sz="3500" dirty="0">
                <a:latin typeface="Nikosh" pitchFamily="2" charset="0"/>
                <a:cs typeface="Nikosh" pitchFamily="2" charset="0"/>
              </a:rPr>
              <a:t>অ্যাসেম্বলি ল্যাংগুয়েজ </a:t>
            </a:r>
            <a:r>
              <a:rPr lang="bn-BD" sz="3500" dirty="0">
                <a:latin typeface="Times New Roman" pitchFamily="18" charset="0"/>
                <a:cs typeface="Nikosh" pitchFamily="2" charset="0"/>
              </a:rPr>
              <a:t> </a:t>
            </a:r>
            <a:r>
              <a:rPr lang="bn-BD" sz="3500" dirty="0">
                <a:latin typeface="Nikosh" pitchFamily="2" charset="0"/>
                <a:cs typeface="Nikosh" pitchFamily="2" charset="0"/>
              </a:rPr>
              <a:t>গ।</a:t>
            </a:r>
            <a:r>
              <a:rPr lang="bn-BD" sz="3500" b="1" dirty="0">
                <a:latin typeface="Nikosh" pitchFamily="2" charset="0"/>
                <a:cs typeface="Nikosh" pitchFamily="2" charset="0"/>
              </a:rPr>
              <a:t> </a:t>
            </a:r>
            <a:r>
              <a:rPr lang="bn-BD" sz="3500" dirty="0">
                <a:latin typeface="Nikosh" pitchFamily="2" charset="0"/>
                <a:cs typeface="Nikosh" pitchFamily="2" charset="0"/>
              </a:rPr>
              <a:t>অ্যাডা</a:t>
            </a:r>
            <a:r>
              <a:rPr lang="en-US" sz="3500" dirty="0">
                <a:latin typeface="Times New Roman" pitchFamily="18" charset="0"/>
                <a:cs typeface="Times New Roman" pitchFamily="18" charset="0"/>
              </a:rPr>
              <a:t> </a:t>
            </a:r>
            <a:r>
              <a:rPr lang="bn-BD" sz="3500" dirty="0">
                <a:latin typeface="Nikosh" pitchFamily="2" charset="0"/>
                <a:cs typeface="Nikosh" pitchFamily="2" charset="0"/>
              </a:rPr>
              <a:t>ঘ। মেশিন ভাষা   </a:t>
            </a:r>
            <a:endParaRPr lang="bn-BD" sz="3500" dirty="0">
              <a:latin typeface="Times New Roman" pitchFamily="18" charset="0"/>
              <a:cs typeface="Nikosh" pitchFamily="2" charset="0"/>
            </a:endParaRPr>
          </a:p>
          <a:p>
            <a:pPr>
              <a:buNone/>
            </a:pPr>
            <a:r>
              <a:rPr lang="bn-BD" sz="3500" dirty="0">
                <a:latin typeface="Nikosh" pitchFamily="2" charset="0"/>
                <a:cs typeface="Nikosh" pitchFamily="2" charset="0"/>
              </a:rPr>
              <a:t> ২।  কোনটি নিম্নস্তরের ভাষা  ? </a:t>
            </a:r>
          </a:p>
          <a:p>
            <a:pPr>
              <a:buNone/>
            </a:pPr>
            <a:r>
              <a:rPr lang="bn-BD" sz="3500" dirty="0">
                <a:latin typeface="Nikosh" pitchFamily="2" charset="0"/>
                <a:cs typeface="Nikosh" pitchFamily="2" charset="0"/>
              </a:rPr>
              <a:t>ক। ব্যাসিক </a:t>
            </a:r>
            <a:r>
              <a:rPr lang="bn-BD" sz="3500" dirty="0">
                <a:latin typeface="Times New Roman" pitchFamily="18" charset="0"/>
                <a:cs typeface="Nikosh" pitchFamily="2" charset="0"/>
              </a:rPr>
              <a:t>    </a:t>
            </a:r>
            <a:r>
              <a:rPr lang="bn-BD" sz="3500" b="1" dirty="0">
                <a:latin typeface="Nikosh" pitchFamily="2" charset="0"/>
                <a:cs typeface="Nikosh" pitchFamily="2" charset="0"/>
              </a:rPr>
              <a:t>খ।  মেশিন ল্যাংগুয়েজ </a:t>
            </a:r>
            <a:r>
              <a:rPr lang="bn-BD" sz="3500" b="1" dirty="0">
                <a:latin typeface="Times New Roman" pitchFamily="18" charset="0"/>
                <a:cs typeface="Nikosh" pitchFamily="2" charset="0"/>
              </a:rPr>
              <a:t> </a:t>
            </a:r>
            <a:r>
              <a:rPr lang="en-US" sz="3500" b="1" dirty="0">
                <a:latin typeface="Times New Roman" pitchFamily="18" charset="0"/>
                <a:cs typeface="Times New Roman" pitchFamily="18" charset="0"/>
              </a:rPr>
              <a:t> </a:t>
            </a:r>
            <a:r>
              <a:rPr lang="bn-BD" sz="3500" b="1" dirty="0">
                <a:latin typeface="Times New Roman" pitchFamily="18" charset="0"/>
                <a:cs typeface="Nikosh" pitchFamily="2" charset="0"/>
              </a:rPr>
              <a:t> </a:t>
            </a:r>
            <a:r>
              <a:rPr lang="bn-BD" sz="3500" dirty="0">
                <a:latin typeface="Nikosh" pitchFamily="2" charset="0"/>
                <a:cs typeface="Nikosh" pitchFamily="2" charset="0"/>
              </a:rPr>
              <a:t>গ। </a:t>
            </a:r>
            <a:r>
              <a:rPr lang="bn-BD" sz="3500" dirty="0">
                <a:latin typeface="Times New Roman" pitchFamily="18" charset="0"/>
                <a:cs typeface="Nikosh" pitchFamily="2" charset="0"/>
              </a:rPr>
              <a:t>প্যাস্কেল </a:t>
            </a:r>
            <a:r>
              <a:rPr lang="bn-BD" sz="3500" dirty="0">
                <a:latin typeface="Nikosh" pitchFamily="2" charset="0"/>
                <a:cs typeface="Nikosh" pitchFamily="2" charset="0"/>
              </a:rPr>
              <a:t>   ঘ।</a:t>
            </a:r>
            <a:r>
              <a:rPr lang="en-US" sz="3500" dirty="0">
                <a:latin typeface="Nikosh" pitchFamily="2" charset="0"/>
                <a:cs typeface="Nikosh" pitchFamily="2" charset="0"/>
              </a:rPr>
              <a:t> </a:t>
            </a:r>
            <a:r>
              <a:rPr lang="bn-BD" sz="3500" dirty="0">
                <a:latin typeface="Nikosh" pitchFamily="2" charset="0"/>
                <a:cs typeface="Nikosh" pitchFamily="2" charset="0"/>
              </a:rPr>
              <a:t>ফর্টান </a:t>
            </a:r>
            <a:r>
              <a:rPr lang="en-US" sz="3500" dirty="0">
                <a:latin typeface="Nikosh" pitchFamily="2" charset="0"/>
                <a:cs typeface="Nikosh" pitchFamily="2" charset="0"/>
              </a:rPr>
              <a:t> </a:t>
            </a:r>
            <a:r>
              <a:rPr lang="bn-BD" sz="3500" dirty="0">
                <a:latin typeface="Nikosh" pitchFamily="2" charset="0"/>
                <a:cs typeface="Nikosh" pitchFamily="2" charset="0"/>
              </a:rPr>
              <a:t>  </a:t>
            </a:r>
            <a:r>
              <a:rPr lang="en-US" sz="3500" dirty="0">
                <a:latin typeface="Nikosh" pitchFamily="2" charset="0"/>
                <a:cs typeface="Nikosh" pitchFamily="2" charset="0"/>
              </a:rPr>
              <a:t> </a:t>
            </a:r>
            <a:r>
              <a:rPr lang="en-US" sz="3500" dirty="0">
                <a:latin typeface="Times New Roman" pitchFamily="18" charset="0"/>
                <a:cs typeface="Times New Roman" pitchFamily="18" charset="0"/>
              </a:rPr>
              <a:t> </a:t>
            </a:r>
            <a:r>
              <a:rPr lang="bn-BD" sz="3500" dirty="0">
                <a:latin typeface="Times New Roman" pitchFamily="18" charset="0"/>
                <a:cs typeface="Times New Roman" pitchFamily="18" charset="0"/>
              </a:rPr>
              <a:t> </a:t>
            </a:r>
            <a:endParaRPr lang="en-US" sz="3500" dirty="0">
              <a:latin typeface="Times New Roman" pitchFamily="18" charset="0"/>
              <a:cs typeface="Times New Roman" pitchFamily="18" charset="0"/>
            </a:endParaRPr>
          </a:p>
          <a:p>
            <a:pPr>
              <a:buNone/>
            </a:pPr>
            <a:r>
              <a:rPr lang="bn-BD" sz="3500" dirty="0">
                <a:latin typeface="Nikosh" pitchFamily="2" charset="0"/>
                <a:cs typeface="Nikosh" pitchFamily="2" charset="0"/>
              </a:rPr>
              <a:t>৩। </a:t>
            </a:r>
            <a:r>
              <a:rPr lang="en-US" sz="3500" dirty="0">
                <a:latin typeface="Nikosh" pitchFamily="2" charset="0"/>
                <a:cs typeface="Nikosh" pitchFamily="2" charset="0"/>
              </a:rPr>
              <a:t> </a:t>
            </a:r>
            <a:r>
              <a:rPr lang="bn-BD" sz="3500" dirty="0">
                <a:latin typeface="Nikosh" pitchFamily="2" charset="0"/>
                <a:cs typeface="Nikosh" pitchFamily="2" charset="0"/>
              </a:rPr>
              <a:t>যান্ত্রিক ভাষাকে কোন স্তরের ভাষা বলা হয়?  </a:t>
            </a:r>
          </a:p>
          <a:p>
            <a:pPr>
              <a:buNone/>
            </a:pPr>
            <a:r>
              <a:rPr lang="bn-BD" sz="3500" b="1" dirty="0">
                <a:latin typeface="Nikosh" pitchFamily="2" charset="0"/>
                <a:cs typeface="Nikosh" pitchFamily="2" charset="0"/>
              </a:rPr>
              <a:t>ক। </a:t>
            </a:r>
            <a:r>
              <a:rPr lang="en-US" sz="3500" b="1" dirty="0">
                <a:latin typeface="Nikosh" pitchFamily="2" charset="0"/>
                <a:cs typeface="Nikosh" pitchFamily="2" charset="0"/>
              </a:rPr>
              <a:t> </a:t>
            </a:r>
            <a:r>
              <a:rPr lang="bn-BD" sz="3500" b="1" dirty="0">
                <a:latin typeface="Nikosh" pitchFamily="2" charset="0"/>
                <a:cs typeface="Nikosh" pitchFamily="2" charset="0"/>
              </a:rPr>
              <a:t>নিম্নস্তরের</a:t>
            </a:r>
            <a:r>
              <a:rPr lang="en-US" sz="3500" b="1" dirty="0">
                <a:latin typeface="Times New Roman" pitchFamily="18" charset="0"/>
                <a:cs typeface="Times New Roman" pitchFamily="18" charset="0"/>
              </a:rPr>
              <a:t> </a:t>
            </a:r>
            <a:r>
              <a:rPr lang="bn-BD" sz="3500" b="1" dirty="0">
                <a:latin typeface="Nikosh" pitchFamily="2" charset="0"/>
                <a:cs typeface="Nikosh" pitchFamily="2" charset="0"/>
              </a:rPr>
              <a:t>  </a:t>
            </a:r>
            <a:r>
              <a:rPr lang="bn-BD" sz="3500" b="1" dirty="0">
                <a:latin typeface="Times New Roman" pitchFamily="18" charset="0"/>
                <a:cs typeface="Nikosh" pitchFamily="2" charset="0"/>
              </a:rPr>
              <a:t>  </a:t>
            </a:r>
            <a:r>
              <a:rPr lang="bn-BD" sz="3500" dirty="0">
                <a:latin typeface="Nikosh" pitchFamily="2" charset="0"/>
                <a:cs typeface="Nikosh" pitchFamily="2" charset="0"/>
              </a:rPr>
              <a:t>খ।  </a:t>
            </a:r>
            <a:r>
              <a:rPr lang="bn-BD" sz="3500" dirty="0">
                <a:latin typeface="Times New Roman" pitchFamily="18" charset="0"/>
                <a:cs typeface="Nikosh" pitchFamily="2" charset="0"/>
              </a:rPr>
              <a:t>উচ্চস্তরের</a:t>
            </a:r>
            <a:r>
              <a:rPr lang="en-US" sz="3500" dirty="0">
                <a:latin typeface="Nikosh" pitchFamily="2" charset="0"/>
                <a:cs typeface="Nikosh" pitchFamily="2" charset="0"/>
              </a:rPr>
              <a:t>  </a:t>
            </a:r>
            <a:r>
              <a:rPr lang="bn-BD" sz="3500" dirty="0">
                <a:latin typeface="Nikosh" pitchFamily="2" charset="0"/>
                <a:cs typeface="Nikosh" pitchFamily="2" charset="0"/>
              </a:rPr>
              <a:t>গ।</a:t>
            </a:r>
            <a:r>
              <a:rPr lang="en-US" sz="3500" dirty="0">
                <a:latin typeface="Nikosh" pitchFamily="2" charset="0"/>
                <a:cs typeface="Nikosh" pitchFamily="2" charset="0"/>
              </a:rPr>
              <a:t> </a:t>
            </a:r>
            <a:r>
              <a:rPr lang="bn-BD" sz="3500" dirty="0">
                <a:latin typeface="Times New Roman" pitchFamily="18" charset="0"/>
                <a:cs typeface="Nikosh" pitchFamily="2" charset="0"/>
              </a:rPr>
              <a:t> মধ্যস্তরের </a:t>
            </a:r>
            <a:r>
              <a:rPr lang="en-US" sz="3500" dirty="0">
                <a:latin typeface="Times New Roman" pitchFamily="18" charset="0"/>
                <a:cs typeface="Times New Roman" pitchFamily="18" charset="0"/>
              </a:rPr>
              <a:t>   </a:t>
            </a:r>
            <a:r>
              <a:rPr lang="bn-BD" sz="3500" dirty="0">
                <a:latin typeface="Nikosh" pitchFamily="2" charset="0"/>
                <a:cs typeface="Nikosh" pitchFamily="2" charset="0"/>
              </a:rPr>
              <a:t>ঘ।</a:t>
            </a:r>
            <a:r>
              <a:rPr lang="en-US" sz="3500" dirty="0">
                <a:latin typeface="Nikosh" pitchFamily="2" charset="0"/>
                <a:cs typeface="Nikosh" pitchFamily="2" charset="0"/>
              </a:rPr>
              <a:t>  </a:t>
            </a:r>
            <a:r>
              <a:rPr lang="bn-BD" sz="3500" dirty="0">
                <a:latin typeface="Nikosh" pitchFamily="2" charset="0"/>
                <a:cs typeface="Nikosh" pitchFamily="2" charset="0"/>
              </a:rPr>
              <a:t>অতি উচ্চস্তরের</a:t>
            </a:r>
            <a:r>
              <a:rPr lang="en-US" sz="3500" dirty="0">
                <a:latin typeface="Nikosh" pitchFamily="2" charset="0"/>
                <a:cs typeface="Nikosh" pitchFamily="2" charset="0"/>
              </a:rPr>
              <a:t> </a:t>
            </a:r>
            <a:r>
              <a:rPr lang="bn-BD" sz="3500" dirty="0">
                <a:latin typeface="Nikosh" pitchFamily="2" charset="0"/>
                <a:cs typeface="Nikosh" pitchFamily="2" charset="0"/>
              </a:rPr>
              <a:t> </a:t>
            </a:r>
          </a:p>
          <a:p>
            <a:pPr>
              <a:buNone/>
            </a:pPr>
            <a:r>
              <a:rPr lang="bn-BD" sz="3500" dirty="0">
                <a:latin typeface="Nikosh" pitchFamily="2" charset="0"/>
                <a:cs typeface="Nikosh" pitchFamily="2" charset="0"/>
              </a:rPr>
              <a:t>৪।  অ্যাসেম্বলি ভাষাকে আনুবাদ করে </a:t>
            </a:r>
            <a:r>
              <a:rPr lang="en-US" sz="3500" dirty="0">
                <a:latin typeface="Nikosh" pitchFamily="2" charset="0"/>
                <a:cs typeface="Nikosh" pitchFamily="2" charset="0"/>
              </a:rPr>
              <a:t> </a:t>
            </a:r>
            <a:r>
              <a:rPr lang="bn-BD" sz="3500" dirty="0">
                <a:latin typeface="Nikosh" pitchFamily="2" charset="0"/>
                <a:cs typeface="Nikosh" pitchFamily="2" charset="0"/>
              </a:rPr>
              <a:t>?         </a:t>
            </a:r>
          </a:p>
          <a:p>
            <a:pPr>
              <a:buNone/>
            </a:pPr>
            <a:r>
              <a:rPr lang="bn-BD" sz="3500" b="1" dirty="0">
                <a:latin typeface="Nikosh" pitchFamily="2" charset="0"/>
                <a:cs typeface="Nikosh" pitchFamily="2" charset="0"/>
              </a:rPr>
              <a:t>ক। </a:t>
            </a:r>
            <a:r>
              <a:rPr lang="en-US" sz="3500" b="1" dirty="0">
                <a:latin typeface="Nikosh" pitchFamily="2" charset="0"/>
                <a:cs typeface="Nikosh" pitchFamily="2" charset="0"/>
              </a:rPr>
              <a:t> </a:t>
            </a:r>
            <a:r>
              <a:rPr lang="bn-BD" sz="3500" b="1" dirty="0">
                <a:latin typeface="Nikosh" pitchFamily="2" charset="0"/>
                <a:cs typeface="Nikosh" pitchFamily="2" charset="0"/>
              </a:rPr>
              <a:t>অ্যাসেম্বলার </a:t>
            </a:r>
            <a:r>
              <a:rPr lang="bn-BD" sz="3500" b="1" dirty="0">
                <a:latin typeface="Times New Roman" pitchFamily="18" charset="0"/>
                <a:cs typeface="Nikosh" pitchFamily="2" charset="0"/>
              </a:rPr>
              <a:t>   </a:t>
            </a:r>
            <a:r>
              <a:rPr lang="bn-BD" sz="3500" dirty="0">
                <a:latin typeface="Nikosh" pitchFamily="2" charset="0"/>
                <a:cs typeface="Nikosh" pitchFamily="2" charset="0"/>
              </a:rPr>
              <a:t>খ।  কম্পাইলার  </a:t>
            </a:r>
            <a:r>
              <a:rPr lang="en-US" sz="3500" dirty="0">
                <a:latin typeface="Nikosh" pitchFamily="2" charset="0"/>
                <a:cs typeface="Nikosh" pitchFamily="2" charset="0"/>
              </a:rPr>
              <a:t> </a:t>
            </a:r>
            <a:r>
              <a:rPr lang="bn-BD" sz="3500" dirty="0">
                <a:latin typeface="Nikosh" pitchFamily="2" charset="0"/>
                <a:cs typeface="Nikosh" pitchFamily="2" charset="0"/>
              </a:rPr>
              <a:t> গ।</a:t>
            </a:r>
            <a:r>
              <a:rPr lang="en-US" sz="3500" dirty="0">
                <a:latin typeface="Nikosh" pitchFamily="2" charset="0"/>
                <a:cs typeface="Nikosh" pitchFamily="2" charset="0"/>
              </a:rPr>
              <a:t>  </a:t>
            </a:r>
            <a:r>
              <a:rPr lang="bn-BD" sz="3500" dirty="0">
                <a:latin typeface="Nikosh" pitchFamily="2" charset="0"/>
                <a:cs typeface="Nikosh" pitchFamily="2" charset="0"/>
              </a:rPr>
              <a:t>ইন্টারপ্রেটার </a:t>
            </a:r>
            <a:r>
              <a:rPr lang="en-US" sz="3500" dirty="0">
                <a:latin typeface="Nikosh" pitchFamily="2" charset="0"/>
                <a:cs typeface="Nikosh" pitchFamily="2" charset="0"/>
              </a:rPr>
              <a:t> </a:t>
            </a:r>
            <a:r>
              <a:rPr lang="bn-BD" sz="3500" dirty="0">
                <a:latin typeface="Nikosh" pitchFamily="2" charset="0"/>
                <a:cs typeface="Nikosh" pitchFamily="2" charset="0"/>
              </a:rPr>
              <a:t> </a:t>
            </a:r>
            <a:r>
              <a:rPr lang="en-US" sz="3500" dirty="0">
                <a:latin typeface="Times New Roman" pitchFamily="18" charset="0"/>
                <a:cs typeface="Times New Roman" pitchFamily="18" charset="0"/>
              </a:rPr>
              <a:t> </a:t>
            </a:r>
            <a:r>
              <a:rPr lang="bn-BD" sz="3500" dirty="0">
                <a:latin typeface="Times New Roman" pitchFamily="18" charset="0"/>
                <a:cs typeface="Nikosh" pitchFamily="2" charset="0"/>
              </a:rPr>
              <a:t>  </a:t>
            </a:r>
            <a:r>
              <a:rPr lang="bn-BD" sz="3500" dirty="0">
                <a:latin typeface="Nikosh" pitchFamily="2" charset="0"/>
                <a:cs typeface="Nikosh" pitchFamily="2" charset="0"/>
              </a:rPr>
              <a:t>ঘ। </a:t>
            </a:r>
            <a:r>
              <a:rPr lang="en-US" sz="3500" dirty="0">
                <a:latin typeface="Nikosh" pitchFamily="2" charset="0"/>
                <a:cs typeface="Nikosh" pitchFamily="2" charset="0"/>
              </a:rPr>
              <a:t> </a:t>
            </a:r>
            <a:r>
              <a:rPr lang="bn-BD" sz="3500" dirty="0">
                <a:latin typeface="Nikosh" pitchFamily="2" charset="0"/>
                <a:cs typeface="Nikosh" pitchFamily="2" charset="0"/>
              </a:rPr>
              <a:t>ভিডিও</a:t>
            </a:r>
            <a:endParaRPr lang="bn-BD" sz="3500" dirty="0">
              <a:latin typeface="Times New Roman" pitchFamily="18" charset="0"/>
              <a:cs typeface="Nikosh" pitchFamily="2" charset="0"/>
            </a:endParaRPr>
          </a:p>
          <a:p>
            <a:pPr>
              <a:buNone/>
            </a:pPr>
            <a:r>
              <a:rPr lang="bn-BD" sz="3500" dirty="0">
                <a:latin typeface="Nikosh" pitchFamily="2" charset="0"/>
                <a:cs typeface="Nikosh" pitchFamily="2" charset="0"/>
              </a:rPr>
              <a:t>৫।   মানুষের ভাষার সাথে কোন ভাষার মিল আছে?      </a:t>
            </a:r>
          </a:p>
          <a:p>
            <a:pPr>
              <a:buNone/>
            </a:pPr>
            <a:r>
              <a:rPr lang="bn-BD" sz="3500" b="1" dirty="0">
                <a:latin typeface="Nikosh" pitchFamily="2" charset="0"/>
                <a:cs typeface="Nikosh" pitchFamily="2" charset="0"/>
              </a:rPr>
              <a:t>ক। উচ্চস্তরের  </a:t>
            </a:r>
            <a:r>
              <a:rPr lang="bn-BD" sz="3500" dirty="0">
                <a:latin typeface="Nikosh" pitchFamily="2" charset="0"/>
                <a:cs typeface="Nikosh" pitchFamily="2" charset="0"/>
              </a:rPr>
              <a:t>খ। নিম্নস্তরের  গ</a:t>
            </a:r>
            <a:r>
              <a:rPr lang="bn-BD" sz="3500" b="1" dirty="0">
                <a:latin typeface="Nikosh" pitchFamily="2" charset="0"/>
                <a:cs typeface="Nikosh" pitchFamily="2" charset="0"/>
              </a:rPr>
              <a:t>।</a:t>
            </a:r>
            <a:r>
              <a:rPr lang="en-US" sz="3500" b="1" dirty="0">
                <a:latin typeface="Nikosh" pitchFamily="2" charset="0"/>
                <a:cs typeface="Nikosh" pitchFamily="2" charset="0"/>
              </a:rPr>
              <a:t> </a:t>
            </a:r>
            <a:r>
              <a:rPr lang="bn-BD" sz="3500" b="1" dirty="0">
                <a:latin typeface="Nikosh" pitchFamily="2" charset="0"/>
                <a:cs typeface="Nikosh" pitchFamily="2" charset="0"/>
              </a:rPr>
              <a:t> </a:t>
            </a:r>
            <a:r>
              <a:rPr lang="bn-BD" sz="3500" dirty="0">
                <a:latin typeface="Nikosh" pitchFamily="2" charset="0"/>
                <a:cs typeface="Nikosh" pitchFamily="2" charset="0"/>
              </a:rPr>
              <a:t>যান্ত্রিক </a:t>
            </a:r>
            <a:r>
              <a:rPr lang="bn-BD" sz="3500" b="1" dirty="0">
                <a:latin typeface="Nikosh" pitchFamily="2" charset="0"/>
                <a:cs typeface="Nikosh" pitchFamily="2" charset="0"/>
              </a:rPr>
              <a:t> </a:t>
            </a:r>
            <a:r>
              <a:rPr lang="en-US" sz="3500" b="1" dirty="0">
                <a:latin typeface="Times New Roman" pitchFamily="18" charset="0"/>
                <a:cs typeface="Times New Roman" pitchFamily="18" charset="0"/>
              </a:rPr>
              <a:t> </a:t>
            </a:r>
            <a:r>
              <a:rPr lang="bn-BD" sz="3500" b="1" dirty="0">
                <a:latin typeface="Nikosh" pitchFamily="2" charset="0"/>
                <a:cs typeface="Nikosh" pitchFamily="2" charset="0"/>
              </a:rPr>
              <a:t> </a:t>
            </a:r>
            <a:r>
              <a:rPr lang="bn-BD" sz="3500" dirty="0">
                <a:latin typeface="Nikosh" pitchFamily="2" charset="0"/>
                <a:cs typeface="Nikosh" pitchFamily="2" charset="0"/>
              </a:rPr>
              <a:t>ঘ।  অ্যাসেম্বলি </a:t>
            </a:r>
            <a:endParaRPr lang="en-US" sz="3500" dirty="0"/>
          </a:p>
          <a:p>
            <a:pPr>
              <a:buNone/>
            </a:pP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513953"/>
            <a:ext cx="8858250" cy="1428750"/>
          </a:xfrm>
        </p:spPr>
        <p:txBody>
          <a:bodyPr>
            <a:normAutofit/>
          </a:bodyPr>
          <a:lstStyle/>
          <a:p>
            <a:pPr algn="ctr"/>
            <a:r>
              <a:rPr lang="bn-BD" sz="3500" dirty="0">
                <a:latin typeface="Nikosh" pitchFamily="2" charset="0"/>
                <a:cs typeface="Nikosh" pitchFamily="2" charset="0"/>
              </a:rPr>
              <a:t>    </a:t>
            </a:r>
            <a:r>
              <a:rPr lang="bn-BD" sz="4000" dirty="0">
                <a:latin typeface="Nikosh" pitchFamily="2" charset="0"/>
                <a:cs typeface="Nikosh" pitchFamily="2" charset="0"/>
              </a:rPr>
              <a:t>জ্ঞান মুলক,</a:t>
            </a:r>
            <a:r>
              <a:rPr lang="en-US" sz="4000" dirty="0">
                <a:latin typeface="Nikosh" pitchFamily="2" charset="0"/>
                <a:cs typeface="Nikosh" pitchFamily="2" charset="0"/>
              </a:rPr>
              <a:t> অ</a:t>
            </a:r>
            <a:r>
              <a:rPr lang="bn-BD" sz="4000" dirty="0">
                <a:latin typeface="Nikosh" pitchFamily="2" charset="0"/>
                <a:cs typeface="Nikosh" pitchFamily="2" charset="0"/>
              </a:rPr>
              <a:t>নুধাবন মুলক, প্রয়োগ মুলক প্রশ্ন (গ) </a:t>
            </a:r>
            <a:r>
              <a:rPr lang="bn-BD" sz="3500" dirty="0">
                <a:latin typeface="Nikosh" pitchFamily="2" charset="0"/>
                <a:cs typeface="Nikosh" pitchFamily="2" charset="0"/>
              </a:rPr>
              <a:t/>
            </a:r>
            <a:br>
              <a:rPr lang="bn-BD" sz="3500" dirty="0">
                <a:latin typeface="Nikosh" pitchFamily="2" charset="0"/>
                <a:cs typeface="Nikosh" pitchFamily="2" charset="0"/>
              </a:rPr>
            </a:br>
            <a:endParaRPr lang="en-US" sz="3500" dirty="0"/>
          </a:p>
        </p:txBody>
      </p:sp>
      <p:sp>
        <p:nvSpPr>
          <p:cNvPr id="3" name="Content Placeholder 2"/>
          <p:cNvSpPr>
            <a:spLocks noGrp="1"/>
          </p:cNvSpPr>
          <p:nvPr>
            <p:ph sz="quarter" idx="1"/>
          </p:nvPr>
        </p:nvSpPr>
        <p:spPr/>
        <p:txBody>
          <a:bodyPr>
            <a:normAutofit fontScale="70000" lnSpcReduction="20000"/>
          </a:bodyPr>
          <a:lstStyle/>
          <a:p>
            <a:pPr>
              <a:buNone/>
            </a:pPr>
            <a:r>
              <a:rPr lang="bn-BD" sz="4750" dirty="0">
                <a:latin typeface="Nikosh" pitchFamily="2" charset="0"/>
                <a:cs typeface="Nikosh" pitchFamily="2" charset="0"/>
              </a:rPr>
              <a:t> </a:t>
            </a:r>
          </a:p>
          <a:p>
            <a:pPr>
              <a:buNone/>
            </a:pPr>
            <a:r>
              <a:rPr lang="bn-BD" dirty="0" smtClean="0">
                <a:latin typeface="Nikosh" pitchFamily="2" charset="0"/>
                <a:cs typeface="Nikosh" pitchFamily="2" charset="0"/>
              </a:rPr>
              <a:t>৬।   নিচের কোনটি আনুবাদক প্রোগ্রাম</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ইন্টারপ্রেটার</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খ।</a:t>
            </a:r>
            <a:r>
              <a:rPr lang="bn-BD" b="1" dirty="0" smtClean="0">
                <a:latin typeface="Nikosh" pitchFamily="2" charset="0"/>
                <a:cs typeface="Nikosh" pitchFamily="2" charset="0"/>
              </a:rPr>
              <a:t>  </a:t>
            </a:r>
            <a:r>
              <a:rPr lang="bn-BD" dirty="0" smtClean="0">
                <a:latin typeface="Nikosh" pitchFamily="2" charset="0"/>
                <a:cs typeface="Nikosh" pitchFamily="2" charset="0"/>
              </a:rPr>
              <a:t>সি ++</a:t>
            </a:r>
            <a:r>
              <a:rPr lang="bn-BD" dirty="0" smtClean="0">
                <a:latin typeface="Times New Roman" pitchFamily="18" charset="0"/>
                <a:cs typeface="Nikosh" pitchFamily="2" charset="0"/>
              </a:rPr>
              <a:t>   </a:t>
            </a:r>
            <a:r>
              <a:rPr lang="bn-BD" dirty="0" smtClean="0">
                <a:latin typeface="Nikosh" pitchFamily="2" charset="0"/>
                <a:cs typeface="Nikosh" pitchFamily="2" charset="0"/>
              </a:rPr>
              <a:t>গ।</a:t>
            </a:r>
            <a:r>
              <a:rPr lang="bn-BD" b="1" dirty="0" smtClean="0">
                <a:latin typeface="Nikosh" pitchFamily="2" charset="0"/>
                <a:cs typeface="Nikosh" pitchFamily="2" charset="0"/>
              </a:rPr>
              <a:t> </a:t>
            </a:r>
            <a:r>
              <a:rPr lang="bn-BD" dirty="0" smtClean="0">
                <a:latin typeface="Times New Roman" pitchFamily="18" charset="0"/>
                <a:cs typeface="Nikosh" pitchFamily="2" charset="0"/>
              </a:rPr>
              <a:t>পাইথন </a:t>
            </a:r>
            <a:r>
              <a:rPr lang="bn-BD" b="1" dirty="0" smtClean="0">
                <a:latin typeface="Times New Roman" pitchFamily="18" charset="0"/>
                <a:cs typeface="Nikosh" pitchFamily="2" charset="0"/>
              </a:rPr>
              <a:t> </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 </a:t>
            </a:r>
            <a:r>
              <a:rPr lang="bn-BD" dirty="0" smtClean="0">
                <a:latin typeface="Times New Roman" pitchFamily="18" charset="0"/>
                <a:cs typeface="Nikosh" pitchFamily="2" charset="0"/>
              </a:rPr>
              <a:t>প্যাস্কেল</a:t>
            </a:r>
            <a:r>
              <a:rPr lang="bn-BD" dirty="0" smtClean="0">
                <a:latin typeface="Nikosh" pitchFamily="2" charset="0"/>
                <a:cs typeface="Nikosh" pitchFamily="2" charset="0"/>
              </a:rPr>
              <a:t>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৭।  কোনটি আনুবাদক প্রোগ্রাম নয় ? </a:t>
            </a:r>
          </a:p>
          <a:p>
            <a:pPr>
              <a:buNone/>
            </a:pPr>
            <a:r>
              <a:rPr lang="bn-BD" dirty="0" smtClean="0">
                <a:latin typeface="Nikosh" pitchFamily="2" charset="0"/>
                <a:cs typeface="Nikosh" pitchFamily="2" charset="0"/>
              </a:rPr>
              <a:t>ক। </a:t>
            </a:r>
            <a:r>
              <a:rPr lang="bn-BD" dirty="0" smtClean="0">
                <a:latin typeface="Times New Roman" pitchFamily="18" charset="0"/>
                <a:cs typeface="Nikosh" pitchFamily="2" charset="0"/>
              </a:rPr>
              <a:t> কম্পাইলার    </a:t>
            </a:r>
            <a:r>
              <a:rPr lang="bn-BD" b="1" dirty="0" smtClean="0">
                <a:latin typeface="Nikosh" pitchFamily="2" charset="0"/>
                <a:cs typeface="Nikosh" pitchFamily="2" charset="0"/>
              </a:rPr>
              <a:t>খ। কোবল </a:t>
            </a:r>
            <a:r>
              <a:rPr lang="bn-BD" b="1" dirty="0" smtClean="0">
                <a:latin typeface="Times New Roman" pitchFamily="18" charset="0"/>
                <a:cs typeface="Nikosh" pitchFamily="2" charset="0"/>
              </a:rPr>
              <a:t> </a:t>
            </a:r>
            <a:r>
              <a:rPr lang="en-US" b="1" dirty="0" smtClean="0">
                <a:latin typeface="Times New Roman" pitchFamily="18" charset="0"/>
                <a:cs typeface="Times New Roman" pitchFamily="18"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গ। ইন্টারপ্রেটার</a:t>
            </a:r>
            <a:r>
              <a:rPr lang="bn-BD" dirty="0" smtClean="0">
                <a:latin typeface="Times New Roman" pitchFamily="18" charset="0"/>
                <a:cs typeface="Nikosh" pitchFamily="2" charset="0"/>
              </a:rPr>
              <a:t> </a:t>
            </a:r>
            <a:r>
              <a:rPr lang="bn-BD" dirty="0" smtClean="0">
                <a:latin typeface="Nikosh" pitchFamily="2" charset="0"/>
                <a:cs typeface="Nikosh" pitchFamily="2" charset="0"/>
              </a:rPr>
              <a:t>   ঘ।</a:t>
            </a:r>
            <a:r>
              <a:rPr lang="en-US" dirty="0" smtClean="0">
                <a:latin typeface="Nikosh" pitchFamily="2" charset="0"/>
                <a:cs typeface="Nikosh" pitchFamily="2" charset="0"/>
              </a:rPr>
              <a:t> </a:t>
            </a:r>
            <a:r>
              <a:rPr lang="bn-BD" dirty="0" smtClean="0">
                <a:latin typeface="Nikosh" pitchFamily="2" charset="0"/>
                <a:cs typeface="Nikosh" pitchFamily="2" charset="0"/>
              </a:rPr>
              <a:t>অ্যাসেম্বলার </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r>
              <a:rPr lang="bn-BD" dirty="0" smtClean="0">
                <a:latin typeface="Nikosh" pitchFamily="2" charset="0"/>
                <a:cs typeface="Nikosh" pitchFamily="2" charset="0"/>
              </a:rPr>
              <a:t>৮। ইন্টারপ্রেটার প্রোগ্রামকে কি ভাবে কাজ করে?  </a:t>
            </a:r>
          </a:p>
          <a:p>
            <a:pPr>
              <a:buNone/>
            </a:pPr>
            <a:r>
              <a:rPr lang="bn-BD" b="1" dirty="0" smtClean="0">
                <a:latin typeface="Nikosh" pitchFamily="2" charset="0"/>
                <a:cs typeface="Nikosh" pitchFamily="2" charset="0"/>
              </a:rPr>
              <a:t>ক। এক লাইন এক লাইন করে আনুবাদ করে</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এক সাথে পুরো প্রোগ্রাম আনুবাদ করে</a:t>
            </a:r>
            <a:r>
              <a:rPr lang="en-US" dirty="0" smtClean="0">
                <a:latin typeface="Nikosh" pitchFamily="2" charset="0"/>
                <a:cs typeface="Nikosh" pitchFamily="2" charset="0"/>
              </a:rPr>
              <a:t>  </a:t>
            </a:r>
            <a:endParaRPr lang="bn-BD" dirty="0" smtClean="0">
              <a:latin typeface="Nikosh" pitchFamily="2" charset="0"/>
              <a:cs typeface="Nikosh" pitchFamily="2" charset="0"/>
            </a:endParaRPr>
          </a:p>
          <a:p>
            <a:pPr>
              <a:buNone/>
            </a:pP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Nikosh" pitchFamily="2" charset="0"/>
                <a:cs typeface="Nikosh" pitchFamily="2" charset="0"/>
              </a:rPr>
              <a:t>এক সাথে পাচ লাইন করে আনুবাদ করে</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অর্ধেক অর্ধেক লাইন অনুবাদ করে </a:t>
            </a:r>
            <a:r>
              <a:rPr lang="en-US" dirty="0" smtClean="0">
                <a:latin typeface="Nikosh" pitchFamily="2" charset="0"/>
                <a:cs typeface="Nikosh" pitchFamily="2" charset="0"/>
              </a:rPr>
              <a:t> </a:t>
            </a:r>
            <a:r>
              <a:rPr lang="bn-BD" dirty="0" smtClean="0">
                <a:latin typeface="Nikosh" pitchFamily="2" charset="0"/>
                <a:cs typeface="Nikosh" pitchFamily="2" charset="0"/>
              </a:rPr>
              <a:t> </a:t>
            </a:r>
          </a:p>
          <a:p>
            <a:pPr>
              <a:buNone/>
            </a:pPr>
            <a:r>
              <a:rPr lang="bn-BD" dirty="0" smtClean="0">
                <a:latin typeface="Nikosh" pitchFamily="2" charset="0"/>
                <a:cs typeface="Nikosh" pitchFamily="2" charset="0"/>
              </a:rPr>
              <a:t>৯। </a:t>
            </a:r>
            <a:r>
              <a:rPr lang="en-US" dirty="0" smtClean="0">
                <a:latin typeface="Nikosh" pitchFamily="2" charset="0"/>
                <a:cs typeface="Nikosh" pitchFamily="2" charset="0"/>
              </a:rPr>
              <a:t> </a:t>
            </a:r>
            <a:r>
              <a:rPr lang="bn-BD" dirty="0" smtClean="0">
                <a:latin typeface="Nikosh" pitchFamily="2" charset="0"/>
                <a:cs typeface="Nikosh" pitchFamily="2" charset="0"/>
              </a:rPr>
              <a:t>ফ্লোচার্টের বিষয়কে কম্পিউটারের প্রোগ্রামিংয়ের ভাষায় রুপান্তর করাকে কি বলে?         </a:t>
            </a:r>
          </a:p>
          <a:p>
            <a:pPr>
              <a:buNone/>
            </a:pPr>
            <a:r>
              <a:rPr lang="bn-BD" dirty="0" smtClean="0">
                <a:latin typeface="Nikosh" pitchFamily="2" charset="0"/>
                <a:cs typeface="Nikosh" pitchFamily="2" charset="0"/>
              </a:rPr>
              <a:t>ক। </a:t>
            </a:r>
            <a:r>
              <a:rPr lang="en-US" dirty="0" smtClean="0">
                <a:latin typeface="Nikosh" pitchFamily="2" charset="0"/>
                <a:cs typeface="Nikosh" pitchFamily="2" charset="0"/>
              </a:rPr>
              <a:t> </a:t>
            </a:r>
            <a:r>
              <a:rPr lang="bn-BD" dirty="0" smtClean="0">
                <a:latin typeface="Nikosh" pitchFamily="2" charset="0"/>
                <a:cs typeface="Nikosh" pitchFamily="2" charset="0"/>
              </a:rPr>
              <a:t> সুডোকোড </a:t>
            </a:r>
            <a:r>
              <a:rPr lang="bn-BD" dirty="0" smtClean="0">
                <a:latin typeface="Times New Roman" pitchFamily="18" charset="0"/>
                <a:cs typeface="Nikosh" pitchFamily="2" charset="0"/>
              </a:rPr>
              <a:t>   </a:t>
            </a:r>
            <a:r>
              <a:rPr lang="bn-BD" b="1" dirty="0" smtClean="0">
                <a:latin typeface="Nikosh" pitchFamily="2" charset="0"/>
                <a:cs typeface="Nikosh" pitchFamily="2" charset="0"/>
              </a:rPr>
              <a:t>খ।  কোডিং</a:t>
            </a:r>
            <a:r>
              <a:rPr lang="en-US" b="1" dirty="0" smtClean="0">
                <a:latin typeface="Nikosh" pitchFamily="2" charset="0"/>
                <a:cs typeface="Nikosh" pitchFamily="2"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Nikosh" pitchFamily="2" charset="0"/>
                <a:cs typeface="Nikosh" pitchFamily="2" charset="0"/>
              </a:rPr>
              <a:t>অ্যালগরিদম </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Nikosh" pitchFamily="2" charset="0"/>
              </a:rPr>
              <a:t>  </a:t>
            </a:r>
            <a:r>
              <a:rPr lang="bn-BD" dirty="0" smtClean="0">
                <a:latin typeface="Nikosh" pitchFamily="2" charset="0"/>
                <a:cs typeface="Nikosh" pitchFamily="2" charset="0"/>
              </a:rPr>
              <a:t>ঘ। </a:t>
            </a:r>
            <a:r>
              <a:rPr lang="en-US" dirty="0" smtClean="0">
                <a:latin typeface="Nikosh" pitchFamily="2" charset="0"/>
                <a:cs typeface="Nikosh" pitchFamily="2" charset="0"/>
              </a:rPr>
              <a:t> </a:t>
            </a:r>
            <a:r>
              <a:rPr lang="bn-BD" dirty="0" smtClean="0">
                <a:latin typeface="Nikosh" pitchFamily="2" charset="0"/>
                <a:cs typeface="Nikosh" pitchFamily="2" charset="0"/>
              </a:rPr>
              <a:t>প্রিন্ট</a:t>
            </a:r>
            <a:r>
              <a:rPr lang="bn-BD" dirty="0" smtClean="0">
                <a:latin typeface="Times New Roman" pitchFamily="18" charset="0"/>
                <a:cs typeface="Nikosh" pitchFamily="2" charset="0"/>
              </a:rPr>
              <a:t> </a:t>
            </a:r>
          </a:p>
          <a:p>
            <a:pPr>
              <a:buNone/>
            </a:pPr>
            <a:r>
              <a:rPr lang="bn-BD" dirty="0" smtClean="0">
                <a:latin typeface="Nikosh" pitchFamily="2" charset="0"/>
                <a:cs typeface="Nikosh" pitchFamily="2" charset="0"/>
              </a:rPr>
              <a:t>১০।  প্রোগ্রামের কোন ভাষা যন্ত্রনির্ভর?       </a:t>
            </a:r>
          </a:p>
          <a:p>
            <a:pPr>
              <a:buNone/>
            </a:pPr>
            <a:r>
              <a:rPr lang="bn-BD" dirty="0" smtClean="0">
                <a:latin typeface="Nikosh" pitchFamily="2" charset="0"/>
                <a:cs typeface="Nikosh" pitchFamily="2" charset="0"/>
              </a:rPr>
              <a:t>ক। উচ্চস্তরের ভাষা   খ।  যন্ত্রভাষা  গ</a:t>
            </a:r>
            <a:r>
              <a:rPr lang="bn-BD" b="1" dirty="0" smtClean="0">
                <a:latin typeface="Nikosh" pitchFamily="2" charset="0"/>
                <a:cs typeface="Nikosh" pitchFamily="2" charset="0"/>
              </a:rPr>
              <a:t>।</a:t>
            </a:r>
            <a:r>
              <a:rPr lang="en-US" b="1" dirty="0" smtClean="0">
                <a:latin typeface="Nikosh" pitchFamily="2" charset="0"/>
                <a:cs typeface="Nikosh" pitchFamily="2" charset="0"/>
              </a:rPr>
              <a:t> </a:t>
            </a:r>
            <a:r>
              <a:rPr lang="bn-BD" b="1" dirty="0" smtClean="0">
                <a:latin typeface="Nikosh" pitchFamily="2" charset="0"/>
                <a:cs typeface="Nikosh" pitchFamily="2" charset="0"/>
              </a:rPr>
              <a:t> অ্যাসেম্বলি ভাষা  </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ঘ।  নিম্নস্তরের ভাষা </a:t>
            </a:r>
            <a:endParaRPr lang="en-US" dirty="0" smtClean="0"/>
          </a:p>
          <a:p>
            <a:pPr>
              <a:buNone/>
            </a:pP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4" presetClass="emph" presetSubtype="0" fill="hold" grpId="1" nodeType="click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2"/>
                                        </p:tgtEl>
                                        <p:attrNameLst>
                                          <p:attrName>ppt_x</p:attrName>
                                          <p:attrName>ppt_y</p:attrName>
                                        </p:attrNameLst>
                                      </p:cBhvr>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n-BD" sz="4000" dirty="0">
                <a:latin typeface="Nikosh" pitchFamily="2" charset="0"/>
                <a:cs typeface="Nikosh" pitchFamily="2" charset="0"/>
              </a:rPr>
              <a:t>জ্ঞান মুলক,</a:t>
            </a:r>
            <a:r>
              <a:rPr lang="en-US" sz="4000" dirty="0">
                <a:latin typeface="Nikosh" pitchFamily="2" charset="0"/>
                <a:cs typeface="Nikosh" pitchFamily="2" charset="0"/>
              </a:rPr>
              <a:t> অ</a:t>
            </a:r>
            <a:r>
              <a:rPr lang="bn-BD" sz="4000" dirty="0">
                <a:latin typeface="Nikosh" pitchFamily="2" charset="0"/>
                <a:cs typeface="Nikosh" pitchFamily="2" charset="0"/>
              </a:rPr>
              <a:t>নুধাবন মুলক, প্রয়োগ মুলক প্রশ্ন (গ) </a:t>
            </a:r>
            <a:r>
              <a:rPr lang="bn-BD" sz="3500" dirty="0">
                <a:latin typeface="Nikosh" pitchFamily="2" charset="0"/>
                <a:cs typeface="Nikosh" pitchFamily="2" charset="0"/>
              </a:rPr>
              <a:t/>
            </a:r>
            <a:br>
              <a:rPr lang="bn-BD" sz="3500" dirty="0">
                <a:latin typeface="Nikosh" pitchFamily="2" charset="0"/>
                <a:cs typeface="Nikosh" pitchFamily="2" charset="0"/>
              </a:rPr>
            </a:br>
            <a:endParaRPr lang="en-US" sz="3500" dirty="0"/>
          </a:p>
        </p:txBody>
      </p:sp>
      <p:sp>
        <p:nvSpPr>
          <p:cNvPr id="3" name="Content Placeholder 2"/>
          <p:cNvSpPr>
            <a:spLocks noGrp="1"/>
          </p:cNvSpPr>
          <p:nvPr>
            <p:ph sz="quarter" idx="1"/>
          </p:nvPr>
        </p:nvSpPr>
        <p:spPr/>
        <p:txBody>
          <a:bodyPr>
            <a:normAutofit fontScale="92500" lnSpcReduction="10000"/>
          </a:bodyPr>
          <a:lstStyle/>
          <a:p>
            <a:pPr>
              <a:buNone/>
            </a:pPr>
            <a:r>
              <a:rPr lang="bn-BD" sz="2750" dirty="0">
                <a:latin typeface="Nikosh" pitchFamily="2" charset="0"/>
                <a:cs typeface="Nikosh" pitchFamily="2" charset="0"/>
              </a:rPr>
              <a:t>১১। সুডো শব্দের অর্থ কি</a:t>
            </a:r>
            <a:r>
              <a:rPr lang="bn-BD" sz="2750" dirty="0">
                <a:latin typeface="Times New Roman" pitchFamily="18" charset="0"/>
                <a:cs typeface="Nikosh" pitchFamily="2" charset="0"/>
              </a:rPr>
              <a:t>?  </a:t>
            </a:r>
            <a:r>
              <a:rPr lang="bn-BD" sz="2750" dirty="0">
                <a:latin typeface="Times New Roman" pitchFamily="18" charset="0"/>
                <a:cs typeface="Times New Roman" pitchFamily="18" charset="0"/>
              </a:rPr>
              <a:t>  </a:t>
            </a:r>
            <a:r>
              <a:rPr lang="bn-BD" sz="2750" dirty="0">
                <a:latin typeface="Nikosh" pitchFamily="2" charset="0"/>
                <a:cs typeface="Nikosh" pitchFamily="2" charset="0"/>
              </a:rPr>
              <a:t>    </a:t>
            </a:r>
          </a:p>
          <a:p>
            <a:pPr>
              <a:buNone/>
            </a:pPr>
            <a:r>
              <a:rPr lang="bn-BD" sz="2750" b="1" dirty="0">
                <a:latin typeface="Nikosh" pitchFamily="2" charset="0"/>
                <a:cs typeface="Nikosh" pitchFamily="2" charset="0"/>
              </a:rPr>
              <a:t>ক।  ছদ্ম </a:t>
            </a:r>
            <a:r>
              <a:rPr lang="en-US" sz="2750" b="1" dirty="0">
                <a:latin typeface="Times New Roman" pitchFamily="18" charset="0"/>
                <a:cs typeface="Times New Roman" pitchFamily="18" charset="0"/>
              </a:rPr>
              <a:t> </a:t>
            </a:r>
            <a:r>
              <a:rPr lang="bn-BD" sz="2750" b="1" dirty="0">
                <a:latin typeface="Nikosh" pitchFamily="2" charset="0"/>
                <a:cs typeface="Nikosh" pitchFamily="2" charset="0"/>
              </a:rPr>
              <a:t> </a:t>
            </a:r>
            <a:r>
              <a:rPr lang="bn-BD" sz="2750" dirty="0">
                <a:latin typeface="Nikosh" pitchFamily="2" charset="0"/>
                <a:cs typeface="Nikosh" pitchFamily="2" charset="0"/>
              </a:rPr>
              <a:t>খ।</a:t>
            </a:r>
            <a:r>
              <a:rPr lang="bn-BD" sz="2750" b="1" dirty="0">
                <a:latin typeface="Nikosh" pitchFamily="2" charset="0"/>
                <a:cs typeface="Nikosh" pitchFamily="2" charset="0"/>
              </a:rPr>
              <a:t> </a:t>
            </a:r>
            <a:r>
              <a:rPr lang="bn-BD" sz="2750" dirty="0">
                <a:latin typeface="Nikosh" pitchFamily="2" charset="0"/>
                <a:cs typeface="Nikosh" pitchFamily="2" charset="0"/>
              </a:rPr>
              <a:t>শৃংখলা</a:t>
            </a:r>
            <a:r>
              <a:rPr lang="bn-BD" sz="2750" dirty="0">
                <a:latin typeface="Times New Roman" pitchFamily="18" charset="0"/>
                <a:cs typeface="Nikosh" pitchFamily="2" charset="0"/>
              </a:rPr>
              <a:t> </a:t>
            </a:r>
            <a:r>
              <a:rPr lang="bn-BD" sz="2750" dirty="0">
                <a:latin typeface="Nikosh" pitchFamily="2" charset="0"/>
                <a:cs typeface="Nikosh" pitchFamily="2" charset="0"/>
              </a:rPr>
              <a:t>গ।</a:t>
            </a:r>
            <a:r>
              <a:rPr lang="bn-BD" sz="2750" b="1" dirty="0">
                <a:latin typeface="Nikosh" pitchFamily="2" charset="0"/>
                <a:cs typeface="Nikosh" pitchFamily="2" charset="0"/>
              </a:rPr>
              <a:t> </a:t>
            </a:r>
            <a:r>
              <a:rPr lang="bn-BD" sz="2750" dirty="0">
                <a:latin typeface="Nikosh" pitchFamily="2" charset="0"/>
                <a:cs typeface="Nikosh" pitchFamily="2" charset="0"/>
              </a:rPr>
              <a:t>পদ্ধতি</a:t>
            </a:r>
            <a:r>
              <a:rPr lang="en-US" sz="2750" dirty="0">
                <a:latin typeface="Times New Roman" pitchFamily="18" charset="0"/>
                <a:cs typeface="Times New Roman" pitchFamily="18" charset="0"/>
              </a:rPr>
              <a:t> </a:t>
            </a:r>
            <a:r>
              <a:rPr lang="bn-BD" sz="2750" dirty="0">
                <a:latin typeface="Nikosh" pitchFamily="2" charset="0"/>
                <a:cs typeface="Nikosh" pitchFamily="2" charset="0"/>
              </a:rPr>
              <a:t>ঘ। </a:t>
            </a:r>
            <a:r>
              <a:rPr lang="bn-BD" sz="2750" dirty="0">
                <a:latin typeface="Times New Roman" pitchFamily="18" charset="0"/>
                <a:cs typeface="Nikosh" pitchFamily="2" charset="0"/>
              </a:rPr>
              <a:t>ত্রুটি</a:t>
            </a:r>
            <a:r>
              <a:rPr lang="bn-BD" sz="2750" dirty="0">
                <a:latin typeface="Nikosh" pitchFamily="2" charset="0"/>
                <a:cs typeface="Nikosh" pitchFamily="2" charset="0"/>
              </a:rPr>
              <a:t>  </a:t>
            </a:r>
            <a:endParaRPr lang="bn-BD" sz="2750" dirty="0">
              <a:latin typeface="Times New Roman" pitchFamily="18" charset="0"/>
              <a:cs typeface="Nikosh" pitchFamily="2" charset="0"/>
            </a:endParaRPr>
          </a:p>
          <a:p>
            <a:pPr>
              <a:buNone/>
            </a:pPr>
            <a:r>
              <a:rPr lang="bn-BD" sz="2750" dirty="0">
                <a:latin typeface="Nikosh" pitchFamily="2" charset="0"/>
                <a:cs typeface="Nikosh" pitchFamily="2" charset="0"/>
              </a:rPr>
              <a:t> ১২। কোন ভাষা কোন ধরনের রুপান্তর ছাড়া কম্পিউটারে সরাসরি নির্বাহ করতে পারে  ? </a:t>
            </a:r>
          </a:p>
          <a:p>
            <a:pPr>
              <a:buNone/>
            </a:pPr>
            <a:r>
              <a:rPr lang="bn-BD" sz="2750" b="1" dirty="0">
                <a:latin typeface="Nikosh" pitchFamily="2" charset="0"/>
                <a:cs typeface="Nikosh" pitchFamily="2" charset="0"/>
              </a:rPr>
              <a:t>ক। মেশিন ভাষা</a:t>
            </a:r>
            <a:r>
              <a:rPr lang="bn-BD" sz="2750" b="1" dirty="0">
                <a:latin typeface="Times New Roman" pitchFamily="18" charset="0"/>
                <a:cs typeface="Nikosh" pitchFamily="2" charset="0"/>
              </a:rPr>
              <a:t>   </a:t>
            </a:r>
            <a:r>
              <a:rPr lang="bn-BD" sz="2750" dirty="0">
                <a:latin typeface="Nikosh" pitchFamily="2" charset="0"/>
                <a:cs typeface="Nikosh" pitchFamily="2" charset="0"/>
              </a:rPr>
              <a:t>খ। </a:t>
            </a:r>
            <a:r>
              <a:rPr lang="bn-BD" sz="2750" dirty="0">
                <a:latin typeface="Times New Roman" pitchFamily="18" charset="0"/>
                <a:cs typeface="Nikosh" pitchFamily="2" charset="0"/>
              </a:rPr>
              <a:t>অ্যাসেম্বলি ভাষা </a:t>
            </a:r>
            <a:r>
              <a:rPr lang="en-US" sz="2750" dirty="0">
                <a:latin typeface="Times New Roman" pitchFamily="18" charset="0"/>
                <a:cs typeface="Times New Roman" pitchFamily="18" charset="0"/>
              </a:rPr>
              <a:t> </a:t>
            </a:r>
            <a:r>
              <a:rPr lang="bn-BD" sz="2750" dirty="0">
                <a:latin typeface="Times New Roman" pitchFamily="18" charset="0"/>
                <a:cs typeface="Nikosh" pitchFamily="2" charset="0"/>
              </a:rPr>
              <a:t> </a:t>
            </a:r>
            <a:r>
              <a:rPr lang="bn-BD" sz="2750" dirty="0">
                <a:latin typeface="Nikosh" pitchFamily="2" charset="0"/>
                <a:cs typeface="Nikosh" pitchFamily="2" charset="0"/>
              </a:rPr>
              <a:t>গ। </a:t>
            </a:r>
            <a:r>
              <a:rPr lang="bn-BD" sz="2750" dirty="0">
                <a:latin typeface="Times New Roman" pitchFamily="18" charset="0"/>
                <a:cs typeface="Nikosh" pitchFamily="2" charset="0"/>
              </a:rPr>
              <a:t>উচ্চস্তরের ভাষা</a:t>
            </a:r>
            <a:r>
              <a:rPr lang="bn-BD" sz="2750" dirty="0">
                <a:latin typeface="Nikosh" pitchFamily="2" charset="0"/>
                <a:cs typeface="Nikosh" pitchFamily="2" charset="0"/>
              </a:rPr>
              <a:t>   ঘ।</a:t>
            </a:r>
            <a:r>
              <a:rPr lang="en-US" sz="2750" dirty="0">
                <a:latin typeface="Nikosh" pitchFamily="2" charset="0"/>
                <a:cs typeface="Nikosh" pitchFamily="2" charset="0"/>
              </a:rPr>
              <a:t> </a:t>
            </a:r>
            <a:r>
              <a:rPr lang="bn-BD" sz="2750" dirty="0">
                <a:latin typeface="Times New Roman" pitchFamily="18" charset="0"/>
                <a:cs typeface="Nikosh" pitchFamily="2" charset="0"/>
              </a:rPr>
              <a:t> মধ্যম স্তরের ভাষা </a:t>
            </a:r>
            <a:r>
              <a:rPr lang="en-US" sz="2750" dirty="0">
                <a:latin typeface="Nikosh" pitchFamily="2" charset="0"/>
                <a:cs typeface="Nikosh" pitchFamily="2" charset="0"/>
              </a:rPr>
              <a:t> </a:t>
            </a:r>
            <a:r>
              <a:rPr lang="bn-BD" sz="2750" dirty="0">
                <a:latin typeface="Nikosh" pitchFamily="2" charset="0"/>
                <a:cs typeface="Nikosh" pitchFamily="2" charset="0"/>
              </a:rPr>
              <a:t>  </a:t>
            </a:r>
            <a:r>
              <a:rPr lang="en-US" sz="2750" dirty="0">
                <a:latin typeface="Nikosh" pitchFamily="2" charset="0"/>
                <a:cs typeface="Nikosh" pitchFamily="2" charset="0"/>
              </a:rPr>
              <a:t> </a:t>
            </a:r>
            <a:r>
              <a:rPr lang="en-US" sz="2750" dirty="0">
                <a:latin typeface="Times New Roman" pitchFamily="18" charset="0"/>
                <a:cs typeface="Times New Roman" pitchFamily="18" charset="0"/>
              </a:rPr>
              <a:t> </a:t>
            </a:r>
            <a:r>
              <a:rPr lang="bn-BD" sz="2750" dirty="0">
                <a:latin typeface="Times New Roman" pitchFamily="18" charset="0"/>
                <a:cs typeface="Times New Roman" pitchFamily="18" charset="0"/>
              </a:rPr>
              <a:t>  </a:t>
            </a:r>
            <a:endParaRPr lang="en-US" sz="2750" dirty="0">
              <a:latin typeface="Times New Roman" pitchFamily="18" charset="0"/>
              <a:cs typeface="Times New Roman" pitchFamily="18" charset="0"/>
            </a:endParaRPr>
          </a:p>
          <a:p>
            <a:pPr>
              <a:buNone/>
            </a:pPr>
            <a:r>
              <a:rPr lang="bn-BD" sz="2750" dirty="0">
                <a:latin typeface="Nikosh" pitchFamily="2" charset="0"/>
                <a:cs typeface="Nikosh" pitchFamily="2" charset="0"/>
              </a:rPr>
              <a:t>১৩। মেশিন ভাষায় রুপান্তরিত প্রোগ্রামকে কি বলা হয়?  </a:t>
            </a:r>
          </a:p>
          <a:p>
            <a:pPr>
              <a:buNone/>
            </a:pPr>
            <a:r>
              <a:rPr lang="bn-BD" sz="2750" b="1" dirty="0">
                <a:latin typeface="Nikosh" pitchFamily="2" charset="0"/>
                <a:cs typeface="Nikosh" pitchFamily="2" charset="0"/>
              </a:rPr>
              <a:t>ক। </a:t>
            </a:r>
            <a:r>
              <a:rPr lang="en-US" sz="2750" b="1" dirty="0">
                <a:latin typeface="Nikosh" pitchFamily="2" charset="0"/>
                <a:cs typeface="Nikosh" pitchFamily="2" charset="0"/>
              </a:rPr>
              <a:t> </a:t>
            </a:r>
            <a:r>
              <a:rPr lang="bn-BD" sz="2750" b="1" dirty="0">
                <a:latin typeface="Nikosh" pitchFamily="2" charset="0"/>
                <a:cs typeface="Nikosh" pitchFamily="2" charset="0"/>
              </a:rPr>
              <a:t>অবব্জেক্ট  প্রোগ্রাম</a:t>
            </a:r>
            <a:r>
              <a:rPr lang="bn-BD" sz="2750" b="1" dirty="0">
                <a:latin typeface="Times New Roman" pitchFamily="18" charset="0"/>
                <a:cs typeface="Nikosh" pitchFamily="2" charset="0"/>
              </a:rPr>
              <a:t>  </a:t>
            </a:r>
            <a:r>
              <a:rPr lang="bn-BD" sz="2750" dirty="0">
                <a:latin typeface="Nikosh" pitchFamily="2" charset="0"/>
                <a:cs typeface="Nikosh" pitchFamily="2" charset="0"/>
              </a:rPr>
              <a:t>খ। কম্পাইলার</a:t>
            </a:r>
            <a:r>
              <a:rPr lang="en-US" sz="2750" dirty="0">
                <a:latin typeface="Nikosh" pitchFamily="2" charset="0"/>
                <a:cs typeface="Nikosh" pitchFamily="2" charset="0"/>
              </a:rPr>
              <a:t>  </a:t>
            </a:r>
            <a:r>
              <a:rPr lang="bn-BD" sz="2750" dirty="0">
                <a:latin typeface="Nikosh" pitchFamily="2" charset="0"/>
                <a:cs typeface="Nikosh" pitchFamily="2" charset="0"/>
              </a:rPr>
              <a:t>গ। অ্যাসেম্বলার</a:t>
            </a:r>
            <a:r>
              <a:rPr lang="en-US" sz="2750" dirty="0">
                <a:latin typeface="Times New Roman" pitchFamily="18" charset="0"/>
                <a:cs typeface="Times New Roman" pitchFamily="18" charset="0"/>
              </a:rPr>
              <a:t>   </a:t>
            </a:r>
            <a:r>
              <a:rPr lang="bn-BD" sz="2750" dirty="0">
                <a:latin typeface="Nikosh" pitchFamily="2" charset="0"/>
                <a:cs typeface="Nikosh" pitchFamily="2" charset="0"/>
              </a:rPr>
              <a:t>ঘ।</a:t>
            </a:r>
            <a:r>
              <a:rPr lang="en-US" sz="2750" dirty="0">
                <a:latin typeface="Nikosh" pitchFamily="2" charset="0"/>
                <a:cs typeface="Nikosh" pitchFamily="2" charset="0"/>
              </a:rPr>
              <a:t>  </a:t>
            </a:r>
            <a:r>
              <a:rPr lang="bn-BD" sz="2750" dirty="0">
                <a:latin typeface="Times New Roman" pitchFamily="18" charset="0"/>
                <a:cs typeface="Nikosh" pitchFamily="2" charset="0"/>
              </a:rPr>
              <a:t>ইন্টারপ্রেটার</a:t>
            </a:r>
            <a:r>
              <a:rPr lang="bn-BD" sz="2750" dirty="0">
                <a:latin typeface="Nikosh" pitchFamily="2" charset="0"/>
                <a:cs typeface="Nikosh" pitchFamily="2" charset="0"/>
              </a:rPr>
              <a:t> </a:t>
            </a:r>
            <a:r>
              <a:rPr lang="en-US" sz="2750" dirty="0">
                <a:latin typeface="Nikosh" pitchFamily="2" charset="0"/>
                <a:cs typeface="Nikosh" pitchFamily="2" charset="0"/>
              </a:rPr>
              <a:t> </a:t>
            </a:r>
            <a:r>
              <a:rPr lang="bn-BD" sz="2750" dirty="0">
                <a:latin typeface="Nikosh" pitchFamily="2" charset="0"/>
                <a:cs typeface="Nikosh" pitchFamily="2" charset="0"/>
              </a:rPr>
              <a:t> </a:t>
            </a:r>
          </a:p>
          <a:p>
            <a:pPr>
              <a:buNone/>
            </a:pPr>
            <a:r>
              <a:rPr lang="bn-BD" sz="2750" dirty="0">
                <a:latin typeface="Nikosh" pitchFamily="2" charset="0"/>
                <a:cs typeface="Nikosh" pitchFamily="2" charset="0"/>
              </a:rPr>
              <a:t>১৪। </a:t>
            </a:r>
            <a:r>
              <a:rPr lang="en-US" sz="2750" dirty="0">
                <a:latin typeface="Nikosh" pitchFamily="2" charset="0"/>
                <a:cs typeface="Nikosh" pitchFamily="2" charset="0"/>
              </a:rPr>
              <a:t> </a:t>
            </a:r>
            <a:r>
              <a:rPr lang="bn-BD" sz="2750" dirty="0">
                <a:latin typeface="Nikosh" pitchFamily="2" charset="0"/>
                <a:cs typeface="Nikosh" pitchFamily="2" charset="0"/>
              </a:rPr>
              <a:t>কোনটি অনুবাদক প্রোগ্রাম  ?         </a:t>
            </a:r>
          </a:p>
          <a:p>
            <a:pPr>
              <a:buNone/>
            </a:pPr>
            <a:r>
              <a:rPr lang="bn-BD" sz="2750" b="1" dirty="0">
                <a:latin typeface="Nikosh" pitchFamily="2" charset="0"/>
                <a:cs typeface="Nikosh" pitchFamily="2" charset="0"/>
              </a:rPr>
              <a:t>ক। </a:t>
            </a:r>
            <a:r>
              <a:rPr lang="en-US" sz="2750" b="1" dirty="0">
                <a:latin typeface="Nikosh" pitchFamily="2" charset="0"/>
                <a:cs typeface="Nikosh" pitchFamily="2" charset="0"/>
              </a:rPr>
              <a:t> </a:t>
            </a:r>
            <a:r>
              <a:rPr lang="bn-BD" sz="2750" b="1" dirty="0">
                <a:latin typeface="Nikosh" pitchFamily="2" charset="0"/>
                <a:cs typeface="Nikosh" pitchFamily="2" charset="0"/>
              </a:rPr>
              <a:t>কম্পাইলার</a:t>
            </a:r>
            <a:r>
              <a:rPr lang="bn-BD" sz="2750" b="1" dirty="0">
                <a:latin typeface="Times New Roman" pitchFamily="18" charset="0"/>
                <a:cs typeface="Nikosh" pitchFamily="2" charset="0"/>
              </a:rPr>
              <a:t>   </a:t>
            </a:r>
            <a:r>
              <a:rPr lang="bn-BD" sz="2750" dirty="0">
                <a:latin typeface="Nikosh" pitchFamily="2" charset="0"/>
                <a:cs typeface="Nikosh" pitchFamily="2" charset="0"/>
              </a:rPr>
              <a:t>খ। </a:t>
            </a:r>
            <a:r>
              <a:rPr lang="bn-BD" sz="2750" dirty="0">
                <a:latin typeface="Times New Roman" pitchFamily="18" charset="0"/>
                <a:cs typeface="Nikosh" pitchFamily="2" charset="0"/>
              </a:rPr>
              <a:t>ফক্সপ্রো</a:t>
            </a:r>
            <a:r>
              <a:rPr lang="en-US" sz="2750" dirty="0">
                <a:latin typeface="Nikosh" pitchFamily="2" charset="0"/>
                <a:cs typeface="Nikosh" pitchFamily="2" charset="0"/>
              </a:rPr>
              <a:t> </a:t>
            </a:r>
            <a:r>
              <a:rPr lang="bn-BD" sz="2750" dirty="0">
                <a:latin typeface="Nikosh" pitchFamily="2" charset="0"/>
                <a:cs typeface="Nikosh" pitchFamily="2" charset="0"/>
              </a:rPr>
              <a:t> গ।</a:t>
            </a:r>
            <a:r>
              <a:rPr lang="en-US" sz="2750" dirty="0">
                <a:latin typeface="Nikosh" pitchFamily="2" charset="0"/>
                <a:cs typeface="Nikosh" pitchFamily="2" charset="0"/>
              </a:rPr>
              <a:t> </a:t>
            </a:r>
            <a:r>
              <a:rPr lang="bn-BD" sz="2750" dirty="0">
                <a:latin typeface="Nikosh" pitchFamily="2" charset="0"/>
                <a:cs typeface="Nikosh" pitchFamily="2" charset="0"/>
              </a:rPr>
              <a:t>পাইথন</a:t>
            </a:r>
            <a:r>
              <a:rPr lang="en-US" sz="2750" dirty="0">
                <a:latin typeface="Nikosh" pitchFamily="2" charset="0"/>
                <a:cs typeface="Nikosh" pitchFamily="2" charset="0"/>
              </a:rPr>
              <a:t> </a:t>
            </a:r>
            <a:r>
              <a:rPr lang="bn-BD" sz="2750" dirty="0">
                <a:latin typeface="Nikosh" pitchFamily="2" charset="0"/>
                <a:cs typeface="Nikosh" pitchFamily="2" charset="0"/>
              </a:rPr>
              <a:t> </a:t>
            </a:r>
            <a:r>
              <a:rPr lang="en-US" sz="2750" dirty="0">
                <a:latin typeface="Times New Roman" pitchFamily="18" charset="0"/>
                <a:cs typeface="Times New Roman" pitchFamily="18" charset="0"/>
              </a:rPr>
              <a:t> </a:t>
            </a:r>
            <a:r>
              <a:rPr lang="bn-BD" sz="2750" dirty="0">
                <a:latin typeface="Times New Roman" pitchFamily="18" charset="0"/>
                <a:cs typeface="Nikosh" pitchFamily="2" charset="0"/>
              </a:rPr>
              <a:t>  </a:t>
            </a:r>
            <a:r>
              <a:rPr lang="bn-BD" sz="2750" dirty="0">
                <a:latin typeface="Nikosh" pitchFamily="2" charset="0"/>
                <a:cs typeface="Nikosh" pitchFamily="2" charset="0"/>
              </a:rPr>
              <a:t>ঘ। </a:t>
            </a:r>
            <a:r>
              <a:rPr lang="en-US" sz="2750" dirty="0">
                <a:latin typeface="Nikosh" pitchFamily="2" charset="0"/>
                <a:cs typeface="Nikosh" pitchFamily="2" charset="0"/>
              </a:rPr>
              <a:t> </a:t>
            </a:r>
            <a:r>
              <a:rPr lang="bn-BD" sz="2750" dirty="0">
                <a:latin typeface="Times New Roman" pitchFamily="18" charset="0"/>
                <a:cs typeface="Nikosh" pitchFamily="2" charset="0"/>
              </a:rPr>
              <a:t>অ্যাসেম্বলি ল্যাঙ্গুয়েজ </a:t>
            </a:r>
          </a:p>
          <a:p>
            <a:pPr>
              <a:buNone/>
            </a:pPr>
            <a:r>
              <a:rPr lang="bn-BD" sz="2750" dirty="0">
                <a:latin typeface="Nikosh" pitchFamily="2" charset="0"/>
                <a:cs typeface="Nikosh" pitchFamily="2" charset="0"/>
              </a:rPr>
              <a:t>১৫। কোন ভাষায় লিখিত প্রোগ্রাম কম্পিউটার সরাসরি বুঝতে পারে ?      </a:t>
            </a:r>
          </a:p>
          <a:p>
            <a:pPr>
              <a:buNone/>
            </a:pPr>
            <a:r>
              <a:rPr lang="bn-BD" sz="2750" dirty="0">
                <a:latin typeface="Nikosh" pitchFamily="2" charset="0"/>
                <a:cs typeface="Nikosh" pitchFamily="2" charset="0"/>
              </a:rPr>
              <a:t>ক। মেশিন ভাষাগ  খ।  হাই- লেভেল ভাষা গ</a:t>
            </a:r>
            <a:r>
              <a:rPr lang="bn-BD" sz="2750" b="1" dirty="0">
                <a:latin typeface="Nikosh" pitchFamily="2" charset="0"/>
                <a:cs typeface="Nikosh" pitchFamily="2" charset="0"/>
              </a:rPr>
              <a:t>।</a:t>
            </a:r>
            <a:r>
              <a:rPr lang="en-US" sz="2750" b="1" dirty="0">
                <a:latin typeface="Nikosh" pitchFamily="2" charset="0"/>
                <a:cs typeface="Nikosh" pitchFamily="2" charset="0"/>
              </a:rPr>
              <a:t> </a:t>
            </a:r>
            <a:r>
              <a:rPr lang="bn-BD" sz="2750" b="1" dirty="0">
                <a:latin typeface="Nikosh" pitchFamily="2" charset="0"/>
                <a:cs typeface="Nikosh" pitchFamily="2" charset="0"/>
              </a:rPr>
              <a:t> অসেম্বলি ভাষা </a:t>
            </a:r>
            <a:r>
              <a:rPr lang="en-US" sz="2750" b="1" dirty="0">
                <a:latin typeface="Times New Roman" pitchFamily="18" charset="0"/>
                <a:cs typeface="Times New Roman" pitchFamily="18" charset="0"/>
              </a:rPr>
              <a:t> </a:t>
            </a:r>
            <a:r>
              <a:rPr lang="bn-BD" sz="2750" b="1" dirty="0">
                <a:latin typeface="Nikosh" pitchFamily="2" charset="0"/>
                <a:cs typeface="Nikosh" pitchFamily="2" charset="0"/>
              </a:rPr>
              <a:t> </a:t>
            </a:r>
            <a:r>
              <a:rPr lang="bn-BD" sz="2750" dirty="0">
                <a:latin typeface="Nikosh" pitchFamily="2" charset="0"/>
                <a:cs typeface="Nikosh" pitchFamily="2" charset="0"/>
              </a:rPr>
              <a:t>ঘ।  চতুর্থ প্রজন্মের ভাষা </a:t>
            </a:r>
            <a:endParaRPr lang="en-US" sz="3250" dirty="0"/>
          </a:p>
          <a:p>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2"/>
                                        </p:tgtEl>
                                        <p:attrNameLst>
                                          <p:attrName>stroke.color</p:attrName>
                                        </p:attrNameLst>
                                      </p:cBhvr>
                                      <p:to>
                                        <a:schemeClr val="accent2"/>
                                      </p:to>
                                    </p:animClr>
                                    <p:set>
                                      <p:cBhvr>
                                        <p:cTn id="12"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13953"/>
            <a:ext cx="9048750" cy="1428750"/>
          </a:xfrm>
        </p:spPr>
        <p:txBody>
          <a:bodyPr>
            <a:normAutofit/>
          </a:bodyPr>
          <a:lstStyle/>
          <a:p>
            <a:pPr algn="ctr"/>
            <a:r>
              <a:rPr lang="bn-BD" sz="4000" dirty="0">
                <a:latin typeface="Nikosh" pitchFamily="2" charset="0"/>
                <a:cs typeface="Nikosh" pitchFamily="2" charset="0"/>
              </a:rPr>
              <a:t>জ্ঞান মুলক,</a:t>
            </a:r>
            <a:r>
              <a:rPr lang="en-US" sz="4000" dirty="0">
                <a:latin typeface="Nikosh" pitchFamily="2" charset="0"/>
                <a:cs typeface="Nikosh" pitchFamily="2" charset="0"/>
              </a:rPr>
              <a:t> অ</a:t>
            </a:r>
            <a:r>
              <a:rPr lang="bn-BD" sz="4000" dirty="0">
                <a:latin typeface="Nikosh" pitchFamily="2" charset="0"/>
                <a:cs typeface="Nikosh" pitchFamily="2" charset="0"/>
              </a:rPr>
              <a:t>নুধাবন মুলক, প্রয়োগ মুলক প্রশ্ন (গ)</a:t>
            </a:r>
            <a:endParaRPr lang="en-US" sz="4000" dirty="0"/>
          </a:p>
        </p:txBody>
      </p:sp>
      <p:sp>
        <p:nvSpPr>
          <p:cNvPr id="3" name="Content Placeholder 2"/>
          <p:cNvSpPr>
            <a:spLocks noGrp="1"/>
          </p:cNvSpPr>
          <p:nvPr>
            <p:ph sz="quarter" idx="1"/>
          </p:nvPr>
        </p:nvSpPr>
        <p:spPr/>
        <p:txBody>
          <a:bodyPr>
            <a:normAutofit fontScale="92500" lnSpcReduction="20000"/>
          </a:bodyPr>
          <a:lstStyle/>
          <a:p>
            <a:pPr>
              <a:buNone/>
            </a:pPr>
            <a:r>
              <a:rPr lang="bn-BD" sz="2750" dirty="0">
                <a:latin typeface="Nikosh" pitchFamily="2" charset="0"/>
                <a:cs typeface="Nikosh" pitchFamily="2" charset="0"/>
              </a:rPr>
              <a:t>১৬। কোন ভাষা দিয়ে কম্পিউটারের মেমোরি- অ্যাড্রেসের সঙ্গে সরাসরি সংযোগ সাধন সম্ভব </a:t>
            </a:r>
            <a:r>
              <a:rPr lang="bn-BD" sz="2750" dirty="0">
                <a:latin typeface="Times New Roman" pitchFamily="18" charset="0"/>
                <a:cs typeface="Nikosh" pitchFamily="2" charset="0"/>
              </a:rPr>
              <a:t>? </a:t>
            </a:r>
            <a:r>
              <a:rPr lang="bn-BD" sz="2750" dirty="0">
                <a:latin typeface="Times New Roman" pitchFamily="18" charset="0"/>
                <a:cs typeface="Times New Roman" pitchFamily="18" charset="0"/>
              </a:rPr>
              <a:t>  </a:t>
            </a:r>
            <a:r>
              <a:rPr lang="bn-BD" sz="2750" dirty="0">
                <a:latin typeface="Nikosh" pitchFamily="2" charset="0"/>
                <a:cs typeface="Nikosh" pitchFamily="2" charset="0"/>
              </a:rPr>
              <a:t>    </a:t>
            </a:r>
          </a:p>
          <a:p>
            <a:pPr>
              <a:buNone/>
            </a:pPr>
            <a:r>
              <a:rPr lang="bn-BD" sz="2750" b="1" dirty="0">
                <a:latin typeface="Nikosh" pitchFamily="2" charset="0"/>
                <a:cs typeface="Nikosh" pitchFamily="2" charset="0"/>
              </a:rPr>
              <a:t>ক।  মেশিন ভাষা   </a:t>
            </a:r>
            <a:r>
              <a:rPr lang="bn-BD" sz="2750" dirty="0">
                <a:latin typeface="Nikosh" pitchFamily="2" charset="0"/>
                <a:cs typeface="Nikosh" pitchFamily="2" charset="0"/>
              </a:rPr>
              <a:t>খ।</a:t>
            </a:r>
            <a:r>
              <a:rPr lang="bn-BD" sz="2750" b="1" dirty="0">
                <a:latin typeface="Nikosh" pitchFamily="2" charset="0"/>
                <a:cs typeface="Nikosh" pitchFamily="2" charset="0"/>
              </a:rPr>
              <a:t> </a:t>
            </a:r>
            <a:r>
              <a:rPr lang="bn-BD" sz="2750" dirty="0">
                <a:latin typeface="Nikosh" pitchFamily="2" charset="0"/>
                <a:cs typeface="Nikosh" pitchFamily="2" charset="0"/>
              </a:rPr>
              <a:t>হাই লেভেল ভাষা  গ।</a:t>
            </a:r>
            <a:r>
              <a:rPr lang="bn-BD" sz="2750" b="1" dirty="0">
                <a:latin typeface="Nikosh" pitchFamily="2" charset="0"/>
                <a:cs typeface="Nikosh" pitchFamily="2" charset="0"/>
              </a:rPr>
              <a:t> </a:t>
            </a:r>
            <a:r>
              <a:rPr lang="bn-BD" sz="2750" dirty="0">
                <a:latin typeface="Nikosh" pitchFamily="2" charset="0"/>
                <a:cs typeface="Nikosh" pitchFamily="2" charset="0"/>
              </a:rPr>
              <a:t>অ্যাসেম্বলি ভাষা ঘ।  চতুর্থ প্রজন্মের ভাষা   </a:t>
            </a:r>
            <a:endParaRPr lang="bn-BD" sz="2750" dirty="0">
              <a:latin typeface="Times New Roman" pitchFamily="18" charset="0"/>
              <a:cs typeface="Nikosh" pitchFamily="2" charset="0"/>
            </a:endParaRPr>
          </a:p>
          <a:p>
            <a:pPr>
              <a:buNone/>
            </a:pPr>
            <a:r>
              <a:rPr lang="bn-BD" sz="2750" dirty="0">
                <a:latin typeface="Nikosh" pitchFamily="2" charset="0"/>
                <a:cs typeface="Nikosh" pitchFamily="2" charset="0"/>
              </a:rPr>
              <a:t> ১৭।  কোন আনুবাদক দিয়ে সম্পুর্ণ প্রোগ্রামটি একসাথে আনুবাদ করা সম্ভব  ? </a:t>
            </a:r>
          </a:p>
          <a:p>
            <a:pPr>
              <a:buNone/>
            </a:pPr>
            <a:r>
              <a:rPr lang="bn-BD" sz="2750" b="1" dirty="0">
                <a:latin typeface="Nikosh" pitchFamily="2" charset="0"/>
                <a:cs typeface="Nikosh" pitchFamily="2" charset="0"/>
              </a:rPr>
              <a:t>ক। </a:t>
            </a:r>
            <a:r>
              <a:rPr lang="bn-BD" sz="2750" b="1" dirty="0">
                <a:latin typeface="Times New Roman" pitchFamily="18" charset="0"/>
                <a:cs typeface="Nikosh" pitchFamily="2" charset="0"/>
              </a:rPr>
              <a:t> কম্পাইলার   </a:t>
            </a:r>
            <a:r>
              <a:rPr lang="bn-BD" sz="2750" dirty="0">
                <a:latin typeface="Nikosh" pitchFamily="2" charset="0"/>
                <a:cs typeface="Nikosh" pitchFamily="2" charset="0"/>
              </a:rPr>
              <a:t>খ।  অ্যাসেম্বলার  </a:t>
            </a:r>
            <a:r>
              <a:rPr lang="en-US" sz="2750" dirty="0">
                <a:latin typeface="Nikosh" pitchFamily="2" charset="0"/>
                <a:cs typeface="Nikosh" pitchFamily="2" charset="0"/>
              </a:rPr>
              <a:t> </a:t>
            </a:r>
            <a:r>
              <a:rPr lang="bn-BD" sz="2750" dirty="0">
                <a:latin typeface="Nikosh" pitchFamily="2" charset="0"/>
                <a:cs typeface="Nikosh" pitchFamily="2" charset="0"/>
              </a:rPr>
              <a:t> গ। ইন্টারপ্রেটার    ঘ।</a:t>
            </a:r>
            <a:r>
              <a:rPr lang="en-US" sz="2750" dirty="0">
                <a:latin typeface="Nikosh" pitchFamily="2" charset="0"/>
                <a:cs typeface="Nikosh" pitchFamily="2" charset="0"/>
              </a:rPr>
              <a:t> </a:t>
            </a:r>
            <a:r>
              <a:rPr lang="bn-BD" sz="2750" dirty="0">
                <a:latin typeface="Nikosh" pitchFamily="2" charset="0"/>
                <a:cs typeface="Nikosh" pitchFamily="2" charset="0"/>
              </a:rPr>
              <a:t>চতুর্থ প্রজন্ম</a:t>
            </a:r>
            <a:r>
              <a:rPr lang="en-US" sz="2750" dirty="0">
                <a:latin typeface="Nikosh" pitchFamily="2" charset="0"/>
                <a:cs typeface="Nikosh" pitchFamily="2" charset="0"/>
              </a:rPr>
              <a:t> </a:t>
            </a:r>
            <a:r>
              <a:rPr lang="bn-BD" sz="2750" dirty="0">
                <a:latin typeface="Nikosh" pitchFamily="2" charset="0"/>
                <a:cs typeface="Nikosh" pitchFamily="2" charset="0"/>
              </a:rPr>
              <a:t>  </a:t>
            </a:r>
            <a:r>
              <a:rPr lang="en-US" sz="2750" dirty="0">
                <a:latin typeface="Nikosh" pitchFamily="2" charset="0"/>
                <a:cs typeface="Nikosh" pitchFamily="2" charset="0"/>
              </a:rPr>
              <a:t> </a:t>
            </a:r>
            <a:r>
              <a:rPr lang="en-US" sz="2750" dirty="0">
                <a:latin typeface="Times New Roman" pitchFamily="18" charset="0"/>
                <a:cs typeface="Times New Roman" pitchFamily="18" charset="0"/>
              </a:rPr>
              <a:t> </a:t>
            </a:r>
            <a:r>
              <a:rPr lang="bn-BD" sz="2750" dirty="0">
                <a:latin typeface="Times New Roman" pitchFamily="18" charset="0"/>
                <a:cs typeface="Times New Roman" pitchFamily="18" charset="0"/>
              </a:rPr>
              <a:t> </a:t>
            </a:r>
            <a:endParaRPr lang="en-US" sz="2750" dirty="0">
              <a:latin typeface="Times New Roman" pitchFamily="18" charset="0"/>
              <a:cs typeface="Times New Roman" pitchFamily="18" charset="0"/>
            </a:endParaRPr>
          </a:p>
          <a:p>
            <a:pPr>
              <a:buNone/>
            </a:pPr>
            <a:r>
              <a:rPr lang="bn-BD" sz="2750" dirty="0">
                <a:latin typeface="Nikosh" pitchFamily="2" charset="0"/>
                <a:cs typeface="Nikosh" pitchFamily="2" charset="0"/>
              </a:rPr>
              <a:t>১৮।  প্রথম প্রজন্মের ভাষা বলা হয় কোন্টিকে?  </a:t>
            </a:r>
          </a:p>
          <a:p>
            <a:pPr>
              <a:buNone/>
            </a:pPr>
            <a:r>
              <a:rPr lang="bn-BD" sz="2750" b="1" dirty="0">
                <a:latin typeface="Nikosh" pitchFamily="2" charset="0"/>
                <a:cs typeface="Nikosh" pitchFamily="2" charset="0"/>
              </a:rPr>
              <a:t>ক। </a:t>
            </a:r>
            <a:r>
              <a:rPr lang="en-US" sz="2750" b="1" dirty="0">
                <a:latin typeface="Nikosh" pitchFamily="2" charset="0"/>
                <a:cs typeface="Nikosh" pitchFamily="2" charset="0"/>
              </a:rPr>
              <a:t> </a:t>
            </a:r>
            <a:r>
              <a:rPr lang="bn-BD" sz="2750" b="1" dirty="0">
                <a:latin typeface="Nikosh" pitchFamily="2" charset="0"/>
                <a:cs typeface="Nikosh" pitchFamily="2" charset="0"/>
              </a:rPr>
              <a:t>যান্ত্রিক ভাষা </a:t>
            </a:r>
            <a:r>
              <a:rPr lang="bn-BD" sz="2750" b="1" dirty="0">
                <a:latin typeface="Times New Roman" pitchFamily="18" charset="0"/>
                <a:cs typeface="Nikosh" pitchFamily="2" charset="0"/>
              </a:rPr>
              <a:t>  </a:t>
            </a:r>
            <a:r>
              <a:rPr lang="bn-BD" sz="2750" dirty="0">
                <a:latin typeface="Nikosh" pitchFamily="2" charset="0"/>
                <a:cs typeface="Nikosh" pitchFamily="2" charset="0"/>
              </a:rPr>
              <a:t>খ।  উচ্চস্তরের ভাষা </a:t>
            </a:r>
            <a:r>
              <a:rPr lang="en-US" sz="2750" dirty="0">
                <a:latin typeface="Nikosh" pitchFamily="2" charset="0"/>
                <a:cs typeface="Nikosh" pitchFamily="2" charset="0"/>
              </a:rPr>
              <a:t>  </a:t>
            </a:r>
            <a:r>
              <a:rPr lang="bn-BD" sz="2750" dirty="0">
                <a:latin typeface="Nikosh" pitchFamily="2" charset="0"/>
                <a:cs typeface="Nikosh" pitchFamily="2" charset="0"/>
              </a:rPr>
              <a:t>গ।</a:t>
            </a:r>
            <a:r>
              <a:rPr lang="en-US" sz="2750" dirty="0">
                <a:latin typeface="Nikosh" pitchFamily="2" charset="0"/>
                <a:cs typeface="Nikosh" pitchFamily="2" charset="0"/>
              </a:rPr>
              <a:t> </a:t>
            </a:r>
            <a:r>
              <a:rPr lang="bn-BD" sz="2750" dirty="0">
                <a:latin typeface="Nikosh" pitchFamily="2" charset="0"/>
                <a:cs typeface="Nikosh" pitchFamily="2" charset="0"/>
              </a:rPr>
              <a:t>অ্যাসেম্বলি ভাষা </a:t>
            </a:r>
            <a:r>
              <a:rPr lang="en-US" sz="2750" dirty="0">
                <a:latin typeface="Times New Roman" pitchFamily="18" charset="0"/>
                <a:cs typeface="Times New Roman" pitchFamily="18" charset="0"/>
              </a:rPr>
              <a:t>   </a:t>
            </a:r>
            <a:r>
              <a:rPr lang="bn-BD" sz="2750" dirty="0">
                <a:latin typeface="Nikosh" pitchFamily="2" charset="0"/>
                <a:cs typeface="Nikosh" pitchFamily="2" charset="0"/>
              </a:rPr>
              <a:t>ঘ।</a:t>
            </a:r>
            <a:r>
              <a:rPr lang="en-US" sz="2750" dirty="0">
                <a:latin typeface="Nikosh" pitchFamily="2" charset="0"/>
                <a:cs typeface="Nikosh" pitchFamily="2" charset="0"/>
              </a:rPr>
              <a:t>  </a:t>
            </a:r>
            <a:r>
              <a:rPr lang="bn-BD" sz="2750" dirty="0">
                <a:latin typeface="Nikosh" pitchFamily="2" charset="0"/>
                <a:cs typeface="Nikosh" pitchFamily="2" charset="0"/>
              </a:rPr>
              <a:t>নিম্নস্তরের ভাষা  </a:t>
            </a:r>
            <a:r>
              <a:rPr lang="en-US" sz="2750" dirty="0">
                <a:latin typeface="Nikosh" pitchFamily="2" charset="0"/>
                <a:cs typeface="Nikosh" pitchFamily="2" charset="0"/>
              </a:rPr>
              <a:t> </a:t>
            </a:r>
            <a:r>
              <a:rPr lang="bn-BD" sz="2750" dirty="0">
                <a:latin typeface="Nikosh" pitchFamily="2" charset="0"/>
                <a:cs typeface="Nikosh" pitchFamily="2" charset="0"/>
              </a:rPr>
              <a:t> </a:t>
            </a:r>
          </a:p>
          <a:p>
            <a:pPr>
              <a:buNone/>
            </a:pPr>
            <a:r>
              <a:rPr lang="bn-BD" sz="2750" dirty="0">
                <a:latin typeface="Nikosh" pitchFamily="2" charset="0"/>
                <a:cs typeface="Nikosh" pitchFamily="2" charset="0"/>
              </a:rPr>
              <a:t>১৯।   প্রবাহ চিত্র কি ?         </a:t>
            </a:r>
          </a:p>
          <a:p>
            <a:pPr>
              <a:buNone/>
            </a:pPr>
            <a:r>
              <a:rPr lang="bn-BD" sz="2750" b="1" dirty="0">
                <a:latin typeface="Nikosh" pitchFamily="2" charset="0"/>
                <a:cs typeface="Nikosh" pitchFamily="2" charset="0"/>
              </a:rPr>
              <a:t>ক। </a:t>
            </a:r>
            <a:r>
              <a:rPr lang="en-US" sz="2750" b="1" dirty="0">
                <a:latin typeface="Nikosh" pitchFamily="2" charset="0"/>
                <a:cs typeface="Nikosh" pitchFamily="2" charset="0"/>
              </a:rPr>
              <a:t> </a:t>
            </a:r>
            <a:r>
              <a:rPr lang="bn-BD" sz="2750" b="1" dirty="0">
                <a:latin typeface="Nikosh" pitchFamily="2" charset="0"/>
                <a:cs typeface="Nikosh" pitchFamily="2" charset="0"/>
              </a:rPr>
              <a:t>বিশেষ চিহ্ন সংবলিত ধারাবাহিক প্রোগ্রাম নির্বাহ চিত্র   </a:t>
            </a:r>
            <a:r>
              <a:rPr lang="bn-BD" sz="2750" dirty="0">
                <a:latin typeface="Nikosh" pitchFamily="2" charset="0"/>
                <a:cs typeface="Nikosh" pitchFamily="2" charset="0"/>
              </a:rPr>
              <a:t>খ। প্রোগ্রামের চিত্র</a:t>
            </a:r>
            <a:r>
              <a:rPr lang="en-US" sz="2750" dirty="0">
                <a:latin typeface="Nikosh" pitchFamily="2" charset="0"/>
                <a:cs typeface="Nikosh" pitchFamily="2" charset="0"/>
              </a:rPr>
              <a:t> </a:t>
            </a:r>
            <a:r>
              <a:rPr lang="bn-BD" sz="2750" dirty="0">
                <a:latin typeface="Nikosh" pitchFamily="2" charset="0"/>
                <a:cs typeface="Nikosh" pitchFamily="2" charset="0"/>
              </a:rPr>
              <a:t> </a:t>
            </a:r>
          </a:p>
          <a:p>
            <a:pPr>
              <a:buNone/>
            </a:pPr>
            <a:r>
              <a:rPr lang="bn-BD" sz="2750" dirty="0">
                <a:latin typeface="Nikosh" pitchFamily="2" charset="0"/>
                <a:cs typeface="Nikosh" pitchFamily="2" charset="0"/>
              </a:rPr>
              <a:t>গ।</a:t>
            </a:r>
            <a:r>
              <a:rPr lang="en-US" sz="2750" dirty="0">
                <a:latin typeface="Nikosh" pitchFamily="2" charset="0"/>
                <a:cs typeface="Nikosh" pitchFamily="2" charset="0"/>
              </a:rPr>
              <a:t>  </a:t>
            </a:r>
            <a:r>
              <a:rPr lang="bn-BD" sz="2750" dirty="0">
                <a:latin typeface="Nikosh" pitchFamily="2" charset="0"/>
                <a:cs typeface="Nikosh" pitchFamily="2" charset="0"/>
              </a:rPr>
              <a:t>প্রোগ্রমের উন্নয়ন চিত্র </a:t>
            </a:r>
            <a:r>
              <a:rPr lang="en-US" sz="2750" dirty="0">
                <a:latin typeface="Nikosh" pitchFamily="2" charset="0"/>
                <a:cs typeface="Nikosh" pitchFamily="2" charset="0"/>
              </a:rPr>
              <a:t> </a:t>
            </a:r>
            <a:r>
              <a:rPr lang="bn-BD" sz="2750" dirty="0">
                <a:latin typeface="Nikosh" pitchFamily="2" charset="0"/>
                <a:cs typeface="Nikosh" pitchFamily="2" charset="0"/>
              </a:rPr>
              <a:t> </a:t>
            </a:r>
            <a:r>
              <a:rPr lang="en-US" sz="2750" dirty="0">
                <a:latin typeface="Times New Roman" pitchFamily="18" charset="0"/>
                <a:cs typeface="Times New Roman" pitchFamily="18" charset="0"/>
              </a:rPr>
              <a:t> </a:t>
            </a:r>
            <a:r>
              <a:rPr lang="bn-BD" sz="2750" dirty="0">
                <a:latin typeface="Times New Roman" pitchFamily="18" charset="0"/>
                <a:cs typeface="Nikosh" pitchFamily="2" charset="0"/>
              </a:rPr>
              <a:t>  </a:t>
            </a:r>
            <a:r>
              <a:rPr lang="bn-BD" sz="2750" dirty="0">
                <a:latin typeface="Nikosh" pitchFamily="2" charset="0"/>
                <a:cs typeface="Nikosh" pitchFamily="2" charset="0"/>
              </a:rPr>
              <a:t>ঘ। </a:t>
            </a:r>
            <a:r>
              <a:rPr lang="en-US" sz="2750" dirty="0">
                <a:latin typeface="Nikosh" pitchFamily="2" charset="0"/>
                <a:cs typeface="Nikosh" pitchFamily="2" charset="0"/>
              </a:rPr>
              <a:t> </a:t>
            </a:r>
            <a:r>
              <a:rPr lang="bn-BD" sz="2750" dirty="0">
                <a:latin typeface="Nikosh" pitchFamily="2" charset="0"/>
                <a:cs typeface="Nikosh" pitchFamily="2" charset="0"/>
              </a:rPr>
              <a:t>প্রোগ্রামের অংশের চিত্র </a:t>
            </a:r>
          </a:p>
          <a:p>
            <a:pPr>
              <a:buNone/>
            </a:pPr>
            <a:r>
              <a:rPr lang="bn-BD" sz="2750" dirty="0">
                <a:latin typeface="Nikosh" pitchFamily="2" charset="0"/>
                <a:cs typeface="Nikosh" pitchFamily="2" charset="0"/>
              </a:rPr>
              <a:t>২০।  চতুর্থ প্রজন্ম বলতে কি বুঝায় ?      </a:t>
            </a:r>
          </a:p>
          <a:p>
            <a:pPr>
              <a:buNone/>
            </a:pPr>
            <a:r>
              <a:rPr lang="bn-BD" sz="2750" dirty="0">
                <a:latin typeface="Nikosh" pitchFamily="2" charset="0"/>
                <a:cs typeface="Nikosh" pitchFamily="2" charset="0"/>
              </a:rPr>
              <a:t>ক। উচ্চতর ভাষা   খ।  নিম্নস্তরের ভাষা </a:t>
            </a:r>
            <a:r>
              <a:rPr lang="bn-BD" sz="2750" b="1" dirty="0">
                <a:latin typeface="Nikosh" pitchFamily="2" charset="0"/>
                <a:cs typeface="Nikosh" pitchFamily="2" charset="0"/>
              </a:rPr>
              <a:t>গ।</a:t>
            </a:r>
            <a:r>
              <a:rPr lang="en-US" sz="2750" b="1" dirty="0">
                <a:latin typeface="Nikosh" pitchFamily="2" charset="0"/>
                <a:cs typeface="Nikosh" pitchFamily="2" charset="0"/>
              </a:rPr>
              <a:t> </a:t>
            </a:r>
            <a:r>
              <a:rPr lang="bn-BD" sz="2750" b="1" dirty="0">
                <a:latin typeface="Nikosh" pitchFamily="2" charset="0"/>
                <a:cs typeface="Nikosh" pitchFamily="2" charset="0"/>
              </a:rPr>
              <a:t> অতি-উচ্চস্তরের ভাষা </a:t>
            </a:r>
            <a:r>
              <a:rPr lang="en-US" sz="2750" b="1" dirty="0">
                <a:latin typeface="Times New Roman" pitchFamily="18" charset="0"/>
                <a:cs typeface="Times New Roman" pitchFamily="18" charset="0"/>
              </a:rPr>
              <a:t> </a:t>
            </a:r>
            <a:r>
              <a:rPr lang="bn-BD" sz="2750" b="1" dirty="0">
                <a:latin typeface="Nikosh" pitchFamily="2" charset="0"/>
                <a:cs typeface="Nikosh" pitchFamily="2" charset="0"/>
              </a:rPr>
              <a:t> </a:t>
            </a:r>
            <a:r>
              <a:rPr lang="bn-BD" sz="2750" dirty="0">
                <a:latin typeface="Nikosh" pitchFamily="2" charset="0"/>
                <a:cs typeface="Nikosh" pitchFamily="2" charset="0"/>
              </a:rPr>
              <a:t>ঘ।  মধ্যম স্তরের ভাষা  </a:t>
            </a: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
                                        </p:tgtEl>
                                        <p:attrNameLst>
                                          <p:attrName>fillcolor</p:attrName>
                                        </p:attrNameLst>
                                      </p:cBhvr>
                                      <p:to>
                                        <a:schemeClr val="accent2"/>
                                      </p:to>
                                    </p:animClr>
                                    <p:set>
                                      <p:cBhvr>
                                        <p:cTn id="14" dur="2000" fill="hold"/>
                                        <p:tgtEl>
                                          <p:spTgt spid="2"/>
                                        </p:tgtEl>
                                        <p:attrNameLst>
                                          <p:attrName>fill.type</p:attrName>
                                        </p:attrNameLst>
                                      </p:cBhvr>
                                      <p:to>
                                        <p:strVal val="solid"/>
                                      </p:to>
                                    </p:set>
                                    <p:set>
                                      <p:cBhvr>
                                        <p:cTn id="15"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n-BD" sz="4000" dirty="0">
                <a:latin typeface="Nikosh" pitchFamily="2" charset="0"/>
                <a:cs typeface="Nikosh" pitchFamily="2" charset="0"/>
              </a:rPr>
              <a:t>বহুপদী সমাপ্তি সুচক/</a:t>
            </a:r>
            <a:r>
              <a:rPr lang="en-US" sz="4000" dirty="0">
                <a:latin typeface="Nikosh" pitchFamily="2" charset="0"/>
                <a:cs typeface="Nikosh" pitchFamily="2" charset="0"/>
              </a:rPr>
              <a:t>অ</a:t>
            </a:r>
            <a:r>
              <a:rPr lang="bn-BD" sz="4000" dirty="0">
                <a:latin typeface="Nikosh" pitchFamily="2" charset="0"/>
                <a:cs typeface="Nikosh" pitchFamily="2" charset="0"/>
              </a:rPr>
              <a:t>ভিন্ন তথ্যভিত্তিক বহুনির্বাচনী প্রশ্ন</a:t>
            </a:r>
            <a:endParaRPr lang="en-US" sz="4000" dirty="0"/>
          </a:p>
        </p:txBody>
      </p:sp>
      <p:sp>
        <p:nvSpPr>
          <p:cNvPr id="3" name="Content Placeholder 2"/>
          <p:cNvSpPr>
            <a:spLocks noGrp="1"/>
          </p:cNvSpPr>
          <p:nvPr>
            <p:ph sz="quarter" idx="1"/>
          </p:nvPr>
        </p:nvSpPr>
        <p:spPr>
          <a:xfrm>
            <a:off x="1238250" y="1714500"/>
            <a:ext cx="9525000" cy="5238750"/>
          </a:xfrm>
        </p:spPr>
        <p:txBody>
          <a:bodyPr>
            <a:normAutofit fontScale="25000" lnSpcReduction="20000"/>
          </a:bodyPr>
          <a:lstStyle/>
          <a:p>
            <a:pPr marL="714375" indent="-714375">
              <a:buNone/>
            </a:pPr>
            <a:r>
              <a:rPr lang="bn-BD" sz="10000" dirty="0">
                <a:latin typeface="Nikosh" pitchFamily="2" charset="0"/>
                <a:cs typeface="Nikosh" pitchFamily="2" charset="0"/>
              </a:rPr>
              <a:t>রণি একটি সফটওয়ার কোম্পানিতে ইন্টারভিউ দিতে এসেছে। কোন সংখ্যা জোড় না বিজোড় </a:t>
            </a:r>
          </a:p>
          <a:p>
            <a:pPr marL="714375" indent="-714375">
              <a:buNone/>
            </a:pPr>
            <a:r>
              <a:rPr lang="bn-BD" sz="10000" dirty="0">
                <a:latin typeface="Nikosh" pitchFamily="2" charset="0"/>
                <a:cs typeface="Nikosh" pitchFamily="2" charset="0"/>
              </a:rPr>
              <a:t>তা বের করার জন্য একটি প্রোগ্রাম লিখতে বলায় সে  সি ল্যাংগুয়েজে একটি প্রোগ্রাম রচনা করল। </a:t>
            </a:r>
          </a:p>
          <a:p>
            <a:pPr marL="714375" indent="-714375">
              <a:buNone/>
            </a:pPr>
            <a:r>
              <a:rPr lang="bn-BD" sz="10000" dirty="0">
                <a:latin typeface="Nikosh" pitchFamily="2" charset="0"/>
                <a:cs typeface="Nikosh" pitchFamily="2" charset="0"/>
              </a:rPr>
              <a:t>২১। সি ল্যাংগুয়েজে কি ওয়ার্ডের সংখ্যা কতটি?  </a:t>
            </a:r>
          </a:p>
          <a:p>
            <a:pPr marL="714375" indent="-714375">
              <a:buNone/>
            </a:pPr>
            <a:r>
              <a:rPr lang="bn-BD" sz="10000" dirty="0">
                <a:latin typeface="Nikosh" pitchFamily="2" charset="0"/>
                <a:cs typeface="Nikosh" pitchFamily="2" charset="0"/>
              </a:rPr>
              <a:t>ক। ১৫  </a:t>
            </a:r>
            <a:r>
              <a:rPr lang="bn-BD" sz="10000" b="1" dirty="0">
                <a:latin typeface="Nikosh" pitchFamily="2" charset="0"/>
                <a:cs typeface="Nikosh" pitchFamily="2" charset="0"/>
              </a:rPr>
              <a:t>খ। ২০  </a:t>
            </a:r>
            <a:r>
              <a:rPr lang="bn-BD" sz="10000" dirty="0">
                <a:latin typeface="Nikosh" pitchFamily="2" charset="0"/>
                <a:cs typeface="Nikosh" pitchFamily="2" charset="0"/>
              </a:rPr>
              <a:t>গ। ২২  ঘ।  ৩৫ </a:t>
            </a:r>
          </a:p>
          <a:p>
            <a:pPr marL="714375" indent="-714375">
              <a:buNone/>
            </a:pPr>
            <a:r>
              <a:rPr lang="bn-BD" sz="10000" dirty="0">
                <a:latin typeface="Nikosh" pitchFamily="2" charset="0"/>
                <a:cs typeface="Nikosh" pitchFamily="2" charset="0"/>
              </a:rPr>
              <a:t>২২। অ্যালগরিদম হলো? </a:t>
            </a:r>
          </a:p>
          <a:p>
            <a:pPr marL="714375" indent="-714375">
              <a:buNone/>
            </a:pPr>
            <a:r>
              <a:rPr lang="bn-BD" sz="10000" dirty="0">
                <a:latin typeface="Nikosh" pitchFamily="2" charset="0"/>
                <a:cs typeface="Nikosh" pitchFamily="2" charset="0"/>
              </a:rPr>
              <a:t>ক। চিত্রের সাহায্যে সমস্যা সমাধান করার পদ্ধতি   </a:t>
            </a:r>
            <a:r>
              <a:rPr lang="bn-BD" sz="10000" b="1" dirty="0">
                <a:latin typeface="Nikosh" pitchFamily="2" charset="0"/>
                <a:cs typeface="Nikosh" pitchFamily="2" charset="0"/>
              </a:rPr>
              <a:t>খ। ডিবাগিং </a:t>
            </a:r>
          </a:p>
          <a:p>
            <a:pPr marL="714375" indent="-714375">
              <a:buNone/>
            </a:pPr>
            <a:r>
              <a:rPr lang="bn-BD" sz="10000" dirty="0">
                <a:latin typeface="Nikosh" pitchFamily="2" charset="0"/>
                <a:cs typeface="Nikosh" pitchFamily="2" charset="0"/>
              </a:rPr>
              <a:t>গ। সুডোকোড  ঘ। ধাপে ধাপে সমস্যা সমাধান করার পদ্ধতি </a:t>
            </a:r>
          </a:p>
          <a:p>
            <a:pPr marL="714375" indent="-714375">
              <a:buNone/>
            </a:pPr>
            <a:r>
              <a:rPr lang="bn-BD" sz="10000" dirty="0">
                <a:latin typeface="Nikosh" pitchFamily="2" charset="0"/>
                <a:cs typeface="Nikosh" pitchFamily="2" charset="0"/>
              </a:rPr>
              <a:t>২৩। উদ্দীপকে উল্লিখিত সি প্রোগ্রামিং ভাষায়- ? </a:t>
            </a:r>
            <a:r>
              <a:rPr lang="bn-BD" sz="10000" dirty="0">
                <a:latin typeface="Times New Roman" pitchFamily="18" charset="0"/>
                <a:cs typeface="Nikosh" pitchFamily="2" charset="0"/>
              </a:rPr>
              <a:t> </a:t>
            </a:r>
            <a:endParaRPr lang="bn-BD" sz="10000" dirty="0">
              <a:latin typeface="Nikosh" pitchFamily="2" charset="0"/>
              <a:cs typeface="Nikosh" pitchFamily="2" charset="0"/>
            </a:endParaRPr>
          </a:p>
          <a:p>
            <a:pPr>
              <a:buNone/>
            </a:pPr>
            <a:r>
              <a:rPr lang="en-US" sz="10000" dirty="0" err="1">
                <a:latin typeface="Times New Roman" pitchFamily="18" charset="0"/>
                <a:cs typeface="Times New Roman" pitchFamily="18" charset="0"/>
              </a:rPr>
              <a:t>i</a:t>
            </a:r>
            <a:r>
              <a:rPr lang="en-US" sz="10000" dirty="0">
                <a:latin typeface="Times New Roman" pitchFamily="18" charset="0"/>
                <a:cs typeface="Times New Roman" pitchFamily="18" charset="0"/>
              </a:rPr>
              <a:t>. </a:t>
            </a:r>
            <a:r>
              <a:rPr lang="bn-BD" sz="10000" dirty="0">
                <a:latin typeface="Nikosh" pitchFamily="2" charset="0"/>
                <a:cs typeface="Nikosh" pitchFamily="2" charset="0"/>
              </a:rPr>
              <a:t>শুরু হয় একটি ফাংশন  </a:t>
            </a:r>
            <a:r>
              <a:rPr lang="en-US" sz="10000" dirty="0">
                <a:latin typeface="Times New Roman" pitchFamily="18" charset="0"/>
                <a:cs typeface="Nikosh" pitchFamily="2" charset="0"/>
              </a:rPr>
              <a:t>main </a:t>
            </a:r>
            <a:r>
              <a:rPr lang="bn-BD" sz="10000" dirty="0">
                <a:latin typeface="Nikosh" pitchFamily="2" charset="0"/>
                <a:cs typeface="Nikosh" pitchFamily="2" charset="0"/>
              </a:rPr>
              <a:t>() এর মাধ্যমে   </a:t>
            </a:r>
            <a:r>
              <a:rPr lang="en-US" sz="10000" dirty="0">
                <a:latin typeface="Times New Roman" pitchFamily="18" charset="0"/>
                <a:cs typeface="Times New Roman" pitchFamily="18" charset="0"/>
              </a:rPr>
              <a:t>ii.</a:t>
            </a:r>
            <a:r>
              <a:rPr lang="bn-BD" sz="10000" dirty="0">
                <a:latin typeface="Nikosh" pitchFamily="2" charset="0"/>
                <a:cs typeface="Nikosh" pitchFamily="2" charset="0"/>
              </a:rPr>
              <a:t> ডেটা ইনপুট নেয়ার জন্য ফাংশন ব্যবহৃত হয়   </a:t>
            </a:r>
            <a:r>
              <a:rPr lang="en-US" sz="10000" dirty="0">
                <a:latin typeface="Times New Roman" pitchFamily="18" charset="0"/>
                <a:cs typeface="Times New Roman" pitchFamily="18" charset="0"/>
              </a:rPr>
              <a:t>iii. </a:t>
            </a:r>
            <a:r>
              <a:rPr lang="bn-BD" sz="10000" dirty="0">
                <a:latin typeface="Nikosh" pitchFamily="2" charset="0"/>
                <a:cs typeface="Nikosh" pitchFamily="2" charset="0"/>
              </a:rPr>
              <a:t>প্রতিটি </a:t>
            </a:r>
            <a:r>
              <a:rPr lang="en-US" sz="10000" dirty="0">
                <a:latin typeface="Times New Roman" pitchFamily="18" charset="0"/>
                <a:cs typeface="Times New Roman" pitchFamily="18" charset="0"/>
              </a:rPr>
              <a:t>statement</a:t>
            </a:r>
            <a:r>
              <a:rPr lang="bn-BD" sz="10000" dirty="0">
                <a:latin typeface="Nikosh" pitchFamily="2" charset="0"/>
                <a:cs typeface="Nikosh" pitchFamily="2" charset="0"/>
              </a:rPr>
              <a:t>  এর শেষে সেমিকোলন </a:t>
            </a:r>
            <a:r>
              <a:rPr lang="en-US" sz="10000" dirty="0">
                <a:latin typeface="Times New Roman" pitchFamily="18" charset="0"/>
                <a:cs typeface="Times New Roman" pitchFamily="18" charset="0"/>
              </a:rPr>
              <a:t>(;) </a:t>
            </a:r>
            <a:r>
              <a:rPr lang="bn-BD" sz="10000" dirty="0">
                <a:latin typeface="Nikosh" pitchFamily="2" charset="0"/>
                <a:cs typeface="Nikosh" pitchFamily="2" charset="0"/>
              </a:rPr>
              <a:t>দিতে হয়       </a:t>
            </a:r>
          </a:p>
          <a:p>
            <a:pPr>
              <a:buNone/>
            </a:pPr>
            <a:r>
              <a:rPr lang="bn-BD" sz="10000" dirty="0">
                <a:latin typeface="Nikosh" pitchFamily="2" charset="0"/>
                <a:cs typeface="Nikosh" pitchFamily="2" charset="0"/>
              </a:rPr>
              <a:t>নিচের কোনটি সঠিক?</a:t>
            </a:r>
          </a:p>
          <a:p>
            <a:pPr>
              <a:buNone/>
            </a:pPr>
            <a:r>
              <a:rPr lang="bn-BD" sz="10000" dirty="0">
                <a:latin typeface="Nikosh" pitchFamily="2" charset="0"/>
                <a:cs typeface="Nikosh" pitchFamily="2" charset="0"/>
              </a:rPr>
              <a:t>ক। </a:t>
            </a:r>
            <a:r>
              <a:rPr lang="en-US" sz="10000" dirty="0" err="1">
                <a:latin typeface="Times New Roman" pitchFamily="18" charset="0"/>
                <a:cs typeface="Times New Roman" pitchFamily="18" charset="0"/>
              </a:rPr>
              <a:t>i</a:t>
            </a:r>
            <a:r>
              <a:rPr lang="en-US" sz="10000" dirty="0">
                <a:latin typeface="Times New Roman" pitchFamily="18" charset="0"/>
                <a:cs typeface="Times New Roman" pitchFamily="18" charset="0"/>
              </a:rPr>
              <a:t>  </a:t>
            </a:r>
            <a:r>
              <a:rPr lang="bn-BD" sz="10000" dirty="0">
                <a:latin typeface="Nikosh" pitchFamily="2" charset="0"/>
                <a:cs typeface="Nikosh" pitchFamily="2" charset="0"/>
              </a:rPr>
              <a:t>ও</a:t>
            </a:r>
            <a:r>
              <a:rPr lang="en-US" sz="10000" dirty="0">
                <a:latin typeface="Times New Roman" pitchFamily="18" charset="0"/>
                <a:cs typeface="Times New Roman" pitchFamily="18" charset="0"/>
              </a:rPr>
              <a:t> ii   </a:t>
            </a:r>
            <a:r>
              <a:rPr lang="bn-BD" sz="10000" b="1" dirty="0">
                <a:latin typeface="Nikosh" pitchFamily="2" charset="0"/>
                <a:cs typeface="Nikosh" pitchFamily="2" charset="0"/>
              </a:rPr>
              <a:t>খ।</a:t>
            </a:r>
            <a:r>
              <a:rPr lang="en-US" sz="10000" b="1" dirty="0">
                <a:latin typeface="Times New Roman" pitchFamily="18" charset="0"/>
                <a:cs typeface="Times New Roman" pitchFamily="18" charset="0"/>
              </a:rPr>
              <a:t> </a:t>
            </a:r>
            <a:r>
              <a:rPr lang="en-US" sz="10000" b="1" dirty="0" err="1">
                <a:latin typeface="Times New Roman" pitchFamily="18" charset="0"/>
                <a:cs typeface="Times New Roman" pitchFamily="18" charset="0"/>
              </a:rPr>
              <a:t>i</a:t>
            </a:r>
            <a:r>
              <a:rPr lang="en-US" sz="10000" b="1" dirty="0">
                <a:latin typeface="Times New Roman" pitchFamily="18" charset="0"/>
                <a:cs typeface="Times New Roman" pitchFamily="18" charset="0"/>
              </a:rPr>
              <a:t>  </a:t>
            </a:r>
            <a:r>
              <a:rPr lang="bn-BD" sz="10000" b="1" dirty="0">
                <a:latin typeface="Nikosh" pitchFamily="2" charset="0"/>
                <a:cs typeface="Nikosh" pitchFamily="2" charset="0"/>
              </a:rPr>
              <a:t>ও</a:t>
            </a:r>
            <a:r>
              <a:rPr lang="en-US" sz="10000" b="1" dirty="0">
                <a:latin typeface="Times New Roman" pitchFamily="18" charset="0"/>
                <a:cs typeface="Times New Roman" pitchFamily="18" charset="0"/>
              </a:rPr>
              <a:t> iii </a:t>
            </a:r>
            <a:r>
              <a:rPr lang="bn-BD" sz="10000" b="1" dirty="0">
                <a:latin typeface="Times New Roman" pitchFamily="18" charset="0"/>
                <a:cs typeface="Times New Roman" pitchFamily="18" charset="0"/>
              </a:rPr>
              <a:t> </a:t>
            </a:r>
            <a:r>
              <a:rPr lang="bn-BD" sz="10000" dirty="0">
                <a:latin typeface="Nikosh" pitchFamily="2" charset="0"/>
                <a:cs typeface="Nikosh" pitchFamily="2" charset="0"/>
              </a:rPr>
              <a:t>গ।</a:t>
            </a:r>
            <a:r>
              <a:rPr lang="bn-BD" sz="10000" dirty="0">
                <a:latin typeface="Times New Roman" pitchFamily="18" charset="0"/>
                <a:cs typeface="Times New Roman" pitchFamily="18" charset="0"/>
              </a:rPr>
              <a:t> </a:t>
            </a:r>
            <a:r>
              <a:rPr lang="en-US" sz="10000" dirty="0">
                <a:latin typeface="Times New Roman" pitchFamily="18" charset="0"/>
                <a:cs typeface="Times New Roman" pitchFamily="18" charset="0"/>
              </a:rPr>
              <a:t> ii  </a:t>
            </a:r>
            <a:r>
              <a:rPr lang="bn-BD" sz="10000" dirty="0">
                <a:latin typeface="Nikosh" pitchFamily="2" charset="0"/>
                <a:cs typeface="Nikosh" pitchFamily="2" charset="0"/>
              </a:rPr>
              <a:t>ও</a:t>
            </a:r>
            <a:r>
              <a:rPr lang="en-US" sz="10000" dirty="0">
                <a:latin typeface="Times New Roman" pitchFamily="18" charset="0"/>
                <a:cs typeface="Times New Roman" pitchFamily="18" charset="0"/>
              </a:rPr>
              <a:t> iii   </a:t>
            </a:r>
            <a:r>
              <a:rPr lang="bn-BD" sz="10000" dirty="0">
                <a:latin typeface="Times New Roman" pitchFamily="18" charset="0"/>
                <a:cs typeface="Times New Roman" pitchFamily="18" charset="0"/>
              </a:rPr>
              <a:t> </a:t>
            </a:r>
            <a:r>
              <a:rPr lang="bn-BD" sz="10000" dirty="0">
                <a:latin typeface="Nikosh" pitchFamily="2" charset="0"/>
                <a:cs typeface="Nikosh" pitchFamily="2" charset="0"/>
              </a:rPr>
              <a:t>ঘ।</a:t>
            </a:r>
            <a:r>
              <a:rPr lang="en-US" sz="10000" dirty="0">
                <a:latin typeface="Times New Roman" pitchFamily="18" charset="0"/>
                <a:cs typeface="Times New Roman" pitchFamily="18" charset="0"/>
              </a:rPr>
              <a:t>  </a:t>
            </a:r>
            <a:r>
              <a:rPr lang="en-US" sz="10000" dirty="0" err="1">
                <a:latin typeface="Times New Roman" pitchFamily="18" charset="0"/>
                <a:cs typeface="Times New Roman" pitchFamily="18" charset="0"/>
              </a:rPr>
              <a:t>i</a:t>
            </a:r>
            <a:r>
              <a:rPr lang="en-US" sz="10000" dirty="0">
                <a:latin typeface="Times New Roman" pitchFamily="18" charset="0"/>
                <a:cs typeface="Times New Roman" pitchFamily="18" charset="0"/>
              </a:rPr>
              <a:t>,  </a:t>
            </a:r>
            <a:r>
              <a:rPr lang="en-US" sz="10000" dirty="0" err="1">
                <a:latin typeface="Times New Roman" pitchFamily="18" charset="0"/>
                <a:cs typeface="Times New Roman" pitchFamily="18" charset="0"/>
              </a:rPr>
              <a:t>i</a:t>
            </a:r>
            <a:r>
              <a:rPr lang="en-US" sz="10000" dirty="0">
                <a:latin typeface="Times New Roman" pitchFamily="18" charset="0"/>
                <a:cs typeface="Times New Roman" pitchFamily="18" charset="0"/>
              </a:rPr>
              <a:t> </a:t>
            </a:r>
            <a:r>
              <a:rPr lang="bn-BD" sz="10000" dirty="0">
                <a:latin typeface="Nikosh" pitchFamily="2" charset="0"/>
                <a:cs typeface="Nikosh" pitchFamily="2" charset="0"/>
              </a:rPr>
              <a:t>ও</a:t>
            </a:r>
            <a:r>
              <a:rPr lang="en-US" sz="10000" dirty="0">
                <a:latin typeface="Times New Roman" pitchFamily="18" charset="0"/>
                <a:cs typeface="Times New Roman" pitchFamily="18" charset="0"/>
              </a:rPr>
              <a:t> iii </a:t>
            </a:r>
            <a:r>
              <a:rPr lang="bn-BD" sz="10000" dirty="0">
                <a:latin typeface="Times New Roman" pitchFamily="18" charset="0"/>
                <a:cs typeface="Times New Roman" pitchFamily="18" charset="0"/>
              </a:rPr>
              <a:t> </a:t>
            </a:r>
          </a:p>
          <a:p>
            <a:pPr>
              <a:buNone/>
            </a:pPr>
            <a:endParaRPr lang="bn-BD" sz="8000" dirty="0">
              <a:latin typeface="Times New Roman" pitchFamily="18" charset="0"/>
              <a:cs typeface="Times New Roman" pitchFamily="18" charset="0"/>
            </a:endParaRPr>
          </a:p>
          <a:p>
            <a:pPr>
              <a:buNone/>
            </a:pPr>
            <a:endParaRPr lang="en-US" sz="5000" dirty="0">
              <a:latin typeface="Nikosh" pitchFamily="2" charset="0"/>
              <a:cs typeface="Nikosh" pitchFamily="2" charset="0"/>
            </a:endParaRPr>
          </a:p>
          <a:p>
            <a:pPr>
              <a:buNone/>
            </a:pPr>
            <a:endParaRPr lang="bn-BD" sz="5000" dirty="0">
              <a:latin typeface="Nikosh" pitchFamily="2" charset="0"/>
              <a:cs typeface="Nikosh" pitchFamily="2" charset="0"/>
            </a:endParaRPr>
          </a:p>
          <a:p>
            <a:pPr>
              <a:buNone/>
            </a:pPr>
            <a:endParaRPr lang="bn-BD" sz="5000" dirty="0">
              <a:latin typeface="Nikosh" pitchFamily="2" charset="0"/>
              <a:cs typeface="Nikosh" pitchFamily="2" charset="0"/>
            </a:endParaRPr>
          </a:p>
          <a:p>
            <a:pPr>
              <a:buNone/>
            </a:pPr>
            <a:r>
              <a:rPr lang="en-US" sz="5500" b="1" dirty="0">
                <a:latin typeface="Times New Roman" pitchFamily="18" charset="0"/>
                <a:cs typeface="Times New Roman" pitchFamily="18" charset="0"/>
              </a:rPr>
              <a:t> </a:t>
            </a:r>
            <a:endParaRPr lang="en-US" sz="5500" b="1" dirty="0">
              <a:latin typeface="Nikosh" pitchFamily="2" charset="0"/>
              <a:cs typeface="Nikosh" pitchFamily="2" charset="0"/>
            </a:endParaRPr>
          </a:p>
          <a:p>
            <a:pPr marL="714375" indent="-714375">
              <a:buNone/>
            </a:pPr>
            <a:endParaRPr lang="bn-BD" dirty="0" smtClean="0">
              <a:latin typeface="Nikosh" pitchFamily="2" charset="0"/>
              <a:cs typeface="Nikosh" pitchFamily="2" charset="0"/>
            </a:endParaRPr>
          </a:p>
          <a:p>
            <a:pPr marL="714375" indent="-714375">
              <a:buNone/>
            </a:pPr>
            <a:endParaRPr lang="bn-BD" dirty="0" smtClean="0">
              <a:latin typeface="Nikosh" pitchFamily="2" charset="0"/>
              <a:cs typeface="Nikosh" pitchFamily="2" charset="0"/>
            </a:endParaRPr>
          </a:p>
          <a:p>
            <a:pPr marL="714375" indent="-714375">
              <a:buNone/>
            </a:pPr>
            <a:endParaRPr lang="bn-BD" dirty="0" smtClean="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860"/>
            <a:ext cx="10287000" cy="1024890"/>
          </a:xfrm>
        </p:spPr>
        <p:txBody>
          <a:bodyPr>
            <a:noAutofit/>
          </a:bodyPr>
          <a:lstStyle/>
          <a:p>
            <a:pPr algn="ctr"/>
            <a:r>
              <a:rPr lang="bn-BD" sz="4000" dirty="0">
                <a:latin typeface="Nikosh" pitchFamily="2" charset="0"/>
                <a:cs typeface="Nikosh" pitchFamily="2" charset="0"/>
              </a:rPr>
              <a:t>বহুপদী সমাপ্তি সুচক/</a:t>
            </a:r>
            <a:r>
              <a:rPr lang="en-US" sz="4000" dirty="0">
                <a:latin typeface="Nikosh" pitchFamily="2" charset="0"/>
                <a:cs typeface="Nikosh" pitchFamily="2" charset="0"/>
              </a:rPr>
              <a:t>অ</a:t>
            </a:r>
            <a:r>
              <a:rPr lang="bn-BD" sz="4000" dirty="0">
                <a:latin typeface="Nikosh" pitchFamily="2" charset="0"/>
                <a:cs typeface="Nikosh" pitchFamily="2" charset="0"/>
              </a:rPr>
              <a:t>ভিন্ন তথ্যভিত্তিক বহুনির্বাচনী প্রশ্ন</a:t>
            </a:r>
            <a:endParaRPr lang="en-US" sz="3500" dirty="0"/>
          </a:p>
        </p:txBody>
      </p:sp>
      <p:sp>
        <p:nvSpPr>
          <p:cNvPr id="3" name="Content Placeholder 2"/>
          <p:cNvSpPr>
            <a:spLocks noGrp="1"/>
          </p:cNvSpPr>
          <p:nvPr>
            <p:ph sz="quarter" idx="1"/>
          </p:nvPr>
        </p:nvSpPr>
        <p:spPr/>
        <p:txBody>
          <a:bodyPr>
            <a:normAutofit fontScale="92500" lnSpcReduction="20000"/>
          </a:bodyPr>
          <a:lstStyle/>
          <a:p>
            <a:pPr>
              <a:buNone/>
            </a:pPr>
            <a:r>
              <a:rPr lang="bn-BD" sz="2500" dirty="0">
                <a:latin typeface="Nikosh" pitchFamily="2" charset="0"/>
                <a:cs typeface="Nikosh" pitchFamily="2" charset="0"/>
              </a:rPr>
              <a:t>উদ্দীপকটি পড় ও নিচের প্রশ্নের উত্তর দাও?</a:t>
            </a:r>
          </a:p>
          <a:p>
            <a:pPr>
              <a:buNone/>
            </a:pPr>
            <a:r>
              <a:rPr lang="bn-BD" sz="2500" dirty="0">
                <a:latin typeface="Nikosh" pitchFamily="2" charset="0"/>
                <a:cs typeface="Nikosh" pitchFamily="2" charset="0"/>
              </a:rPr>
              <a:t> আইসিটি শিক্ষক ক্লাসে  চিত্রের মাধ্যমে একটি প্রোগ্রাম কিভাবে রচনা করা হবে তা দেখিয়ে দিল। কিছু সাংকেতিক সিম্বল সহ প্রবাহ চিত্রের কিছু নমুনা  উপস্থাপন করলেন।  ? </a:t>
            </a:r>
            <a:endParaRPr lang="en-US" sz="2500" dirty="0">
              <a:latin typeface="Nikosh" pitchFamily="2" charset="0"/>
              <a:cs typeface="Nikosh" pitchFamily="2" charset="0"/>
            </a:endParaRPr>
          </a:p>
          <a:p>
            <a:pPr>
              <a:buNone/>
            </a:pPr>
            <a:r>
              <a:rPr lang="bn-BD" sz="2500" dirty="0">
                <a:latin typeface="Nikosh" pitchFamily="2" charset="0"/>
                <a:cs typeface="Nikosh" pitchFamily="2" charset="0"/>
              </a:rPr>
              <a:t>২৪।</a:t>
            </a:r>
            <a:r>
              <a:rPr lang="bn-BD" sz="2500" b="1" dirty="0">
                <a:latin typeface="Nikosh" pitchFamily="2" charset="0"/>
                <a:cs typeface="Nikosh" pitchFamily="2" charset="0"/>
              </a:rPr>
              <a:t> </a:t>
            </a:r>
            <a:r>
              <a:rPr lang="bn-BD" sz="2500" dirty="0">
                <a:latin typeface="Nikosh" pitchFamily="2" charset="0"/>
                <a:cs typeface="Nikosh" pitchFamily="2" charset="0"/>
              </a:rPr>
              <a:t> উদ্দীপকে উল্লিখিত আনুবাদক প্রোগ্রামটির বৈশিষ্ট্য হলো- </a:t>
            </a:r>
            <a:endParaRPr lang="en-US" sz="2500" dirty="0">
              <a:latin typeface="Nikosh" pitchFamily="2" charset="0"/>
              <a:cs typeface="Nikosh" pitchFamily="2" charset="0"/>
            </a:endParaRPr>
          </a:p>
          <a:p>
            <a:pPr marL="1071563" indent="-1071563">
              <a:buNone/>
            </a:pPr>
            <a:r>
              <a:rPr lang="en-US" sz="2500" dirty="0" err="1">
                <a:latin typeface="Times New Roman" pitchFamily="18" charset="0"/>
                <a:cs typeface="Times New Roman" pitchFamily="18" charset="0"/>
              </a:rPr>
              <a:t>i</a:t>
            </a:r>
            <a:r>
              <a:rPr lang="en-US" sz="2500" dirty="0">
                <a:latin typeface="Times New Roman" pitchFamily="18" charset="0"/>
                <a:cs typeface="Times New Roman" pitchFamily="18" charset="0"/>
              </a:rPr>
              <a:t>.</a:t>
            </a:r>
            <a:r>
              <a:rPr lang="en-US" sz="2500" dirty="0">
                <a:latin typeface="Nikosh" pitchFamily="2" charset="0"/>
                <a:cs typeface="Nikosh" pitchFamily="2" charset="0"/>
              </a:rPr>
              <a:t>  </a:t>
            </a:r>
            <a:r>
              <a:rPr lang="bn-BD" sz="2500" dirty="0">
                <a:latin typeface="Nikosh" pitchFamily="2" charset="0"/>
                <a:cs typeface="Nikosh" pitchFamily="2" charset="0"/>
              </a:rPr>
              <a:t>উৎস প্রোগ্রামকে বস্তু প্রোগ্রামে অনুবাদ করে   </a:t>
            </a:r>
            <a:r>
              <a:rPr lang="en-US" sz="2500" dirty="0">
                <a:latin typeface="Times New Roman" pitchFamily="18" charset="0"/>
                <a:cs typeface="Times New Roman" pitchFamily="18" charset="0"/>
              </a:rPr>
              <a:t>ii.</a:t>
            </a:r>
            <a:r>
              <a:rPr lang="bn-BD" sz="2500" dirty="0">
                <a:latin typeface="Nikosh" pitchFamily="2" charset="0"/>
                <a:cs typeface="Nikosh" pitchFamily="2" charset="0"/>
              </a:rPr>
              <a:t> সম্পুর্ণ প্রোগ্রামটিকে একসাথে পড়ে এবং </a:t>
            </a:r>
          </a:p>
          <a:p>
            <a:pPr marL="1071563" indent="-1071563">
              <a:buNone/>
            </a:pPr>
            <a:r>
              <a:rPr lang="bn-BD" sz="2500" dirty="0">
                <a:latin typeface="Nikosh" pitchFamily="2" charset="0"/>
                <a:cs typeface="Nikosh" pitchFamily="2" charset="0"/>
              </a:rPr>
              <a:t>একসাথে অনুবাদ করে    </a:t>
            </a:r>
            <a:r>
              <a:rPr lang="en-US" sz="2500" dirty="0">
                <a:latin typeface="Times New Roman" pitchFamily="18" charset="0"/>
                <a:cs typeface="Times New Roman" pitchFamily="18" charset="0"/>
              </a:rPr>
              <a:t>iii. </a:t>
            </a:r>
            <a:r>
              <a:rPr lang="bn-BD" sz="2500" dirty="0">
                <a:latin typeface="Nikosh" pitchFamily="2" charset="0"/>
                <a:cs typeface="Nikosh" pitchFamily="2" charset="0"/>
              </a:rPr>
              <a:t>প্রোগ্রামে কোন ভুল থাকলে তা জানিয়ে দেয়         </a:t>
            </a:r>
          </a:p>
          <a:p>
            <a:pPr>
              <a:buNone/>
            </a:pPr>
            <a:r>
              <a:rPr lang="bn-BD" sz="2500" dirty="0">
                <a:latin typeface="Nikosh" pitchFamily="2" charset="0"/>
                <a:cs typeface="Nikosh" pitchFamily="2" charset="0"/>
              </a:rPr>
              <a:t>নিচের কোনটি সঠিক?</a:t>
            </a:r>
          </a:p>
          <a:p>
            <a:pPr>
              <a:buNone/>
            </a:pPr>
            <a:r>
              <a:rPr lang="bn-BD" sz="2500" dirty="0">
                <a:latin typeface="Nikosh" pitchFamily="2" charset="0"/>
                <a:cs typeface="Nikosh" pitchFamily="2" charset="0"/>
              </a:rPr>
              <a:t>ক। </a:t>
            </a:r>
            <a:r>
              <a:rPr lang="en-US" sz="2500" dirty="0" err="1">
                <a:latin typeface="Times New Roman" pitchFamily="18" charset="0"/>
                <a:cs typeface="Times New Roman" pitchFamily="18" charset="0"/>
              </a:rPr>
              <a:t>i</a:t>
            </a:r>
            <a:r>
              <a:rPr lang="en-US" sz="2500" dirty="0">
                <a:latin typeface="Times New Roman" pitchFamily="18" charset="0"/>
                <a:cs typeface="Times New Roman" pitchFamily="18" charset="0"/>
              </a:rPr>
              <a:t>    </a:t>
            </a:r>
            <a:r>
              <a:rPr lang="bn-BD" sz="2500" dirty="0">
                <a:latin typeface="Nikosh" pitchFamily="2" charset="0"/>
                <a:cs typeface="Nikosh" pitchFamily="2" charset="0"/>
              </a:rPr>
              <a:t>খ।</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i</a:t>
            </a:r>
            <a:r>
              <a:rPr lang="en-US" sz="2500" dirty="0">
                <a:latin typeface="Times New Roman" pitchFamily="18" charset="0"/>
                <a:cs typeface="Times New Roman" pitchFamily="18" charset="0"/>
              </a:rPr>
              <a:t>  </a:t>
            </a:r>
            <a:r>
              <a:rPr lang="bn-BD" sz="2500" dirty="0">
                <a:latin typeface="Nikosh" pitchFamily="2" charset="0"/>
                <a:cs typeface="Nikosh" pitchFamily="2" charset="0"/>
              </a:rPr>
              <a:t>ও</a:t>
            </a:r>
            <a:r>
              <a:rPr lang="en-US" sz="2500" dirty="0">
                <a:latin typeface="Times New Roman" pitchFamily="18" charset="0"/>
                <a:cs typeface="Times New Roman" pitchFamily="18" charset="0"/>
              </a:rPr>
              <a:t> iii</a:t>
            </a:r>
            <a:r>
              <a:rPr lang="en-US" sz="2500" b="1" dirty="0">
                <a:latin typeface="Times New Roman" pitchFamily="18" charset="0"/>
                <a:cs typeface="Times New Roman" pitchFamily="18" charset="0"/>
              </a:rPr>
              <a:t> </a:t>
            </a:r>
            <a:r>
              <a:rPr lang="bn-BD" sz="2500" b="1" dirty="0">
                <a:latin typeface="Times New Roman" pitchFamily="18" charset="0"/>
                <a:cs typeface="Times New Roman" pitchFamily="18" charset="0"/>
              </a:rPr>
              <a:t> </a:t>
            </a:r>
            <a:r>
              <a:rPr lang="bn-BD" sz="2500" dirty="0">
                <a:latin typeface="Nikosh" pitchFamily="2" charset="0"/>
                <a:cs typeface="Nikosh" pitchFamily="2" charset="0"/>
              </a:rPr>
              <a:t>গ।</a:t>
            </a:r>
            <a:r>
              <a:rPr lang="bn-BD" sz="2500" dirty="0">
                <a:latin typeface="Times New Roman" pitchFamily="18" charset="0"/>
                <a:cs typeface="Times New Roman" pitchFamily="18" charset="0"/>
              </a:rPr>
              <a:t> </a:t>
            </a:r>
            <a:r>
              <a:rPr lang="en-US" sz="2500" dirty="0">
                <a:latin typeface="Times New Roman" pitchFamily="18" charset="0"/>
                <a:cs typeface="Times New Roman" pitchFamily="18" charset="0"/>
              </a:rPr>
              <a:t> ii  </a:t>
            </a:r>
            <a:r>
              <a:rPr lang="bn-BD" sz="2500" dirty="0">
                <a:latin typeface="Nikosh" pitchFamily="2" charset="0"/>
                <a:cs typeface="Nikosh" pitchFamily="2" charset="0"/>
              </a:rPr>
              <a:t>ও</a:t>
            </a:r>
            <a:r>
              <a:rPr lang="en-US" sz="2500" dirty="0">
                <a:latin typeface="Times New Roman" pitchFamily="18" charset="0"/>
                <a:cs typeface="Times New Roman" pitchFamily="18" charset="0"/>
              </a:rPr>
              <a:t> iii   </a:t>
            </a:r>
            <a:r>
              <a:rPr lang="bn-BD" sz="2500" dirty="0">
                <a:latin typeface="Times New Roman" pitchFamily="18" charset="0"/>
                <a:cs typeface="Times New Roman" pitchFamily="18" charset="0"/>
              </a:rPr>
              <a:t> </a:t>
            </a:r>
            <a:r>
              <a:rPr lang="bn-BD" sz="2500" b="1" dirty="0">
                <a:latin typeface="Nikosh" pitchFamily="2" charset="0"/>
                <a:cs typeface="Nikosh" pitchFamily="2" charset="0"/>
              </a:rPr>
              <a:t>ঘ।</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i</a:t>
            </a:r>
            <a:r>
              <a:rPr lang="en-US" sz="2500" b="1" dirty="0">
                <a:latin typeface="Times New Roman" pitchFamily="18" charset="0"/>
                <a:cs typeface="Times New Roman" pitchFamily="18" charset="0"/>
              </a:rPr>
              <a:t> </a:t>
            </a:r>
            <a:r>
              <a:rPr lang="bn-BD" sz="2500" b="1" dirty="0">
                <a:latin typeface="Nikosh" pitchFamily="2" charset="0"/>
                <a:cs typeface="Nikosh" pitchFamily="2" charset="0"/>
              </a:rPr>
              <a:t>ও</a:t>
            </a:r>
            <a:r>
              <a:rPr lang="en-US" sz="2500" b="1" dirty="0">
                <a:latin typeface="Times New Roman" pitchFamily="18" charset="0"/>
                <a:cs typeface="Times New Roman" pitchFamily="18" charset="0"/>
              </a:rPr>
              <a:t> iii </a:t>
            </a:r>
            <a:r>
              <a:rPr lang="bn-BD" sz="2500" b="1" dirty="0">
                <a:latin typeface="Times New Roman" pitchFamily="18" charset="0"/>
                <a:cs typeface="Times New Roman" pitchFamily="18" charset="0"/>
              </a:rPr>
              <a:t> </a:t>
            </a:r>
          </a:p>
          <a:p>
            <a:pPr>
              <a:buNone/>
            </a:pPr>
            <a:r>
              <a:rPr lang="bn-BD" sz="2500" dirty="0">
                <a:latin typeface="Nikosh" pitchFamily="2" charset="0"/>
                <a:cs typeface="Nikosh" pitchFamily="2" charset="0"/>
              </a:rPr>
              <a:t>২৫। উদ্দীপকে উল্লিখিত অ্যালগরিদমের বৈশিষ্ট্য হলো -  </a:t>
            </a:r>
          </a:p>
          <a:p>
            <a:pPr marL="642938" indent="-642938">
              <a:buNone/>
            </a:pPr>
            <a:r>
              <a:rPr lang="bn-BD" sz="2500" dirty="0">
                <a:latin typeface="Nikosh" pitchFamily="2" charset="0"/>
                <a:cs typeface="Nikosh" pitchFamily="2" charset="0"/>
              </a:rPr>
              <a:t> </a:t>
            </a:r>
            <a:r>
              <a:rPr lang="en-US" sz="2500" dirty="0" err="1">
                <a:latin typeface="Times New Roman" pitchFamily="18" charset="0"/>
                <a:cs typeface="Times New Roman" pitchFamily="18" charset="0"/>
              </a:rPr>
              <a:t>i</a:t>
            </a:r>
            <a:r>
              <a:rPr lang="bn-BD" sz="2500" dirty="0">
                <a:latin typeface="Times New Roman" pitchFamily="18" charset="0"/>
                <a:cs typeface="Times New Roman" pitchFamily="18" charset="0"/>
              </a:rPr>
              <a:t>. </a:t>
            </a:r>
            <a:r>
              <a:rPr lang="bn-BD" sz="2500" dirty="0">
                <a:latin typeface="Nikosh" pitchFamily="2" charset="0"/>
                <a:cs typeface="Nikosh" pitchFamily="2" charset="0"/>
              </a:rPr>
              <a:t>সহজে প্রোগ্রামের উদ্দেশ্য বুঝতে সহায়তা করে</a:t>
            </a:r>
            <a:r>
              <a:rPr lang="en-US" sz="2500" dirty="0">
                <a:latin typeface="Times New Roman" pitchFamily="18" charset="0"/>
                <a:cs typeface="Times New Roman" pitchFamily="18" charset="0"/>
              </a:rPr>
              <a:t>    ii</a:t>
            </a:r>
            <a:r>
              <a:rPr lang="en-US" sz="2500" dirty="0">
                <a:latin typeface="Nikosh" pitchFamily="2" charset="0"/>
                <a:cs typeface="Nikosh" pitchFamily="2" charset="0"/>
              </a:rPr>
              <a:t>. </a:t>
            </a:r>
            <a:r>
              <a:rPr lang="bn-BD" sz="2500" dirty="0">
                <a:latin typeface="Nikosh" pitchFamily="2" charset="0"/>
                <a:cs typeface="Nikosh" pitchFamily="2" charset="0"/>
              </a:rPr>
              <a:t>প্রোগ্রামের ভুল নির্ণ্যে সহায়তা করে </a:t>
            </a:r>
          </a:p>
          <a:p>
            <a:pPr marL="642938" indent="-642938">
              <a:buNone/>
            </a:pPr>
            <a:r>
              <a:rPr lang="bn-BD" sz="2500" dirty="0">
                <a:latin typeface="Nikosh" pitchFamily="2" charset="0"/>
                <a:cs typeface="Nikosh" pitchFamily="2" charset="0"/>
              </a:rPr>
              <a:t>     </a:t>
            </a:r>
            <a:r>
              <a:rPr lang="en-US" sz="2500" dirty="0">
                <a:latin typeface="Times New Roman" pitchFamily="18" charset="0"/>
                <a:cs typeface="Times New Roman" pitchFamily="18" charset="0"/>
              </a:rPr>
              <a:t>iii.</a:t>
            </a:r>
            <a:r>
              <a:rPr lang="bn-BD" sz="2500" dirty="0">
                <a:latin typeface="Nikosh" pitchFamily="2" charset="0"/>
                <a:cs typeface="Nikosh" pitchFamily="2" charset="0"/>
              </a:rPr>
              <a:t>  প্রোগ্রাম পরিবর্তন ও পরিবর্ধনে</a:t>
            </a:r>
            <a:r>
              <a:rPr lang="bn-BD" sz="2500" dirty="0">
                <a:latin typeface="Times New Roman" pitchFamily="18" charset="0"/>
                <a:cs typeface="Times New Roman" pitchFamily="18" charset="0"/>
              </a:rPr>
              <a:t>  </a:t>
            </a:r>
            <a:r>
              <a:rPr lang="bn-BD" sz="2500" dirty="0">
                <a:latin typeface="Nikosh" pitchFamily="2" charset="0"/>
                <a:cs typeface="Nikosh" pitchFamily="2" charset="0"/>
              </a:rPr>
              <a:t>সহায়তা করে </a:t>
            </a:r>
            <a:endParaRPr lang="en-US" sz="2500" dirty="0">
              <a:latin typeface="Nikosh" pitchFamily="2" charset="0"/>
              <a:cs typeface="Nikosh" pitchFamily="2" charset="0"/>
            </a:endParaRPr>
          </a:p>
          <a:p>
            <a:pPr marL="642938" indent="-642938">
              <a:buNone/>
            </a:pPr>
            <a:r>
              <a:rPr lang="en-US" sz="2500" dirty="0">
                <a:latin typeface="Times New Roman" pitchFamily="18" charset="0"/>
                <a:cs typeface="Times New Roman" pitchFamily="18" charset="0"/>
              </a:rPr>
              <a:t> </a:t>
            </a:r>
            <a:r>
              <a:rPr lang="bn-BD" sz="2500" dirty="0">
                <a:latin typeface="Nikosh" pitchFamily="2" charset="0"/>
                <a:cs typeface="Nikosh" pitchFamily="2" charset="0"/>
              </a:rPr>
              <a:t>নিচের কোনটি সঠিক?</a:t>
            </a:r>
          </a:p>
          <a:p>
            <a:pPr>
              <a:buNone/>
            </a:pPr>
            <a:r>
              <a:rPr lang="bn-BD" sz="2500" dirty="0">
                <a:latin typeface="Nikosh" pitchFamily="2" charset="0"/>
                <a:cs typeface="Nikosh" pitchFamily="2" charset="0"/>
              </a:rPr>
              <a:t>ক। </a:t>
            </a:r>
            <a:r>
              <a:rPr lang="en-US" sz="2500" dirty="0" err="1">
                <a:latin typeface="Times New Roman" pitchFamily="18" charset="0"/>
                <a:cs typeface="Times New Roman" pitchFamily="18" charset="0"/>
              </a:rPr>
              <a:t>i</a:t>
            </a:r>
            <a:r>
              <a:rPr lang="en-US" sz="2500" dirty="0">
                <a:latin typeface="Times New Roman" pitchFamily="18" charset="0"/>
                <a:cs typeface="Times New Roman" pitchFamily="18" charset="0"/>
              </a:rPr>
              <a:t>     </a:t>
            </a:r>
            <a:r>
              <a:rPr lang="bn-BD" sz="2500" dirty="0">
                <a:latin typeface="Nikosh" pitchFamily="2" charset="0"/>
                <a:cs typeface="Nikosh" pitchFamily="2" charset="0"/>
              </a:rPr>
              <a:t>খ।</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i</a:t>
            </a:r>
            <a:r>
              <a:rPr lang="en-US" sz="2500" dirty="0">
                <a:latin typeface="Times New Roman" pitchFamily="18" charset="0"/>
                <a:cs typeface="Times New Roman" pitchFamily="18" charset="0"/>
              </a:rPr>
              <a:t>  </a:t>
            </a:r>
            <a:r>
              <a:rPr lang="bn-BD" sz="2500" dirty="0">
                <a:latin typeface="Nikosh" pitchFamily="2" charset="0"/>
                <a:cs typeface="Nikosh" pitchFamily="2" charset="0"/>
              </a:rPr>
              <a:t>ও</a:t>
            </a:r>
            <a:r>
              <a:rPr lang="en-US" sz="2500" dirty="0">
                <a:latin typeface="Times New Roman" pitchFamily="18" charset="0"/>
                <a:cs typeface="Times New Roman" pitchFamily="18" charset="0"/>
              </a:rPr>
              <a:t> iii</a:t>
            </a:r>
            <a:r>
              <a:rPr lang="en-US" sz="2500" b="1" dirty="0">
                <a:latin typeface="Times New Roman" pitchFamily="18" charset="0"/>
                <a:cs typeface="Times New Roman" pitchFamily="18" charset="0"/>
              </a:rPr>
              <a:t> </a:t>
            </a:r>
            <a:r>
              <a:rPr lang="bn-BD" sz="2500" b="1" dirty="0">
                <a:latin typeface="Times New Roman" pitchFamily="18" charset="0"/>
                <a:cs typeface="Times New Roman" pitchFamily="18" charset="0"/>
              </a:rPr>
              <a:t> </a:t>
            </a:r>
            <a:r>
              <a:rPr lang="bn-BD" sz="2500" dirty="0">
                <a:latin typeface="Nikosh" pitchFamily="2" charset="0"/>
                <a:cs typeface="Nikosh" pitchFamily="2" charset="0"/>
              </a:rPr>
              <a:t>গ।</a:t>
            </a:r>
            <a:r>
              <a:rPr lang="bn-BD" sz="2500" dirty="0">
                <a:latin typeface="Times New Roman" pitchFamily="18" charset="0"/>
                <a:cs typeface="Times New Roman" pitchFamily="18" charset="0"/>
              </a:rPr>
              <a:t> </a:t>
            </a:r>
            <a:r>
              <a:rPr lang="en-US" sz="2500" dirty="0">
                <a:latin typeface="Times New Roman" pitchFamily="18" charset="0"/>
                <a:cs typeface="Times New Roman" pitchFamily="18" charset="0"/>
              </a:rPr>
              <a:t> ii  </a:t>
            </a:r>
            <a:r>
              <a:rPr lang="bn-BD" sz="2500" dirty="0">
                <a:latin typeface="Nikosh" pitchFamily="2" charset="0"/>
                <a:cs typeface="Nikosh" pitchFamily="2" charset="0"/>
              </a:rPr>
              <a:t>ও</a:t>
            </a:r>
            <a:r>
              <a:rPr lang="en-US" sz="2500" dirty="0">
                <a:latin typeface="Times New Roman" pitchFamily="18" charset="0"/>
                <a:cs typeface="Times New Roman" pitchFamily="18" charset="0"/>
              </a:rPr>
              <a:t> iii   </a:t>
            </a:r>
            <a:r>
              <a:rPr lang="bn-BD" sz="2500" dirty="0">
                <a:latin typeface="Times New Roman" pitchFamily="18" charset="0"/>
                <a:cs typeface="Times New Roman" pitchFamily="18" charset="0"/>
              </a:rPr>
              <a:t> </a:t>
            </a:r>
            <a:r>
              <a:rPr lang="bn-BD" sz="2500" b="1" dirty="0">
                <a:latin typeface="Nikosh" pitchFamily="2" charset="0"/>
                <a:cs typeface="Nikosh" pitchFamily="2" charset="0"/>
              </a:rPr>
              <a:t>ঘ।</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i</a:t>
            </a:r>
            <a:r>
              <a:rPr lang="en-US" sz="2500" b="1" dirty="0">
                <a:latin typeface="Times New Roman" pitchFamily="18" charset="0"/>
                <a:cs typeface="Times New Roman" pitchFamily="18" charset="0"/>
              </a:rPr>
              <a:t>,  </a:t>
            </a:r>
            <a:r>
              <a:rPr lang="en-US" sz="2500" b="1" dirty="0" err="1">
                <a:latin typeface="Times New Roman" pitchFamily="18" charset="0"/>
                <a:cs typeface="Times New Roman" pitchFamily="18" charset="0"/>
              </a:rPr>
              <a:t>i</a:t>
            </a:r>
            <a:r>
              <a:rPr lang="en-US" sz="2500" b="1" dirty="0">
                <a:latin typeface="Times New Roman" pitchFamily="18" charset="0"/>
                <a:cs typeface="Times New Roman" pitchFamily="18" charset="0"/>
              </a:rPr>
              <a:t> </a:t>
            </a:r>
            <a:r>
              <a:rPr lang="bn-BD" sz="2500" b="1" dirty="0">
                <a:latin typeface="Nikosh" pitchFamily="2" charset="0"/>
                <a:cs typeface="Nikosh" pitchFamily="2" charset="0"/>
              </a:rPr>
              <a:t>ও</a:t>
            </a:r>
            <a:r>
              <a:rPr lang="en-US" sz="2500" b="1" dirty="0">
                <a:latin typeface="Times New Roman" pitchFamily="18" charset="0"/>
                <a:cs typeface="Times New Roman" pitchFamily="18" charset="0"/>
              </a:rPr>
              <a:t> iii </a:t>
            </a:r>
            <a:endParaRPr lang="bn-BD" sz="2500" b="1" dirty="0">
              <a:latin typeface="Times New Roman" pitchFamily="18" charset="0"/>
              <a:cs typeface="Times New Roman" pitchFamily="18" charset="0"/>
            </a:endParaRPr>
          </a:p>
          <a:p>
            <a:pPr>
              <a:buNone/>
            </a:pPr>
            <a:endParaRPr lang="bn-BD" dirty="0" smtClean="0">
              <a:latin typeface="Nikosh" pitchFamily="2" charset="0"/>
              <a:cs typeface="Nikosh" pitchFamily="2" charset="0"/>
            </a:endParaRPr>
          </a:p>
          <a:p>
            <a:pPr>
              <a:buNone/>
            </a:pPr>
            <a:endParaRPr lang="en-US"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0" y="-513953"/>
            <a:ext cx="3810000" cy="1428750"/>
          </a:xfrm>
        </p:spPr>
        <p:txBody>
          <a:bodyPr/>
          <a:lstStyle/>
          <a:p>
            <a:pPr algn="ctr"/>
            <a:r>
              <a:rPr lang="bn-BD" dirty="0" smtClean="0">
                <a:latin typeface="Nikosh" pitchFamily="2" charset="0"/>
                <a:cs typeface="Nikosh" pitchFamily="2" charset="0"/>
              </a:rPr>
              <a:t>     সমাধান</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1333500" y="1905000"/>
            <a:ext cx="8763000" cy="4000500"/>
          </a:xfrm>
        </p:spPr>
        <p:txBody>
          <a:bodyPr>
            <a:noAutofit/>
          </a:bodyPr>
          <a:lstStyle/>
          <a:p>
            <a:pPr>
              <a:buNone/>
            </a:pPr>
            <a:r>
              <a:rPr lang="bn-BD" sz="3000" b="1" dirty="0">
                <a:latin typeface="Nikosh" pitchFamily="2" charset="0"/>
                <a:cs typeface="Nikosh" pitchFamily="2" charset="0"/>
              </a:rPr>
              <a:t>(ক)  </a:t>
            </a:r>
            <a:r>
              <a:rPr lang="bn-BD" sz="3000" dirty="0">
                <a:latin typeface="Nikosh" pitchFamily="2" charset="0"/>
                <a:cs typeface="Nikosh" pitchFamily="2" charset="0"/>
              </a:rPr>
              <a:t>১। ক  ২। খ  ৩। ক  ৪। ক  ৫। ক  ৬। ক  ৭। খ  ৮। ক  ৯। গ  ১০। ক  </a:t>
            </a:r>
            <a:r>
              <a:rPr lang="bn-BD" sz="3000" b="1" dirty="0">
                <a:latin typeface="Nikosh" pitchFamily="2" charset="0"/>
                <a:cs typeface="Nikosh" pitchFamily="2" charset="0"/>
              </a:rPr>
              <a:t> </a:t>
            </a:r>
          </a:p>
          <a:p>
            <a:pPr>
              <a:buNone/>
            </a:pPr>
            <a:r>
              <a:rPr lang="bn-BD" sz="3000" b="1" dirty="0">
                <a:latin typeface="Nikosh" pitchFamily="2" charset="0"/>
                <a:cs typeface="Nikosh" pitchFamily="2" charset="0"/>
              </a:rPr>
              <a:t>(খ)  </a:t>
            </a:r>
            <a:r>
              <a:rPr lang="bn-BD" sz="3000" dirty="0">
                <a:latin typeface="Nikosh" pitchFamily="2" charset="0"/>
                <a:cs typeface="Nikosh" pitchFamily="2" charset="0"/>
              </a:rPr>
              <a:t>১। ক  ২। খ  ৩। ক  ৪।  ক  ৫। ক  ৬। ক  ৭। খ   ৮। গ   ৯। ক  </a:t>
            </a:r>
          </a:p>
          <a:p>
            <a:pPr>
              <a:buNone/>
            </a:pPr>
            <a:r>
              <a:rPr lang="bn-BD" sz="3000" dirty="0">
                <a:latin typeface="Nikosh" pitchFamily="2" charset="0"/>
                <a:cs typeface="Nikosh" pitchFamily="2" charset="0"/>
              </a:rPr>
              <a:t>  ১০। ক  ১১। ঘ </a:t>
            </a:r>
            <a:r>
              <a:rPr lang="bn-BD" sz="3000" b="1" dirty="0">
                <a:latin typeface="Nikosh" pitchFamily="2" charset="0"/>
                <a:cs typeface="Nikosh" pitchFamily="2" charset="0"/>
              </a:rPr>
              <a:t> </a:t>
            </a:r>
          </a:p>
          <a:p>
            <a:pPr>
              <a:buNone/>
            </a:pPr>
            <a:r>
              <a:rPr lang="bn-BD" sz="3000" b="1" dirty="0">
                <a:latin typeface="Nikosh" pitchFamily="2" charset="0"/>
                <a:cs typeface="Nikosh" pitchFamily="2" charset="0"/>
              </a:rPr>
              <a:t>(গ) </a:t>
            </a:r>
            <a:r>
              <a:rPr lang="bn-BD" sz="3000" dirty="0">
                <a:latin typeface="Nikosh" pitchFamily="2" charset="0"/>
                <a:cs typeface="Nikosh" pitchFamily="2" charset="0"/>
              </a:rPr>
              <a:t> ১। ক  ২। খ  ৩। ক  ৪। ক  ৫। ক   ৬। ক  ৭। খ  ৮। ক  ৯। খ </a:t>
            </a:r>
          </a:p>
          <a:p>
            <a:pPr>
              <a:buNone/>
            </a:pPr>
            <a:r>
              <a:rPr lang="bn-BD" sz="3000" dirty="0">
                <a:latin typeface="Nikosh" pitchFamily="2" charset="0"/>
                <a:cs typeface="Nikosh" pitchFamily="2" charset="0"/>
              </a:rPr>
              <a:t> ১০। গ     ১১। ক  ১২। ক  ১৩। ক  ১৪। ক   ১৫। গ  ১৬। ক   ১৭। ক </a:t>
            </a:r>
          </a:p>
          <a:p>
            <a:pPr>
              <a:buNone/>
            </a:pPr>
            <a:r>
              <a:rPr lang="bn-BD" sz="3000" dirty="0">
                <a:latin typeface="Nikosh" pitchFamily="2" charset="0"/>
                <a:cs typeface="Nikosh" pitchFamily="2" charset="0"/>
              </a:rPr>
              <a:t> ১৮। ক  ১৯। ক   ২০। গ  ২১। খ  ২২। খ  ২৩।  খ  ২৪। ঘ  ২৫। ঘ  </a:t>
            </a:r>
          </a:p>
          <a:p>
            <a:pPr>
              <a:buNone/>
            </a:pPr>
            <a:r>
              <a:rPr lang="bn-BD" sz="3000" dirty="0">
                <a:latin typeface="Nikosh" pitchFamily="2" charset="0"/>
                <a:cs typeface="Nikosh" pitchFamily="2" charset="0"/>
              </a:rPr>
              <a:t> </a:t>
            </a:r>
            <a:endParaRPr lang="en-US" sz="3000" dirty="0">
              <a:latin typeface="Nikosh" pitchFamily="2" charset="0"/>
              <a:cs typeface="Nikosh" pitchFamily="2"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95250"/>
            <a:ext cx="3905250" cy="1428750"/>
          </a:xfrm>
        </p:spPr>
        <p:txBody>
          <a:bodyPr/>
          <a:lstStyle/>
          <a:p>
            <a:pPr algn="ctr"/>
            <a:r>
              <a:rPr lang="bn-BD" dirty="0" smtClean="0">
                <a:latin typeface="Nikosh" pitchFamily="2" charset="0"/>
                <a:cs typeface="Nikosh" pitchFamily="2" charset="0"/>
              </a:rPr>
              <a:t>   বাড়ির কাজ</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1714500" y="1619250"/>
            <a:ext cx="8382000" cy="2762250"/>
          </a:xfrm>
        </p:spPr>
        <p:txBody>
          <a:bodyPr>
            <a:noAutofit/>
          </a:bodyPr>
          <a:lstStyle/>
          <a:p>
            <a:pPr>
              <a:buNone/>
            </a:pPr>
            <a:r>
              <a:rPr lang="bn-BD" sz="3500" dirty="0">
                <a:latin typeface="Nikosh" pitchFamily="2" charset="0"/>
                <a:cs typeface="Nikosh" pitchFamily="2" charset="0"/>
              </a:rPr>
              <a:t>ফ্লোচার্ট আকার নিয়ম ও সুডোকোড কি  তা  আলোচনা কর? </a:t>
            </a:r>
            <a:endParaRPr lang="en-US" sz="3500" dirty="0">
              <a:latin typeface="Nikosh" pitchFamily="2" charset="0"/>
              <a:cs typeface="Nikosh" pitchFamily="2" charset="0"/>
            </a:endParaRPr>
          </a:p>
          <a:p>
            <a:pPr>
              <a:buNone/>
            </a:pPr>
            <a:endParaRPr lang="en-US" sz="4000" dirty="0">
              <a:latin typeface="Nikosh" pitchFamily="2" charset="0"/>
              <a:cs typeface="Nikosh" pitchFamily="2" charset="0"/>
            </a:endParaRPr>
          </a:p>
          <a:p>
            <a:pPr>
              <a:buNone/>
            </a:pPr>
            <a:r>
              <a:rPr lang="bn-BD" sz="4000" dirty="0">
                <a:latin typeface="Nikosh" pitchFamily="2" charset="0"/>
                <a:cs typeface="Nikosh" pitchFamily="2" charset="0"/>
              </a:rPr>
              <a:t>সহায়ক গ্রন্থ/ প্রকাশনীঃ তথ্য ও যোগাযোগ প্রযুক্তিঃ  ভয়েজার প্রকাশনী, সিসটেক প্রকাশনী, লেকচার প্রকাশনী, পাঞ্জেরী/ অক্ষরপত্র প্রকাশনী, গ্রন্থ কুটির প্রকাশনী, প্রতিভা বিকাশ পাবলিকেশন্স </a:t>
            </a:r>
          </a:p>
          <a:p>
            <a:pPr>
              <a:buNone/>
            </a:pPr>
            <a:r>
              <a:rPr lang="bn-BD" sz="4000" dirty="0">
                <a:latin typeface="Nikosh" pitchFamily="2" charset="0"/>
                <a:cs typeface="Nikosh" pitchFamily="2" charset="0"/>
              </a:rPr>
              <a:t>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476250"/>
            <a:ext cx="4191000" cy="1428750"/>
          </a:xfrm>
        </p:spPr>
        <p:txBody>
          <a:bodyPr/>
          <a:lstStyle/>
          <a:p>
            <a:pPr algn="ctr"/>
            <a:r>
              <a:rPr lang="bn-BD" dirty="0" smtClean="0">
                <a:latin typeface="Nikosh" pitchFamily="2" charset="0"/>
                <a:cs typeface="Nikosh" pitchFamily="2" charset="0"/>
              </a:rPr>
              <a:t> ধন্যবাদ</a:t>
            </a:r>
            <a:endParaRPr lang="en-US" dirty="0">
              <a:latin typeface="Nikosh" pitchFamily="2" charset="0"/>
              <a:cs typeface="Nikosh" pitchFamily="2" charset="0"/>
            </a:endParaRP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62000" y="1143000"/>
            <a:ext cx="10001250" cy="5715000"/>
          </a:xfr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513953"/>
            <a:ext cx="6096000" cy="1428750"/>
          </a:xfrm>
        </p:spPr>
        <p:txBody>
          <a:bodyPr>
            <a:normAutofit/>
          </a:bodyPr>
          <a:lstStyle/>
          <a:p>
            <a:pPr algn="ctr"/>
            <a:r>
              <a:rPr lang="bn-BD" sz="4000" dirty="0">
                <a:latin typeface="Nikosh" pitchFamily="2" charset="0"/>
                <a:cs typeface="Nikosh" pitchFamily="2" charset="0"/>
              </a:rPr>
              <a:t> </a:t>
            </a:r>
            <a:r>
              <a:rPr lang="bn-BD" sz="4500" dirty="0">
                <a:latin typeface="Nikosh" pitchFamily="2" charset="0"/>
                <a:cs typeface="Nikosh" pitchFamily="2" charset="0"/>
              </a:rPr>
              <a:t>মুল শিরোনামঃ প্রোগ্রাম ডিজাইন</a:t>
            </a:r>
            <a:r>
              <a:rPr lang="en-US" sz="4500" dirty="0">
                <a:latin typeface="Times New Roman" pitchFamily="18" charset="0"/>
                <a:cs typeface="Times New Roman" pitchFamily="18" charset="0"/>
              </a:rPr>
              <a:t> </a:t>
            </a:r>
            <a:endParaRPr lang="en-US" sz="4500" dirty="0">
              <a:latin typeface="Nikosh" pitchFamily="2" charset="0"/>
              <a:cs typeface="Nikosh" pitchFamily="2" charset="0"/>
            </a:endParaRPr>
          </a:p>
        </p:txBody>
      </p:sp>
      <p:sp>
        <p:nvSpPr>
          <p:cNvPr id="3" name="Content Placeholder 2"/>
          <p:cNvSpPr>
            <a:spLocks noGrp="1"/>
          </p:cNvSpPr>
          <p:nvPr>
            <p:ph sz="quarter" idx="1"/>
          </p:nvPr>
        </p:nvSpPr>
        <p:spPr>
          <a:xfrm>
            <a:off x="381000" y="1714500"/>
            <a:ext cx="10096500" cy="2476500"/>
          </a:xfrm>
        </p:spPr>
        <p:txBody>
          <a:bodyPr>
            <a:normAutofit/>
          </a:bodyPr>
          <a:lstStyle/>
          <a:p>
            <a:pPr algn="ctr">
              <a:buNone/>
            </a:pPr>
            <a:r>
              <a:rPr lang="bn-IN" sz="6750" dirty="0">
                <a:latin typeface="Nikosh" pitchFamily="2" charset="0"/>
                <a:cs typeface="Nikosh" pitchFamily="2" charset="0"/>
              </a:rPr>
              <a:t>    </a:t>
            </a:r>
            <a:r>
              <a:rPr lang="bn-BD" sz="6750" dirty="0">
                <a:latin typeface="Nikosh" pitchFamily="2" charset="0"/>
                <a:cs typeface="Nikosh" pitchFamily="2" charset="0"/>
              </a:rPr>
              <a:t>আধ্যায়ঃ ৫ </a:t>
            </a:r>
            <a:r>
              <a:rPr lang="bn-BD" sz="5000" dirty="0">
                <a:latin typeface="Nikosh" pitchFamily="2" charset="0"/>
                <a:cs typeface="Nikosh" pitchFamily="2" charset="0"/>
              </a:rPr>
              <a:t> </a:t>
            </a:r>
            <a:r>
              <a:rPr lang="bn-BD" sz="6000" dirty="0">
                <a:latin typeface="Nikosh" pitchFamily="2" charset="0"/>
                <a:cs typeface="Nikosh" pitchFamily="2" charset="0"/>
              </a:rPr>
              <a:t>প্রথম অংশ </a:t>
            </a:r>
          </a:p>
          <a:p>
            <a:pPr algn="ctr">
              <a:buNone/>
            </a:pPr>
            <a:r>
              <a:rPr lang="bn-IN" sz="3000" dirty="0">
                <a:latin typeface="Nikosh" pitchFamily="2" charset="0"/>
                <a:cs typeface="Nikosh" pitchFamily="2" charset="0"/>
              </a:rPr>
              <a:t>         </a:t>
            </a:r>
            <a:r>
              <a:rPr lang="bn-BD" sz="3000" dirty="0">
                <a:latin typeface="Nikosh" pitchFamily="2" charset="0"/>
                <a:cs typeface="Nikosh" pitchFamily="2" charset="0"/>
              </a:rPr>
              <a:t>আজকের পাঠ/পাঠ ঘোষনাঃ ফ্লোচার্ট, ফ্লোচার্টের প্রকাভেদ, সিস্টেম ফ্লোচার্ট</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81000"/>
            <a:ext cx="7239000" cy="1428750"/>
          </a:xfrm>
        </p:spPr>
        <p:txBody>
          <a:bodyPr/>
          <a:lstStyle/>
          <a:p>
            <a:pPr algn="ctr"/>
            <a:r>
              <a:rPr lang="bn-BD" dirty="0" smtClean="0">
                <a:latin typeface="Nikosh" pitchFamily="2" charset="0"/>
                <a:cs typeface="Nikosh" pitchFamily="2" charset="0"/>
              </a:rPr>
              <a:t>  নিচের ছবি গুলি লক্ষ্য করি </a:t>
            </a:r>
            <a:endParaRPr lang="en-US" dirty="0">
              <a:latin typeface="Nikosh" pitchFamily="2" charset="0"/>
              <a:cs typeface="Nikosh" pitchFamily="2" charset="0"/>
            </a:endParaRPr>
          </a:p>
        </p:txBody>
      </p:sp>
      <p:sp>
        <p:nvSpPr>
          <p:cNvPr id="6" name="Content Placeholder 5"/>
          <p:cNvSpPr>
            <a:spLocks noGrp="1"/>
          </p:cNvSpPr>
          <p:nvPr>
            <p:ph sz="quarter" idx="1"/>
          </p:nvPr>
        </p:nvSpPr>
        <p:spPr/>
        <p:txBody>
          <a:bodyPr/>
          <a:lstStyle/>
          <a:p>
            <a:endParaRPr lang="en-US" dirty="0"/>
          </a:p>
        </p:txBody>
      </p:sp>
      <p:pic>
        <p:nvPicPr>
          <p:cNvPr id="4" name="Content Placeholder 3" descr="HTML_logo.png"/>
          <p:cNvPicPr>
            <a:picLocks noChangeAspect="1"/>
          </p:cNvPicPr>
          <p:nvPr/>
        </p:nvPicPr>
        <p:blipFill>
          <a:blip r:embed="rId2"/>
          <a:stretch>
            <a:fillRect/>
          </a:stretch>
        </p:blipFill>
        <p:spPr>
          <a:xfrm>
            <a:off x="6000750" y="2000250"/>
            <a:ext cx="4667250" cy="4667250"/>
          </a:xfrm>
          <a:prstGeom prst="rect">
            <a:avLst/>
          </a:prstGeom>
        </p:spPr>
      </p:pic>
      <p:pic>
        <p:nvPicPr>
          <p:cNvPr id="5" name="Content Placeholder 3" descr="Chrysanthemum.jpg"/>
          <p:cNvPicPr>
            <a:picLocks noChangeAspect="1"/>
          </p:cNvPicPr>
          <p:nvPr/>
        </p:nvPicPr>
        <p:blipFill>
          <a:blip r:embed="rId3"/>
          <a:stretch>
            <a:fillRect/>
          </a:stretch>
        </p:blipFill>
        <p:spPr>
          <a:xfrm>
            <a:off x="857251" y="2007875"/>
            <a:ext cx="4498506" cy="4659625"/>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grpId="2" nodeType="clickEffect">
                                  <p:stCondLst>
                                    <p:cond delay="0"/>
                                  </p:stCondLst>
                                  <p:childTnLst>
                                    <p:animRot by="21600000">
                                      <p:cBhvr>
                                        <p:cTn id="1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250" y="-513953"/>
            <a:ext cx="8001000" cy="1428750"/>
          </a:xfrm>
        </p:spPr>
        <p:txBody>
          <a:bodyPr/>
          <a:lstStyle/>
          <a:p>
            <a:pPr algn="ctr"/>
            <a:r>
              <a:rPr lang="bn-BD" dirty="0" smtClean="0">
                <a:latin typeface="Nikosh" pitchFamily="2" charset="0"/>
                <a:cs typeface="Nikosh" pitchFamily="2" charset="0"/>
              </a:rPr>
              <a:t> নিচের ছবি গুলি লক্ষ্য করি</a:t>
            </a:r>
            <a:endParaRPr lang="en-US" dirty="0"/>
          </a:p>
        </p:txBody>
      </p:sp>
      <p:pic>
        <p:nvPicPr>
          <p:cNvPr id="4" name="Content Placeholder 3" descr="VisualBasicLogo (1).gif"/>
          <p:cNvPicPr>
            <a:picLocks noGrp="1" noChangeAspect="1"/>
          </p:cNvPicPr>
          <p:nvPr>
            <p:ph sz="quarter" idx="1"/>
          </p:nvPr>
        </p:nvPicPr>
        <p:blipFill>
          <a:blip r:embed="rId2"/>
          <a:stretch>
            <a:fillRect/>
          </a:stretch>
        </p:blipFill>
        <p:spPr>
          <a:xfrm>
            <a:off x="609600" y="1492154"/>
            <a:ext cx="4667249" cy="4953000"/>
          </a:xfrm>
        </p:spPr>
      </p:pic>
      <p:pic>
        <p:nvPicPr>
          <p:cNvPr id="5" name="Content Placeholder 3" descr="file.jpeg"/>
          <p:cNvPicPr>
            <a:picLocks noChangeAspect="1"/>
          </p:cNvPicPr>
          <p:nvPr/>
        </p:nvPicPr>
        <p:blipFill>
          <a:blip r:embed="rId3"/>
          <a:stretch>
            <a:fillRect/>
          </a:stretch>
        </p:blipFill>
        <p:spPr>
          <a:xfrm>
            <a:off x="6248400" y="1520587"/>
            <a:ext cx="4572000" cy="4924567"/>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mph" presetSubtype="0" fill="hold" grpId="2" nodeType="clickEffect">
                                  <p:stCondLst>
                                    <p:cond delay="0"/>
                                  </p:stCondLst>
                                  <p:childTnLst>
                                    <p:animScale>
                                      <p:cBhvr>
                                        <p:cTn id="17"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0" y="22860"/>
            <a:ext cx="4191000" cy="1428750"/>
          </a:xfrm>
        </p:spPr>
        <p:txBody>
          <a:bodyPr/>
          <a:lstStyle/>
          <a:p>
            <a:pPr algn="ctr"/>
            <a:r>
              <a:rPr lang="bn-BD" dirty="0" smtClean="0">
                <a:latin typeface="Nikosh" pitchFamily="2" charset="0"/>
                <a:cs typeface="Nikosh" pitchFamily="2" charset="0"/>
              </a:rPr>
              <a:t>   শিখন ফল </a:t>
            </a:r>
            <a:endParaRPr lang="en-US" dirty="0">
              <a:latin typeface="Nikosh" pitchFamily="2" charset="0"/>
              <a:cs typeface="Nikosh" pitchFamily="2" charset="0"/>
            </a:endParaRPr>
          </a:p>
        </p:txBody>
      </p:sp>
      <p:sp>
        <p:nvSpPr>
          <p:cNvPr id="3" name="Content Placeholder 2"/>
          <p:cNvSpPr>
            <a:spLocks noGrp="1"/>
          </p:cNvSpPr>
          <p:nvPr>
            <p:ph sz="quarter" idx="1"/>
          </p:nvPr>
        </p:nvSpPr>
        <p:spPr>
          <a:xfrm>
            <a:off x="1238250" y="1333500"/>
            <a:ext cx="7048500" cy="3486150"/>
          </a:xfrm>
        </p:spPr>
        <p:txBody>
          <a:bodyPr>
            <a:normAutofit fontScale="92500" lnSpcReduction="20000"/>
          </a:bodyPr>
          <a:lstStyle/>
          <a:p>
            <a:pPr>
              <a:buNone/>
            </a:pPr>
            <a:r>
              <a:rPr lang="bn-BD" sz="4000" b="1" dirty="0">
                <a:solidFill>
                  <a:srgbClr val="C00000"/>
                </a:solidFill>
                <a:latin typeface="NikoshBAN" pitchFamily="2" charset="0"/>
                <a:cs typeface="NikoshBAN" pitchFamily="2" charset="0"/>
              </a:rPr>
              <a:t>এই পাঠ শেষে </a:t>
            </a:r>
            <a:r>
              <a:rPr lang="bn-BD" sz="4000" dirty="0">
                <a:solidFill>
                  <a:srgbClr val="C00000"/>
                </a:solidFill>
                <a:latin typeface="NikoshBAN" pitchFamily="2" charset="0"/>
                <a:cs typeface="NikoshBAN" pitchFamily="2" charset="0"/>
              </a:rPr>
              <a:t>শিক্ষা</a:t>
            </a:r>
            <a:r>
              <a:rPr lang="bn-IN" sz="4000" dirty="0">
                <a:solidFill>
                  <a:srgbClr val="C00000"/>
                </a:solidFill>
                <a:latin typeface="NikoshBAN" pitchFamily="2" charset="0"/>
                <a:cs typeface="NikoshBAN" pitchFamily="2" charset="0"/>
              </a:rPr>
              <a:t>র্থী</a:t>
            </a:r>
            <a:r>
              <a:rPr lang="bn-BD" sz="4000" dirty="0" smtClean="0">
                <a:solidFill>
                  <a:srgbClr val="C00000"/>
                </a:solidFill>
                <a:latin typeface="NikoshBAN" pitchFamily="2" charset="0"/>
                <a:cs typeface="NikoshBAN" pitchFamily="2" charset="0"/>
              </a:rPr>
              <a:t>রা</a:t>
            </a:r>
            <a:r>
              <a:rPr lang="en-US" sz="4000" smtClean="0">
                <a:solidFill>
                  <a:srgbClr val="C00000"/>
                </a:solidFill>
                <a:latin typeface="NikoshBAN" pitchFamily="2" charset="0"/>
                <a:cs typeface="NikoshBAN" pitchFamily="2" charset="0"/>
              </a:rPr>
              <a:t>…</a:t>
            </a:r>
            <a:endParaRPr lang="bn-BD" sz="4000" b="1" dirty="0">
              <a:solidFill>
                <a:srgbClr val="C00000"/>
              </a:solidFill>
              <a:latin typeface="NikoshBAN" pitchFamily="2" charset="0"/>
              <a:cs typeface="NikoshBAN" pitchFamily="2" charset="0"/>
            </a:endParaRPr>
          </a:p>
          <a:p>
            <a:pPr>
              <a:buNone/>
            </a:pPr>
            <a:r>
              <a:rPr lang="en-US" sz="4000" dirty="0">
                <a:latin typeface="NikoshBAN" pitchFamily="2" charset="0"/>
                <a:cs typeface="NikoshBAN" pitchFamily="2" charset="0"/>
              </a:rPr>
              <a:t> </a:t>
            </a:r>
          </a:p>
          <a:p>
            <a:pPr>
              <a:buNone/>
            </a:pPr>
            <a:r>
              <a:rPr lang="bn-BD" sz="4000" dirty="0">
                <a:latin typeface="NikoshBAN" pitchFamily="2" charset="0"/>
                <a:cs typeface="NikoshBAN" pitchFamily="2" charset="0"/>
              </a:rPr>
              <a:t>১। ফ্লোচার্ট কি</a:t>
            </a:r>
            <a:r>
              <a:rPr lang="en-US" sz="4000" dirty="0">
                <a:latin typeface="NikoshBAN" pitchFamily="2" charset="0"/>
                <a:cs typeface="NikoshBAN" pitchFamily="2" charset="0"/>
              </a:rPr>
              <a:t> </a:t>
            </a:r>
            <a:r>
              <a:rPr lang="en-US" sz="4000" dirty="0" err="1">
                <a:latin typeface="NikoshBAN" pitchFamily="2" charset="0"/>
                <a:cs typeface="NikoshBAN" pitchFamily="2" charset="0"/>
              </a:rPr>
              <a:t>তা</a:t>
            </a:r>
            <a:r>
              <a:rPr lang="en-US" sz="4000" dirty="0">
                <a:latin typeface="NikoshBAN" pitchFamily="2" charset="0"/>
                <a:cs typeface="NikoshBAN" pitchFamily="2" charset="0"/>
              </a:rPr>
              <a:t> </a:t>
            </a:r>
            <a:r>
              <a:rPr lang="bn-BD" sz="4000" dirty="0">
                <a:latin typeface="NikoshBAN" pitchFamily="2" charset="0"/>
                <a:cs typeface="NikoshBAN" pitchFamily="2" charset="0"/>
              </a:rPr>
              <a:t> বলতে </a:t>
            </a:r>
            <a:r>
              <a:rPr lang="bn-BD" sz="4000" dirty="0" smtClean="0">
                <a:latin typeface="NikoshBAN" pitchFamily="2" charset="0"/>
                <a:cs typeface="NikoshBAN" pitchFamily="2" charset="0"/>
              </a:rPr>
              <a:t>পারবে</a:t>
            </a:r>
            <a:r>
              <a:rPr lang="en-US" sz="4000" dirty="0">
                <a:latin typeface="NikoshBAN" pitchFamily="2" charset="0"/>
                <a:cs typeface="NikoshBAN" pitchFamily="2" charset="0"/>
              </a:rPr>
              <a:t> </a:t>
            </a:r>
            <a:r>
              <a:rPr lang="en-US" sz="4000" dirty="0" smtClean="0">
                <a:latin typeface="NikoshBAN" pitchFamily="2" charset="0"/>
                <a:cs typeface="NikoshBAN" pitchFamily="2" charset="0"/>
              </a:rPr>
              <a:t>;</a:t>
            </a:r>
            <a:r>
              <a:rPr lang="bn-BD" sz="4000" dirty="0" smtClean="0">
                <a:latin typeface="NikoshBAN" pitchFamily="2" charset="0"/>
                <a:cs typeface="NikoshBAN" pitchFamily="2" charset="0"/>
              </a:rPr>
              <a:t>               </a:t>
            </a:r>
            <a:endParaRPr lang="bn-BD" sz="4000" dirty="0">
              <a:latin typeface="NikoshBAN" pitchFamily="2" charset="0"/>
              <a:cs typeface="NikoshBAN" pitchFamily="2" charset="0"/>
            </a:endParaRPr>
          </a:p>
          <a:p>
            <a:pPr>
              <a:buNone/>
            </a:pPr>
            <a:r>
              <a:rPr lang="bn-BD" sz="4000" dirty="0">
                <a:latin typeface="NikoshBAN" pitchFamily="2" charset="0"/>
                <a:cs typeface="NikoshBAN" pitchFamily="2" charset="0"/>
              </a:rPr>
              <a:t>২। ফ্লোচার্টের প্রকারভেদ কি  বলতে </a:t>
            </a:r>
            <a:r>
              <a:rPr lang="bn-BD" sz="4000" dirty="0" smtClean="0">
                <a:latin typeface="NikoshBAN" pitchFamily="2" charset="0"/>
                <a:cs typeface="NikoshBAN" pitchFamily="2" charset="0"/>
              </a:rPr>
              <a:t>পারবে</a:t>
            </a:r>
            <a:r>
              <a:rPr lang="en-US" sz="4000" dirty="0">
                <a:latin typeface="NikoshBAN" pitchFamily="2" charset="0"/>
                <a:cs typeface="NikoshBAN" pitchFamily="2" charset="0"/>
              </a:rPr>
              <a:t> </a:t>
            </a:r>
            <a:r>
              <a:rPr lang="en-US" sz="4000" dirty="0" smtClean="0">
                <a:latin typeface="NikoshBAN" pitchFamily="2" charset="0"/>
                <a:cs typeface="NikoshBAN" pitchFamily="2" charset="0"/>
              </a:rPr>
              <a:t>;</a:t>
            </a:r>
            <a:endParaRPr lang="bn-BD" sz="4000" dirty="0">
              <a:latin typeface="NikoshBAN" pitchFamily="2" charset="0"/>
              <a:cs typeface="NikoshBAN" pitchFamily="2" charset="0"/>
            </a:endParaRPr>
          </a:p>
          <a:p>
            <a:pPr>
              <a:buNone/>
            </a:pPr>
            <a:r>
              <a:rPr lang="bn-BD" sz="4000" dirty="0">
                <a:latin typeface="NikoshBAN" pitchFamily="2" charset="0"/>
                <a:cs typeface="NikoshBAN" pitchFamily="2" charset="0"/>
              </a:rPr>
              <a:t>৩। ফ্লোচার্ট গঠনের মৌলিক ছাচ কি </a:t>
            </a:r>
            <a:r>
              <a:rPr lang="bn-BD" sz="4000" dirty="0" smtClean="0">
                <a:latin typeface="NikoshBAN" pitchFamily="2" charset="0"/>
                <a:cs typeface="NikoshBAN" pitchFamily="2" charset="0"/>
              </a:rPr>
              <a:t>বলতে</a:t>
            </a:r>
            <a:r>
              <a:rPr lang="en-US" sz="4000" dirty="0" smtClean="0">
                <a:latin typeface="NikoshBAN" pitchFamily="2" charset="0"/>
                <a:cs typeface="NikoshBAN" pitchFamily="2" charset="0"/>
              </a:rPr>
              <a:t> </a:t>
            </a:r>
            <a:r>
              <a:rPr lang="bn-BD" sz="4000" dirty="0" smtClean="0">
                <a:latin typeface="NikoshBAN" pitchFamily="2" charset="0"/>
                <a:cs typeface="NikoshBAN" pitchFamily="2" charset="0"/>
              </a:rPr>
              <a:t>পারবে </a:t>
            </a:r>
            <a:r>
              <a:rPr lang="en-US" sz="4000" dirty="0">
                <a:latin typeface="NikoshBAN" pitchFamily="2" charset="0"/>
                <a:cs typeface="NikoshBAN" pitchFamily="2" charset="0"/>
              </a:rPr>
              <a:t>।</a:t>
            </a:r>
            <a:r>
              <a:rPr lang="bn-BD" sz="4000" dirty="0" smtClean="0">
                <a:latin typeface="NikoshBAN" pitchFamily="2" charset="0"/>
                <a:cs typeface="NikoshBAN" pitchFamily="2" charset="0"/>
              </a:rPr>
              <a:t>  </a:t>
            </a:r>
            <a:endParaRPr lang="bn-BD" sz="4000" dirty="0">
              <a:latin typeface="NikoshBAN" pitchFamily="2" charset="0"/>
              <a:cs typeface="NikoshBAN" pitchFamily="2" charset="0"/>
            </a:endParaRPr>
          </a:p>
          <a:p>
            <a:pPr>
              <a:buNone/>
            </a:pPr>
            <a:endParaRPr lang="bn-BD" sz="4000" dirty="0">
              <a:latin typeface="Nikosh" pitchFamily="2" charset="0"/>
              <a:cs typeface="Nikosh" pitchFamily="2" charset="0"/>
            </a:endParaRPr>
          </a:p>
          <a:p>
            <a:pPr>
              <a:buNone/>
            </a:pPr>
            <a:endParaRPr lang="en-US" sz="4000" dirty="0">
              <a:latin typeface="Nikosh" pitchFamily="2" charset="0"/>
              <a:cs typeface="Nikosh" pitchFamily="2" charset="0"/>
            </a:endParaRPr>
          </a:p>
          <a:p>
            <a:endParaRPr lang="en-US"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2" nodeType="clickEffect">
                                  <p:stCondLst>
                                    <p:cond delay="0"/>
                                  </p:stCondLst>
                                  <p:childTnLst>
                                    <p:set>
                                      <p:cBhvr override="childStyle">
                                        <p:cTn id="17" dur="indefinite"/>
                                        <p:tgtEl>
                                          <p:spTgt spid="2"/>
                                        </p:tgtEl>
                                        <p:attrNameLst>
                                          <p:attrName>style.fontStyle</p:attrName>
                                        </p:attrNameLst>
                                      </p:cBhvr>
                                      <p:to>
                                        <p:strVal val="normal"/>
                                      </p:to>
                                    </p:set>
                                    <p:set>
                                      <p:cBhvr override="childStyle">
                                        <p:cTn id="18" dur="indefinite"/>
                                        <p:tgtEl>
                                          <p:spTgt spid="2"/>
                                        </p:tgtEl>
                                        <p:attrNameLst>
                                          <p:attrName>style.fontWeight</p:attrName>
                                        </p:attrNameLst>
                                      </p:cBhvr>
                                      <p:to>
                                        <p:strVal val="bold"/>
                                      </p:to>
                                    </p:set>
                                    <p:set>
                                      <p:cBhvr override="childStyle">
                                        <p:cTn id="19"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513953"/>
            <a:ext cx="7620000" cy="1428750"/>
          </a:xfrm>
        </p:spPr>
        <p:txBody>
          <a:bodyPr/>
          <a:lstStyle/>
          <a:p>
            <a:pPr algn="ctr"/>
            <a:r>
              <a:rPr lang="bn-BD" dirty="0" smtClean="0">
                <a:latin typeface="Nikosh" pitchFamily="2" charset="0"/>
                <a:cs typeface="Nikosh" pitchFamily="2" charset="0"/>
              </a:rPr>
              <a:t>শিখন ফলের আলোকে প্রশ্ন  </a:t>
            </a:r>
            <a:endParaRPr lang="en-US" dirty="0"/>
          </a:p>
        </p:txBody>
      </p:sp>
      <p:sp>
        <p:nvSpPr>
          <p:cNvPr id="3" name="Content Placeholder 2"/>
          <p:cNvSpPr>
            <a:spLocks noGrp="1"/>
          </p:cNvSpPr>
          <p:nvPr>
            <p:ph sz="quarter" idx="1"/>
          </p:nvPr>
        </p:nvSpPr>
        <p:spPr>
          <a:xfrm>
            <a:off x="1143000" y="2476500"/>
            <a:ext cx="8001000" cy="2381250"/>
          </a:xfrm>
        </p:spPr>
        <p:txBody>
          <a:bodyPr>
            <a:noAutofit/>
          </a:bodyPr>
          <a:lstStyle/>
          <a:p>
            <a:pPr>
              <a:buNone/>
            </a:pPr>
            <a:r>
              <a:rPr lang="bn-BD" sz="5000" dirty="0">
                <a:latin typeface="Nikosh" pitchFamily="2" charset="0"/>
                <a:cs typeface="Nikosh" pitchFamily="2" charset="0"/>
              </a:rPr>
              <a:t>১। ফ্লোচার্ট </a:t>
            </a:r>
            <a:r>
              <a:rPr lang="en-US" sz="5000" dirty="0" err="1" smtClean="0">
                <a:latin typeface="Nikosh" pitchFamily="2" charset="0"/>
                <a:cs typeface="Nikosh" pitchFamily="2" charset="0"/>
              </a:rPr>
              <a:t>কি</a:t>
            </a:r>
            <a:r>
              <a:rPr lang="bn-BD" sz="5000" dirty="0" smtClean="0">
                <a:latin typeface="Nikosh" pitchFamily="2" charset="0"/>
                <a:cs typeface="Nikosh" pitchFamily="2" charset="0"/>
              </a:rPr>
              <a:t> </a:t>
            </a:r>
            <a:r>
              <a:rPr lang="bn-BD" sz="5000" dirty="0">
                <a:latin typeface="Nikosh" pitchFamily="2" charset="0"/>
                <a:cs typeface="Nikosh" pitchFamily="2" charset="0"/>
              </a:rPr>
              <a:t>বল?                </a:t>
            </a:r>
          </a:p>
          <a:p>
            <a:pPr>
              <a:buNone/>
            </a:pPr>
            <a:r>
              <a:rPr lang="bn-BD" sz="5000" dirty="0">
                <a:latin typeface="Nikosh" pitchFamily="2" charset="0"/>
                <a:cs typeface="Nikosh" pitchFamily="2" charset="0"/>
              </a:rPr>
              <a:t>২। ফ্লোচার্টের প্রকারভেদ কি  বল? </a:t>
            </a:r>
          </a:p>
          <a:p>
            <a:pPr>
              <a:buNone/>
            </a:pPr>
            <a:r>
              <a:rPr lang="bn-BD" sz="5000" dirty="0">
                <a:latin typeface="Nikosh" pitchFamily="2" charset="0"/>
                <a:cs typeface="Nikosh" pitchFamily="2" charset="0"/>
              </a:rPr>
              <a:t>৩। ফ্লোচার্ট গঠনের মৌলিক ছাচ কি বল?</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1"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mph" presetSubtype="0" fill="hold" grpId="2" nodeType="clickEffect">
                                  <p:stCondLst>
                                    <p:cond delay="0"/>
                                  </p:stCondLst>
                                  <p:childTnLst>
                                    <p:animScale>
                                      <p:cBhvr>
                                        <p:cTn id="17"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0" y="-513953"/>
            <a:ext cx="4286250" cy="1428750"/>
          </a:xfrm>
        </p:spPr>
        <p:txBody>
          <a:bodyPr/>
          <a:lstStyle/>
          <a:p>
            <a:pPr algn="ctr"/>
            <a:r>
              <a:rPr lang="bn-BD" dirty="0" smtClean="0">
                <a:latin typeface="Nikosh" pitchFamily="2" charset="0"/>
                <a:cs typeface="Nikosh" pitchFamily="2" charset="0"/>
              </a:rPr>
              <a:t>   একক কাজ</a:t>
            </a:r>
            <a:endParaRPr lang="en-US" dirty="0">
              <a:latin typeface="Nikosh" pitchFamily="2" charset="0"/>
              <a:cs typeface="Nikosh" pitchFamily="2" charset="0"/>
            </a:endParaRPr>
          </a:p>
        </p:txBody>
      </p:sp>
      <p:pic>
        <p:nvPicPr>
          <p:cNvPr id="8" name="Content Placeholder 7" descr="300px-SR_(Clocked)_Flip-flop_Diagram.svg.png"/>
          <p:cNvPicPr>
            <a:picLocks noGrp="1" noChangeAspect="1"/>
          </p:cNvPicPr>
          <p:nvPr>
            <p:ph sz="quarter" idx="1"/>
          </p:nvPr>
        </p:nvPicPr>
        <p:blipFill>
          <a:blip r:embed="rId2"/>
          <a:stretch>
            <a:fillRect/>
          </a:stretch>
        </p:blipFill>
        <p:spPr>
          <a:xfrm>
            <a:off x="2284136" y="3048001"/>
            <a:ext cx="2813604" cy="1726406"/>
          </a:xfrm>
        </p:spPr>
      </p:pic>
      <p:pic>
        <p:nvPicPr>
          <p:cNvPr id="5" name="Content Placeholder 3" descr="images321.jpg"/>
          <p:cNvPicPr>
            <a:picLocks noChangeAspect="1"/>
          </p:cNvPicPr>
          <p:nvPr/>
        </p:nvPicPr>
        <p:blipFill>
          <a:blip r:embed="rId3"/>
          <a:stretch>
            <a:fillRect/>
          </a:stretch>
        </p:blipFill>
        <p:spPr>
          <a:xfrm>
            <a:off x="6096000" y="1333500"/>
            <a:ext cx="4476750" cy="5334000"/>
          </a:xfrm>
          <a:prstGeom prst="rect">
            <a:avLst/>
          </a:prstGeom>
        </p:spPr>
      </p:pic>
      <p:pic>
        <p:nvPicPr>
          <p:cNvPr id="6" name="Content Placeholder 3" descr="file.jpeg"/>
          <p:cNvPicPr>
            <a:picLocks noChangeAspect="1"/>
          </p:cNvPicPr>
          <p:nvPr/>
        </p:nvPicPr>
        <p:blipFill>
          <a:blip r:embed="rId4"/>
          <a:stretch>
            <a:fillRect/>
          </a:stretch>
        </p:blipFill>
        <p:spPr>
          <a:xfrm>
            <a:off x="666751" y="1333500"/>
            <a:ext cx="4397586" cy="542925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mph" presetSubtype="1" grpId="2" nodeType="clickEffect">
                                  <p:stCondLst>
                                    <p:cond delay="0"/>
                                  </p:stCondLst>
                                  <p:childTnLst>
                                    <p:set>
                                      <p:cBhvr override="childStyle">
                                        <p:cTn id="16" dur="indefinite"/>
                                        <p:tgtEl>
                                          <p:spTgt spid="2"/>
                                        </p:tgtEl>
                                        <p:attrNameLst>
                                          <p:attrName>style.fontStyle</p:attrName>
                                        </p:attrNameLst>
                                      </p:cBhvr>
                                      <p:to>
                                        <p:strVal val="normal"/>
                                      </p:to>
                                    </p:set>
                                    <p:set>
                                      <p:cBhvr override="childStyle">
                                        <p:cTn id="17" dur="indefinite"/>
                                        <p:tgtEl>
                                          <p:spTgt spid="2"/>
                                        </p:tgtEl>
                                        <p:attrNameLst>
                                          <p:attrName>style.fontWeight</p:attrName>
                                        </p:attrNameLst>
                                      </p:cBhvr>
                                      <p:to>
                                        <p:strVal val="bold"/>
                                      </p:to>
                                    </p:set>
                                    <p:set>
                                      <p:cBhvr override="childStyle">
                                        <p:cTn id="18"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243</TotalTime>
  <Words>2354</Words>
  <Application>Microsoft Office PowerPoint</Application>
  <PresentationFormat>Custom</PresentationFormat>
  <Paragraphs>207</Paragraphs>
  <Slides>39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7" baseType="lpstr">
      <vt:lpstr>Georgia</vt:lpstr>
      <vt:lpstr>Nikosh</vt:lpstr>
      <vt:lpstr>NikoshBAN</vt:lpstr>
      <vt:lpstr>Times New Roman</vt:lpstr>
      <vt:lpstr>Wingdings</vt:lpstr>
      <vt:lpstr>Wingdings 2</vt:lpstr>
      <vt:lpstr>Civic</vt:lpstr>
      <vt:lpstr>Equation</vt:lpstr>
      <vt:lpstr>        শুভেচ্ছা/ স্বাগতম</vt:lpstr>
      <vt:lpstr> শিক্ষক পরিচিতি </vt:lpstr>
      <vt:lpstr>  পাঠ পরিচিতি</vt:lpstr>
      <vt:lpstr> মুল শিরোনামঃ প্রোগ্রাম ডিজাইন </vt:lpstr>
      <vt:lpstr>  নিচের ছবি গুলি লক্ষ্য করি </vt:lpstr>
      <vt:lpstr> নিচের ছবি গুলি লক্ষ্য করি</vt:lpstr>
      <vt:lpstr>   শিখন ফল </vt:lpstr>
      <vt:lpstr>শিখন ফলের আলোকে প্রশ্ন  </vt:lpstr>
      <vt:lpstr>   একক কাজ</vt:lpstr>
      <vt:lpstr>একক কাজ</vt:lpstr>
      <vt:lpstr>   একক কাজের প্রশ্ন</vt:lpstr>
      <vt:lpstr>একক কাজের সমাধান</vt:lpstr>
      <vt:lpstr>জোড়ায় কাজ</vt:lpstr>
      <vt:lpstr>জোড়ায় কাজ</vt:lpstr>
      <vt:lpstr>জোড়ায় কাজ</vt:lpstr>
      <vt:lpstr>     জোড়ায় কাজ</vt:lpstr>
      <vt:lpstr>জোড়ায় কাজ</vt:lpstr>
      <vt:lpstr>জোড়ায় কাজের প্রশ্ন</vt:lpstr>
      <vt:lpstr>জোড়ায় কাজের সমাধান</vt:lpstr>
      <vt:lpstr> দলীয় কাজ</vt:lpstr>
      <vt:lpstr>দলীয় কাজ</vt:lpstr>
      <vt:lpstr>দলীয় কাজ</vt:lpstr>
      <vt:lpstr>    দলীয় কাজ</vt:lpstr>
      <vt:lpstr>দলীয় কাজের প্রশ্ন </vt:lpstr>
      <vt:lpstr>দলীয় কাজের সমাধান </vt:lpstr>
      <vt:lpstr>দলীয় কাজের সমাধান</vt:lpstr>
      <vt:lpstr>মুল্যায়ন</vt:lpstr>
      <vt:lpstr>জ্ঞান মুলক, অনুধাবন মুলক, প্রয়োগ মুলক প্রশ্ন (ক)  </vt:lpstr>
      <vt:lpstr>জ্ঞান মুলক, অনুধাবন মুলক, প্রয়োগ মুলক প্রশ্ন (খ)  </vt:lpstr>
      <vt:lpstr>জ্ঞান মুলক, অনুধাবন মুলক, প্রয়োগ মুলক প্রশ্ন (খ)  </vt:lpstr>
      <vt:lpstr>মুল্যায়ন</vt:lpstr>
      <vt:lpstr>    জ্ঞান মুলক, অনুধাবন মুলক, প্রয়োগ মুলক প্রশ্ন (গ)  </vt:lpstr>
      <vt:lpstr>জ্ঞান মুলক, অনুধাবন মুলক, প্রয়োগ মুলক প্রশ্ন (গ)  </vt:lpstr>
      <vt:lpstr>জ্ঞান মুলক, অনুধাবন মুলক, প্রয়োগ মুলক প্রশ্ন (গ)</vt:lpstr>
      <vt:lpstr>বহুপদী সমাপ্তি সুচক/অভিন্ন তথ্যভিত্তিক বহুনির্বাচনী প্রশ্ন</vt:lpstr>
      <vt:lpstr>বহুপদী সমাপ্তি সুচক/অভিন্ন তথ্যভিত্তিক বহুনির্বাচনী প্রশ্ন</vt:lpstr>
      <vt:lpstr>     সমাধান</vt:lpstr>
      <vt:lpstr>   বাড়ির কাজ</vt:lpstr>
      <vt:lpstr> ধন্যবাদ</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শুভেচ্ছা / স্বাগতম</dc:title>
  <dc:creator>USER</dc:creator>
  <cp:lastModifiedBy>Windows User</cp:lastModifiedBy>
  <cp:revision>107</cp:revision>
  <dcterms:created xsi:type="dcterms:W3CDTF">2006-08-16T00:00:00Z</dcterms:created>
  <dcterms:modified xsi:type="dcterms:W3CDTF">2019-11-01T10:53:36Z</dcterms:modified>
</cp:coreProperties>
</file>