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1" r:id="rId5"/>
    <p:sldId id="263" r:id="rId6"/>
    <p:sldId id="264" r:id="rId7"/>
    <p:sldId id="266" r:id="rId8"/>
    <p:sldId id="267" r:id="rId9"/>
    <p:sldId id="268" r:id="rId10"/>
    <p:sldId id="265" r:id="rId11"/>
    <p:sldId id="269" r:id="rId12"/>
    <p:sldId id="270" r:id="rId13"/>
    <p:sldId id="271" r:id="rId14"/>
    <p:sldId id="272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7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3C788-FA6C-42DC-A4BA-760A45A76CF7}" type="datetimeFigureOut">
              <a:rPr lang="en-US" smtClean="0"/>
              <a:t>05-Sep-19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3BE7C-AEE3-4B09-B44C-E2492B567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93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3C788-FA6C-42DC-A4BA-760A45A76CF7}" type="datetimeFigureOut">
              <a:rPr lang="en-US" smtClean="0"/>
              <a:t>05-Sep-19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3BE7C-AEE3-4B09-B44C-E2492B567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589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3C788-FA6C-42DC-A4BA-760A45A76CF7}" type="datetimeFigureOut">
              <a:rPr lang="en-US" smtClean="0"/>
              <a:t>05-Sep-19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3BE7C-AEE3-4B09-B44C-E2492B567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412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3C788-FA6C-42DC-A4BA-760A45A76CF7}" type="datetimeFigureOut">
              <a:rPr lang="en-US" smtClean="0"/>
              <a:t>05-Sep-19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3BE7C-AEE3-4B09-B44C-E2492B567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662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3C788-FA6C-42DC-A4BA-760A45A76CF7}" type="datetimeFigureOut">
              <a:rPr lang="en-US" smtClean="0"/>
              <a:t>05-Sep-19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3BE7C-AEE3-4B09-B44C-E2492B567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265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3C788-FA6C-42DC-A4BA-760A45A76CF7}" type="datetimeFigureOut">
              <a:rPr lang="en-US" smtClean="0"/>
              <a:t>05-Sep-19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3BE7C-AEE3-4B09-B44C-E2492B567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957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3C788-FA6C-42DC-A4BA-760A45A76CF7}" type="datetimeFigureOut">
              <a:rPr lang="en-US" smtClean="0"/>
              <a:t>05-Sep-19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3BE7C-AEE3-4B09-B44C-E2492B567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662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3C788-FA6C-42DC-A4BA-760A45A76CF7}" type="datetimeFigureOut">
              <a:rPr lang="en-US" smtClean="0"/>
              <a:t>05-Sep-19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3BE7C-AEE3-4B09-B44C-E2492B567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35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3C788-FA6C-42DC-A4BA-760A45A76CF7}" type="datetimeFigureOut">
              <a:rPr lang="en-US" smtClean="0"/>
              <a:t>05-Sep-19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3BE7C-AEE3-4B09-B44C-E2492B567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489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3C788-FA6C-42DC-A4BA-760A45A76CF7}" type="datetimeFigureOut">
              <a:rPr lang="en-US" smtClean="0"/>
              <a:t>05-Sep-19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3BE7C-AEE3-4B09-B44C-E2492B567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487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3C788-FA6C-42DC-A4BA-760A45A76CF7}" type="datetimeFigureOut">
              <a:rPr lang="en-US" smtClean="0"/>
              <a:t>05-Sep-19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3BE7C-AEE3-4B09-B44C-E2492B567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018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83C788-FA6C-42DC-A4BA-760A45A76CF7}" type="datetimeFigureOut">
              <a:rPr lang="en-US" smtClean="0"/>
              <a:t>05-Sep-19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3BE7C-AEE3-4B09-B44C-E2492B567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368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Computer City\Pictures\119824_39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909" y="41223"/>
            <a:ext cx="11913260" cy="6816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482467" y="4019437"/>
            <a:ext cx="1979065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13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স্বা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975156" y="1194773"/>
            <a:ext cx="1450359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16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906463" y="1017456"/>
            <a:ext cx="1855635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138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ত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333037" y="3803993"/>
            <a:ext cx="2004995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166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ম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82467" y="253218"/>
            <a:ext cx="11404733" cy="12098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Plain">
              <a:avLst/>
            </a:prstTxWarp>
          </a:bodyPr>
          <a:lstStyle/>
          <a:p>
            <a:pPr algn="ctr"/>
            <a:r>
              <a:rPr lang="ar-SA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tx1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السلام عليكم و رحمه الله </a:t>
            </a:r>
            <a:endParaRPr lang="en-US" b="1" dirty="0">
              <a:ln w="6600">
                <a:solidFill>
                  <a:schemeClr val="accent2"/>
                </a:solidFill>
                <a:prstDash val="solid"/>
              </a:ln>
              <a:solidFill>
                <a:schemeClr val="tx1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561397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9" grpId="0"/>
      <p:bldP spid="10" grpId="0"/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Process 1"/>
          <p:cNvSpPr/>
          <p:nvPr/>
        </p:nvSpPr>
        <p:spPr>
          <a:xfrm>
            <a:off x="0" y="0"/>
            <a:ext cx="12481810" cy="6858000"/>
          </a:xfrm>
          <a:prstGeom prst="flowChartProcess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lowchart: Connector 2"/>
          <p:cNvSpPr/>
          <p:nvPr/>
        </p:nvSpPr>
        <p:spPr>
          <a:xfrm>
            <a:off x="5606323" y="2786298"/>
            <a:ext cx="1618938" cy="1319135"/>
          </a:xfrm>
          <a:prstGeom prst="flowChartConnector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ওহি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Flowchart: Alternate Process 7"/>
          <p:cNvSpPr/>
          <p:nvPr/>
        </p:nvSpPr>
        <p:spPr>
          <a:xfrm>
            <a:off x="299803" y="631037"/>
            <a:ext cx="3312827" cy="130227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ঘন্টার ধ্বনির ন্যায়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Flowchart: Alternate Process 8"/>
          <p:cNvSpPr/>
          <p:nvPr/>
        </p:nvSpPr>
        <p:spPr>
          <a:xfrm>
            <a:off x="8694296" y="479685"/>
            <a:ext cx="3057994" cy="1244184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মানুষের আকৃতিতে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Flowchart: Alternate Process 9"/>
          <p:cNvSpPr/>
          <p:nvPr/>
        </p:nvSpPr>
        <p:spPr>
          <a:xfrm>
            <a:off x="8769246" y="3043003"/>
            <a:ext cx="3057994" cy="142406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ফুঁৎকারের সাহায্যে 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1" name="Flowchart: Alternate Process 10"/>
          <p:cNvSpPr/>
          <p:nvPr/>
        </p:nvSpPr>
        <p:spPr>
          <a:xfrm>
            <a:off x="8566879" y="5591332"/>
            <a:ext cx="3312827" cy="115424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স্বপ্ন যোগে 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2" name="Flowchart: Alternate Process 11"/>
          <p:cNvSpPr/>
          <p:nvPr/>
        </p:nvSpPr>
        <p:spPr>
          <a:xfrm>
            <a:off x="299803" y="5321508"/>
            <a:ext cx="3462728" cy="142406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অদৃশ্য আওয়াজ দ্বারা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3" name="Flowchart: Alternate Process 12"/>
          <p:cNvSpPr/>
          <p:nvPr/>
        </p:nvSpPr>
        <p:spPr>
          <a:xfrm>
            <a:off x="320913" y="2748822"/>
            <a:ext cx="3342807" cy="1394085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জিব্রাইল আঃ এর নিজ সুরতে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7195279" y="1723869"/>
            <a:ext cx="2713219" cy="14990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7167798" y="3658536"/>
            <a:ext cx="1618938" cy="2398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6805534" y="3957403"/>
            <a:ext cx="1761345" cy="16339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>
            <a:off x="3762531" y="4105433"/>
            <a:ext cx="2348459" cy="1635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3" idx="1"/>
          </p:cNvCxnSpPr>
          <p:nvPr/>
        </p:nvCxnSpPr>
        <p:spPr>
          <a:xfrm flipH="1" flipV="1">
            <a:off x="3377787" y="1631026"/>
            <a:ext cx="2465624" cy="13484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3" idx="2"/>
            <a:endCxn id="13" idx="3"/>
          </p:cNvCxnSpPr>
          <p:nvPr/>
        </p:nvCxnSpPr>
        <p:spPr>
          <a:xfrm flipH="1" flipV="1">
            <a:off x="3663720" y="3445865"/>
            <a:ext cx="1942603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746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12542" y="119920"/>
            <a:ext cx="12079458" cy="2327857"/>
          </a:xfrm>
          <a:prstGeom prst="ellipse">
            <a:avLst/>
          </a:prstGeom>
          <a:blipFill>
            <a:blip r:embed="rId2"/>
            <a:tile tx="0" ty="0" sx="100000" sy="100000" flip="none" algn="tl"/>
          </a:blip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u="sng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একক</a:t>
            </a:r>
            <a:r>
              <a:rPr lang="en-US" sz="8800" u="sng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800" u="sng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endParaRPr lang="en-US" u="sng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Flowchart: Alternate Process 2"/>
          <p:cNvSpPr/>
          <p:nvPr/>
        </p:nvSpPr>
        <p:spPr>
          <a:xfrm>
            <a:off x="0" y="2758191"/>
            <a:ext cx="12192000" cy="4099810"/>
          </a:xfrm>
          <a:prstGeom prst="flowChartAlternateProcess">
            <a:avLst/>
          </a:prstGeom>
          <a:blipFill>
            <a:blip r:embed="rId3"/>
            <a:tile tx="0" ty="0" sx="100000" sy="100000" flip="none" algn="tl"/>
          </a:blip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Plain">
              <a:avLst/>
            </a:prstTxWarp>
          </a:bodyPr>
          <a:lstStyle/>
          <a:p>
            <a:r>
              <a:rPr lang="bn-IN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ওহির  প্রকারগুলোর বিবরণ তোমার পাঠ্য পুস্তক থেকে মনোযোগ সহকারে পড় এবং অনুধাবন করার চেষ্টা কর।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4983" y="412310"/>
            <a:ext cx="2619375" cy="1743075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  <a:softEdge rad="112500"/>
          </a:effectLst>
          <a:scene3d>
            <a:camera prst="perspectiveContrastingRightFacing"/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2922" y="412309"/>
            <a:ext cx="2619375" cy="1743075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  <a:softEdge rad="112500"/>
          </a:effectLst>
          <a:scene3d>
            <a:camera prst="perspectiveContrastingRightFacing"/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  <p:extLst>
      <p:ext uri="{BB962C8B-B14F-4D97-AF65-F5344CB8AC3E}">
        <p14:creationId xmlns:p14="http://schemas.microsoft.com/office/powerpoint/2010/main" val="4130860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loud Callout 1"/>
          <p:cNvSpPr/>
          <p:nvPr/>
        </p:nvSpPr>
        <p:spPr>
          <a:xfrm>
            <a:off x="450166" y="0"/>
            <a:ext cx="11437034" cy="1963712"/>
          </a:xfrm>
          <a:prstGeom prst="cloudCallout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69850" h="69850" prst="divot"/>
            </a:sp3d>
          </a:bodyPr>
          <a:lstStyle/>
          <a:p>
            <a:pPr algn="ctr"/>
            <a:r>
              <a:rPr lang="bn-IN" sz="8000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দলীয় কাজ</a:t>
            </a:r>
            <a:endParaRPr lang="en-US" sz="2000" dirty="0"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Flowchart: Alternate Process 2"/>
          <p:cNvSpPr/>
          <p:nvPr/>
        </p:nvSpPr>
        <p:spPr>
          <a:xfrm>
            <a:off x="179882" y="2683240"/>
            <a:ext cx="11827239" cy="3972394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  <a:ln w="57150">
            <a:solidFill>
              <a:srgbClr val="FFFF00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IN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তোমাদের পাঠ্য বই -এ লিপিবদ্ধকৃত সূরা সূ-আরার আয়াতখানার ব্যাখ্যা পরস্পর পর্যালোচনা কর।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5243" y="253218"/>
            <a:ext cx="2745908" cy="1509688"/>
          </a:xfrm>
          <a:prstGeom prst="ellips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  <a:softEdge rad="112500"/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0985" y="58944"/>
            <a:ext cx="2745908" cy="1509688"/>
          </a:xfrm>
          <a:prstGeom prst="ellipse">
            <a:avLst/>
          </a:prstGeom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  <a:softEdge rad="112500"/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</p:pic>
    </p:spTree>
    <p:extLst>
      <p:ext uri="{BB962C8B-B14F-4D97-AF65-F5344CB8AC3E}">
        <p14:creationId xmlns:p14="http://schemas.microsoft.com/office/powerpoint/2010/main" val="3663600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8734" y="7496"/>
            <a:ext cx="8334531" cy="2953062"/>
          </a:xfrm>
          <a:prstGeom prst="rect">
            <a:avLst/>
          </a:prstGeom>
          <a:ln w="57150">
            <a:solidFill>
              <a:srgbClr val="FFFF00"/>
            </a:solidFill>
          </a:ln>
        </p:spPr>
      </p:pic>
      <p:sp>
        <p:nvSpPr>
          <p:cNvPr id="3" name="Oval 2"/>
          <p:cNvSpPr/>
          <p:nvPr/>
        </p:nvSpPr>
        <p:spPr>
          <a:xfrm>
            <a:off x="334781" y="7496"/>
            <a:ext cx="1424065" cy="2953062"/>
          </a:xfrm>
          <a:prstGeom prst="ellipse">
            <a:avLst/>
          </a:prstGeom>
          <a:ln w="57150">
            <a:solidFill>
              <a:srgbClr val="FFFF00"/>
            </a:solidFill>
          </a:ln>
          <a:scene3d>
            <a:camera prst="perspectiveContrastingRightFacing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বাড়ীর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10433153" y="0"/>
            <a:ext cx="1484027" cy="2953062"/>
          </a:xfrm>
          <a:prstGeom prst="ellipse">
            <a:avLst/>
          </a:prstGeom>
          <a:ln w="57150">
            <a:solidFill>
              <a:srgbClr val="FFFF00"/>
            </a:solidFill>
          </a:ln>
          <a:scene3d>
            <a:camera prst="perspectiveContrastingLeftFacing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7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Flowchart: Alternate Process 4"/>
          <p:cNvSpPr/>
          <p:nvPr/>
        </p:nvSpPr>
        <p:spPr>
          <a:xfrm>
            <a:off x="0" y="3192905"/>
            <a:ext cx="12192000" cy="3665095"/>
          </a:xfrm>
          <a:prstGeom prst="flowChartAlternateProcess">
            <a:avLst/>
          </a:prstGeom>
          <a:blipFill>
            <a:blip r:embed="rId3"/>
            <a:tile tx="0" ty="0" sx="100000" sy="100000" flip="none" algn="tl"/>
          </a:blipFill>
          <a:ln w="57150">
            <a:solidFill>
              <a:srgbClr val="FFFF00"/>
            </a:solidFill>
            <a:prstDash val="sysDash"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bn-IN" sz="40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(ক) ওহী কি? </a:t>
            </a:r>
          </a:p>
          <a:p>
            <a:r>
              <a:rPr lang="bn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(খ) ওহীর প্রকারগুলো কি কি? </a:t>
            </a:r>
          </a:p>
          <a:p>
            <a:r>
              <a:rPr lang="bn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(গ) “ওহী হলো আল্লাহ তায়ালার বাণী” কথাটির প্রায়গীক দলীল দেখাও। </a:t>
            </a:r>
          </a:p>
          <a:p>
            <a:r>
              <a:rPr lang="bn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(ঘ) “ওহীর জ্ঞান ছাড়া সঠিক পথের দিশা পাওয়া সম্ভব নয়”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কথাটি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কি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তুমি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সমর্থন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?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তোমার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মতের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স্বপক্ষে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দলীল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উপস্থাপন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বিশ্লেষণ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endParaRPr lang="bn-IN" sz="40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70168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218" y="302966"/>
            <a:ext cx="11704320" cy="6210376"/>
          </a:xfrm>
          <a:prstGeom prst="rect">
            <a:avLst/>
          </a:prstGeom>
          <a:ln w="228600" cap="sq" cmpd="thickThin">
            <a:solidFill>
              <a:srgbClr val="FF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6" name="TextBox 5"/>
          <p:cNvSpPr txBox="1"/>
          <p:nvPr/>
        </p:nvSpPr>
        <p:spPr>
          <a:xfrm>
            <a:off x="365759" y="182879"/>
            <a:ext cx="11437035" cy="1209821"/>
          </a:xfrm>
          <a:prstGeom prst="rect">
            <a:avLst/>
          </a:prstGeom>
          <a:noFill/>
        </p:spPr>
        <p:txBody>
          <a:bodyPr wrap="none" rtlCol="0">
            <a:prstTxWarp prst="textCanUp">
              <a:avLst/>
            </a:prstTxWarp>
            <a:spAutoFit/>
            <a:scene3d>
              <a:camera prst="perspectiveRelaxedModerately"/>
              <a:lightRig rig="threePt" dir="t"/>
            </a:scene3d>
          </a:bodyPr>
          <a:lstStyle/>
          <a:p>
            <a:r>
              <a:rPr lang="en-US" sz="6600" b="1" spc="50" dirty="0" err="1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আজকের</a:t>
            </a:r>
            <a:r>
              <a:rPr lang="en-US" sz="6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600" b="1" spc="50" dirty="0" err="1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ক্লাসের</a:t>
            </a:r>
            <a:r>
              <a:rPr lang="en-US" sz="6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600" b="1" spc="50" dirty="0" err="1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সবাইকে</a:t>
            </a:r>
            <a:r>
              <a:rPr lang="en-US" sz="6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600" b="1" spc="50" dirty="0" err="1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ধন্যবাদ</a:t>
            </a:r>
            <a:r>
              <a:rPr lang="en-US" sz="6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6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8300" y="4797084"/>
            <a:ext cx="11211951" cy="1551018"/>
          </a:xfrm>
          <a:prstGeom prst="rect">
            <a:avLst/>
          </a:prstGeom>
          <a:noFill/>
        </p:spPr>
        <p:txBody>
          <a:bodyPr wrap="none" rtlCol="0">
            <a:prstTxWarp prst="textPlain">
              <a:avLst/>
            </a:prstTxWarp>
            <a:spAutoFit/>
            <a:scene3d>
              <a:camera prst="perspectiveRelaxed"/>
              <a:lightRig rig="threePt" dir="t"/>
            </a:scene3d>
            <a:sp3d extrusionH="57150">
              <a:bevelT w="57150" h="38100" prst="artDeco"/>
            </a:sp3d>
          </a:bodyPr>
          <a:lstStyle/>
          <a:p>
            <a:r>
              <a:rPr lang="ar-SA" b="1" dirty="0" smtClean="0">
                <a:ln w="38100">
                  <a:solidFill>
                    <a:schemeClr val="tx1"/>
                  </a:solidFill>
                  <a:prstDash val="sysDash"/>
                </a:ln>
                <a:solidFill>
                  <a:srgbClr val="FFFFFF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السلام عليكم و رحمة الله </a:t>
            </a:r>
            <a:endParaRPr lang="en-US" b="1" dirty="0">
              <a:ln w="38100">
                <a:solidFill>
                  <a:schemeClr val="tx1"/>
                </a:solidFill>
                <a:prstDash val="sysDash"/>
              </a:ln>
              <a:solidFill>
                <a:srgbClr val="FFFFFF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796510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0"/>
            <a:ext cx="10515600" cy="1325563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/>
            <a:r>
              <a:rPr lang="en-US" sz="88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endParaRPr lang="en-US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046" y="1681163"/>
            <a:ext cx="5157787" cy="823912"/>
          </a:xfrm>
          <a:blipFill>
            <a:blip r:embed="rId3"/>
            <a:tile tx="0" ty="0" sx="100000" sy="100000" flip="none" algn="tl"/>
          </a:blipFill>
        </p:spPr>
        <p:txBody>
          <a:bodyPr>
            <a:noAutofit/>
          </a:bodyPr>
          <a:lstStyle/>
          <a:p>
            <a:pPr algn="ctr"/>
            <a:r>
              <a:rPr lang="bn-IN" sz="600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শিক্ষক</a:t>
            </a:r>
            <a:endParaRPr lang="en-US" sz="600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860674"/>
            <a:ext cx="5157787" cy="3526477"/>
          </a:xfrm>
          <a:blipFill>
            <a:blip r:embed="rId4"/>
            <a:tile tx="0" ty="0" sx="100000" sy="100000" flip="none" algn="tl"/>
          </a:blipFill>
        </p:spPr>
        <p:txBody>
          <a:bodyPr>
            <a:normAutofit fontScale="92500" lnSpcReduction="10000"/>
          </a:bodyPr>
          <a:lstStyle/>
          <a:p>
            <a:r>
              <a:rPr lang="en-US" sz="43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আবু</a:t>
            </a:r>
            <a:r>
              <a:rPr lang="en-US" sz="43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3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নাঈম</a:t>
            </a:r>
            <a:r>
              <a:rPr lang="en-US" sz="43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3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মোঃ</a:t>
            </a:r>
            <a:r>
              <a:rPr lang="en-US" sz="43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3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আবদুল্লাহ</a:t>
            </a:r>
            <a:endParaRPr lang="en-US" sz="39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9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সহকারী</a:t>
            </a:r>
            <a:r>
              <a:rPr lang="en-US" sz="39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39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মৌলভী</a:t>
            </a:r>
          </a:p>
          <a:p>
            <a:r>
              <a:rPr lang="bn-IN" sz="3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মংগলবাড়ীয়া কামিল মাদরাসা</a:t>
            </a:r>
            <a:endParaRPr lang="bn-IN" sz="39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IN" sz="39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পাকুন্দিয়া, কিশোরগঞ্জ।</a:t>
            </a:r>
          </a:p>
          <a:p>
            <a:r>
              <a:rPr lang="bn-IN" sz="39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মোবাইল- </a:t>
            </a:r>
            <a:r>
              <a:rPr lang="bn-IN" sz="39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০১৭১৩৫০৮৫৯৪</a:t>
            </a:r>
            <a:endParaRPr lang="en-US" sz="39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A</a:t>
            </a:r>
            <a:r>
              <a:rPr lang="en-US" sz="3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nmamumtaj@gmail.com</a:t>
            </a:r>
            <a:endParaRPr lang="en-US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blipFill>
            <a:blip r:embed="rId3"/>
            <a:tile tx="0" ty="0" sx="100000" sy="100000" flip="none" algn="tl"/>
          </a:blipFill>
        </p:spPr>
        <p:txBody>
          <a:bodyPr>
            <a:normAutofit fontScale="92500" lnSpcReduction="10000"/>
          </a:bodyPr>
          <a:lstStyle/>
          <a:p>
            <a:pPr algn="ctr"/>
            <a:r>
              <a:rPr lang="bn-IN" sz="600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endParaRPr lang="en-US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860673"/>
            <a:ext cx="5183188" cy="3526478"/>
          </a:xfrm>
          <a:blipFill>
            <a:blip r:embed="rId4"/>
            <a:tile tx="0" ty="0" sx="100000" sy="100000" flip="none" algn="tl"/>
          </a:blipFill>
        </p:spPr>
        <p:txBody>
          <a:bodyPr>
            <a:normAutofit lnSpcReduction="10000"/>
          </a:bodyPr>
          <a:lstStyle/>
          <a:p>
            <a:pPr lvl="1"/>
            <a:r>
              <a:rPr lang="bn-IN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বিষয়- কুরআন ও তাজভীদ</a:t>
            </a:r>
          </a:p>
          <a:p>
            <a:r>
              <a:rPr lang="bn-IN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শ্রেণি- </a:t>
            </a:r>
            <a:r>
              <a:rPr lang="bn-IN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অষ্টম </a:t>
            </a:r>
            <a:endParaRPr lang="bn-IN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IN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অধ্যায়- প্রথম </a:t>
            </a:r>
            <a:endParaRPr lang="bn-IN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IN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পাঠ- ১ম</a:t>
            </a:r>
          </a:p>
          <a:p>
            <a:r>
              <a:rPr lang="bn-IN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বিষয়- ওহি  </a:t>
            </a:r>
            <a:r>
              <a:rPr lang="en-U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bn-IN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IN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সময়- ৪৫ মিনিট </a:t>
            </a:r>
            <a:endParaRPr lang="bn-IN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Down Arrow 6"/>
          <p:cNvSpPr/>
          <p:nvPr/>
        </p:nvSpPr>
        <p:spPr>
          <a:xfrm>
            <a:off x="3411940" y="1325563"/>
            <a:ext cx="477672" cy="355600"/>
          </a:xfrm>
          <a:prstGeom prst="downArrow">
            <a:avLst>
              <a:gd name="adj1" fmla="val 50000"/>
              <a:gd name="adj2" fmla="val 46162"/>
            </a:avLst>
          </a:prstGeom>
          <a:blipFill>
            <a:blip r:embed="rId5"/>
            <a:tile tx="0" ty="0" sx="100000" sy="100000" flip="none" algn="tl"/>
          </a:blipFill>
          <a:ln w="762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wn Arrow 7"/>
          <p:cNvSpPr/>
          <p:nvPr/>
        </p:nvSpPr>
        <p:spPr>
          <a:xfrm>
            <a:off x="8720919" y="1325563"/>
            <a:ext cx="464024" cy="355599"/>
          </a:xfrm>
          <a:prstGeom prst="downArrow">
            <a:avLst/>
          </a:prstGeom>
          <a:blipFill>
            <a:blip r:embed="rId5"/>
            <a:tile tx="0" ty="0" sx="100000" sy="100000" flip="none" algn="tl"/>
          </a:blipFill>
          <a:ln w="762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own Arrow 8"/>
          <p:cNvSpPr/>
          <p:nvPr/>
        </p:nvSpPr>
        <p:spPr>
          <a:xfrm>
            <a:off x="3316406" y="2505074"/>
            <a:ext cx="341194" cy="355599"/>
          </a:xfrm>
          <a:prstGeom prst="downArrow">
            <a:avLst/>
          </a:prstGeom>
          <a:blipFill>
            <a:blip r:embed="rId6"/>
            <a:tile tx="0" ty="0" sx="100000" sy="100000" flip="none" algn="tl"/>
          </a:blipFill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own Arrow 9"/>
          <p:cNvSpPr/>
          <p:nvPr/>
        </p:nvSpPr>
        <p:spPr>
          <a:xfrm>
            <a:off x="8720918" y="2505075"/>
            <a:ext cx="327547" cy="355598"/>
          </a:xfrm>
          <a:prstGeom prst="downArrow">
            <a:avLst/>
          </a:prstGeom>
          <a:blipFill>
            <a:blip r:embed="rId6"/>
            <a:tile tx="0" ty="0" sx="100000" sy="100000" flip="none" algn="tl"/>
          </a:blipFill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885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4" grpId="0" build="p" animBg="1"/>
      <p:bldP spid="5" grpId="0" build="p" animBg="1"/>
      <p:bldP spid="6" grpId="0" build="p" animBg="1"/>
      <p:bldP spid="7" grpId="0" animBg="1"/>
      <p:bldP spid="8" grpId="0" animBg="1"/>
      <p:bldP spid="9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" y="168812"/>
            <a:ext cx="5460702" cy="470691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0053" y="168811"/>
            <a:ext cx="4651948" cy="4706911"/>
          </a:xfrm>
          <a:prstGeom prst="rect">
            <a:avLst/>
          </a:prstGeom>
        </p:spPr>
      </p:pic>
      <p:sp>
        <p:nvSpPr>
          <p:cNvPr id="4" name="Left-Right Arrow Callout 3"/>
          <p:cNvSpPr/>
          <p:nvPr/>
        </p:nvSpPr>
        <p:spPr>
          <a:xfrm>
            <a:off x="5753686" y="168812"/>
            <a:ext cx="1786367" cy="4712677"/>
          </a:xfrm>
          <a:prstGeom prst="leftRightArrowCallo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Plain">
              <a:avLst/>
            </a:prstTxWarp>
          </a:bodyPr>
          <a:lstStyle/>
          <a:p>
            <a:pPr algn="ctr"/>
            <a:r>
              <a:rPr lang="en-US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ছ</a:t>
            </a:r>
          </a:p>
          <a:p>
            <a:pPr algn="ctr"/>
            <a:r>
              <a:rPr lang="en-US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বি</a:t>
            </a:r>
            <a:endParaRPr lang="en-US" b="1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দু</a:t>
            </a:r>
            <a:endParaRPr lang="en-US" b="1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টি</a:t>
            </a:r>
            <a:endParaRPr lang="en-US" b="1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ল</a:t>
            </a:r>
          </a:p>
          <a:p>
            <a:pPr algn="ctr"/>
            <a:r>
              <a:rPr lang="en-US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ক্ষ্য</a:t>
            </a:r>
            <a:endParaRPr lang="en-US" b="1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</a:t>
            </a:r>
          </a:p>
          <a:p>
            <a:pPr algn="ctr"/>
            <a:r>
              <a:rPr lang="en-US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র </a:t>
            </a:r>
            <a:endParaRPr lang="en-US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8268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0" y="0"/>
            <a:ext cx="12192000" cy="2129051"/>
          </a:xfrm>
          <a:prstGeom prst="horizontalScroll">
            <a:avLst/>
          </a:prstGeom>
          <a:solidFill>
            <a:schemeClr val="accent6">
              <a:lumMod val="75000"/>
            </a:schemeClr>
          </a:solidFill>
          <a:ln w="57150">
            <a:solidFill>
              <a:srgbClr val="C00000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96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পাঠ ঘোষনা</a:t>
            </a:r>
            <a:endParaRPr lang="en-US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12-Point Star 2"/>
          <p:cNvSpPr/>
          <p:nvPr/>
        </p:nvSpPr>
        <p:spPr>
          <a:xfrm>
            <a:off x="218364" y="2429301"/>
            <a:ext cx="11832609" cy="4285398"/>
          </a:xfrm>
          <a:prstGeom prst="star12">
            <a:avLst>
              <a:gd name="adj" fmla="val 43797"/>
            </a:avLst>
          </a:prstGeom>
          <a:solidFill>
            <a:schemeClr val="accent4">
              <a:lumMod val="50000"/>
            </a:schemeClr>
          </a:solidFill>
          <a:ln w="76200">
            <a:solidFill>
              <a:srgbClr val="FFFF00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আজকের পাঠ- </a:t>
            </a:r>
            <a:endParaRPr lang="bn-IN" sz="11500" b="1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bn-IN" sz="13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“ওহি”</a:t>
            </a:r>
            <a:endParaRPr lang="en-US" sz="138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6465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0" y="0"/>
            <a:ext cx="12192000" cy="2173573"/>
          </a:xfrm>
          <a:prstGeom prst="horizontalScroll">
            <a:avLst/>
          </a:prstGeom>
          <a:blipFill>
            <a:blip r:embed="rId2"/>
            <a:tile tx="0" ty="0" sx="100000" sy="100000" flip="none" algn="tl"/>
          </a:blip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9600" b="1" u="sng" dirty="0" smtClean="0">
                <a:solidFill>
                  <a:schemeClr val="bg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শিখণফল</a:t>
            </a:r>
            <a:endParaRPr lang="en-US" b="1" u="sng" dirty="0">
              <a:solidFill>
                <a:schemeClr val="bg2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Flowchart: Terminator 2"/>
          <p:cNvSpPr/>
          <p:nvPr/>
        </p:nvSpPr>
        <p:spPr>
          <a:xfrm>
            <a:off x="119920" y="2353456"/>
            <a:ext cx="11962151" cy="4504544"/>
          </a:xfrm>
          <a:prstGeom prst="flowChartTerminator">
            <a:avLst/>
          </a:prstGeom>
          <a:blipFill>
            <a:blip r:embed="rId3"/>
            <a:tile tx="0" ty="0" sx="100000" sy="100000" flip="none" algn="tl"/>
          </a:blipFill>
          <a:ln w="76200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IN" sz="4800" i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 শেষে শিক্ষার্থীরা- </a:t>
            </a:r>
          </a:p>
          <a:p>
            <a:r>
              <a:rPr lang="bn-IN" sz="4800" i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০১। ওহির সংগা দিতে পারবে। </a:t>
            </a:r>
          </a:p>
          <a:p>
            <a:r>
              <a:rPr lang="bn-IN" sz="4800" i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০২। ওহি কিভাবে নাযিল হয়েছিল তার বিবরন দিতে পারবে।</a:t>
            </a:r>
          </a:p>
          <a:p>
            <a:r>
              <a:rPr lang="bn-IN" sz="4800" i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০৩। ওহির প্রকারভেদ বর্ণনা করতে আরবে।</a:t>
            </a:r>
            <a:endParaRPr lang="en-US" i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4842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Terminator 1"/>
          <p:cNvSpPr/>
          <p:nvPr/>
        </p:nvSpPr>
        <p:spPr>
          <a:xfrm>
            <a:off x="0" y="89940"/>
            <a:ext cx="12192000" cy="1499017"/>
          </a:xfrm>
          <a:prstGeom prst="flowChartTerminator">
            <a:avLst/>
          </a:prstGeom>
          <a:blipFill>
            <a:blip r:embed="rId2"/>
            <a:tile tx="0" ty="0" sx="100000" sy="100000" flip="none" algn="tl"/>
          </a:blip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8800" b="1" u="sng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 উপস্থাপণ</a:t>
            </a:r>
            <a:endParaRPr lang="en-US" b="1" u="sng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0" y="1963711"/>
            <a:ext cx="12192000" cy="4894289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IN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আল্লাহ তায়ালা বলেন,</a:t>
            </a:r>
            <a:r>
              <a:rPr lang="ar-SA" sz="4400" dirty="0" smtClean="0">
                <a:latin typeface="NikoshBAN" panose="02000000000000000000" pitchFamily="2" charset="0"/>
                <a:cs typeface="+mj-cs"/>
              </a:rPr>
              <a:t>وانه لتنزيل رب العلمين- نزل به اللروح الامين- علي قلبك لتكون من المنذلرين- بلسان عربي مبين-</a:t>
            </a:r>
            <a:endParaRPr lang="bn-IN" sz="44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IN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“নিশ্চয় ইহা বিশ্বপ্রতিপালকের পক্ষ থেকে সুস্পষ্ট আরবী ভাষায় অবতীর্ণ, যা নিয়ে অবতরণ করেছেন বিশ্বস্থ আত্না হযরত জিব্রাইল আঃ আপনার অন্তরে, যাতে আপনি ভীতি প্রদর্শণ কারীদের অন্তর্ভুক্ত হতে পারেন।” (সূরা শূআরা) 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5797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156616" cy="457058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0367" y="0"/>
            <a:ext cx="5131633" cy="4570582"/>
          </a:xfrm>
          <a:prstGeom prst="rect">
            <a:avLst/>
          </a:prstGeom>
        </p:spPr>
      </p:pic>
      <p:sp>
        <p:nvSpPr>
          <p:cNvPr id="4" name="Oval 3"/>
          <p:cNvSpPr/>
          <p:nvPr/>
        </p:nvSpPr>
        <p:spPr>
          <a:xfrm>
            <a:off x="5598942" y="267286"/>
            <a:ext cx="1252024" cy="5641145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Plain">
              <a:avLst/>
            </a:prstTxWarp>
          </a:bodyPr>
          <a:lstStyle/>
          <a:p>
            <a:pPr algn="ctr"/>
            <a:r>
              <a:rPr lang="bn-IN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ও</a:t>
            </a:r>
          </a:p>
          <a:p>
            <a:pPr algn="ctr"/>
            <a:r>
              <a:rPr lang="bn-IN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হী</a:t>
            </a:r>
          </a:p>
          <a:p>
            <a:pPr algn="ctr"/>
            <a:r>
              <a:rPr lang="bn-IN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যে</a:t>
            </a:r>
          </a:p>
          <a:p>
            <a:pPr algn="ctr"/>
            <a:r>
              <a:rPr lang="bn-IN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ভা</a:t>
            </a:r>
          </a:p>
          <a:p>
            <a:pPr algn="ctr"/>
            <a:r>
              <a:rPr lang="bn-IN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বে</a:t>
            </a:r>
          </a:p>
          <a:p>
            <a:pPr algn="ctr"/>
            <a:r>
              <a:rPr lang="bn-IN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না</a:t>
            </a:r>
          </a:p>
          <a:p>
            <a:pPr algn="ctr"/>
            <a:r>
              <a:rPr lang="bn-IN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যি</a:t>
            </a:r>
          </a:p>
          <a:p>
            <a:pPr algn="ctr"/>
            <a:r>
              <a:rPr lang="bn-IN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ল</a:t>
            </a:r>
          </a:p>
          <a:p>
            <a:pPr algn="ctr"/>
            <a:r>
              <a:rPr lang="bn-IN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হ</a:t>
            </a:r>
          </a:p>
          <a:p>
            <a:pPr algn="ctr"/>
            <a:r>
              <a:rPr lang="bn-IN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য় </a:t>
            </a:r>
            <a:endParaRPr lang="en-US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Flowchart: Alternate Process 4"/>
          <p:cNvSpPr/>
          <p:nvPr/>
        </p:nvSpPr>
        <p:spPr>
          <a:xfrm>
            <a:off x="524886" y="5034225"/>
            <a:ext cx="3312827" cy="130227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ঘন্টার ধ্বনির ন্যায়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Flowchart: Alternate Process 5"/>
          <p:cNvSpPr/>
          <p:nvPr/>
        </p:nvSpPr>
        <p:spPr>
          <a:xfrm>
            <a:off x="8327728" y="5108240"/>
            <a:ext cx="3312827" cy="115424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স্বপ্ন যোগে 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7702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100" y="168812"/>
            <a:ext cx="5033261" cy="4283266"/>
          </a:xfrm>
          <a:prstGeom prst="rect">
            <a:avLst/>
          </a:prstGeom>
          <a:ln w="76200">
            <a:solidFill>
              <a:schemeClr val="tx1"/>
            </a:solidFill>
          </a:ln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5716" y="168812"/>
            <a:ext cx="5852161" cy="4283266"/>
          </a:xfrm>
          <a:prstGeom prst="rect">
            <a:avLst/>
          </a:prstGeom>
          <a:ln w="76200">
            <a:solidFill>
              <a:schemeClr val="tx1"/>
            </a:solidFill>
          </a:ln>
        </p:spPr>
      </p:pic>
      <p:sp>
        <p:nvSpPr>
          <p:cNvPr id="5" name="Flowchart: Terminator 4"/>
          <p:cNvSpPr/>
          <p:nvPr/>
        </p:nvSpPr>
        <p:spPr>
          <a:xfrm>
            <a:off x="3822492" y="5051685"/>
            <a:ext cx="3657600" cy="824459"/>
          </a:xfrm>
          <a:prstGeom prst="flowChartTerminator">
            <a:avLst/>
          </a:prstGeom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এগুলো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রূপক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ছবি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Flowchart: Alternate Process 5"/>
          <p:cNvSpPr/>
          <p:nvPr/>
        </p:nvSpPr>
        <p:spPr>
          <a:xfrm>
            <a:off x="152101" y="4766871"/>
            <a:ext cx="3342807" cy="1394085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জিব্রাইল আঃ এর নিজ সুরতে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Flowchart: Alternate Process 6"/>
          <p:cNvSpPr/>
          <p:nvPr/>
        </p:nvSpPr>
        <p:spPr>
          <a:xfrm>
            <a:off x="8609890" y="4766871"/>
            <a:ext cx="3057994" cy="1244184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মানুষের আকৃতিতে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2692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948" y="140676"/>
            <a:ext cx="5531370" cy="451204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5415" y="140675"/>
            <a:ext cx="5206585" cy="4512041"/>
          </a:xfrm>
          <a:prstGeom prst="rect">
            <a:avLst/>
          </a:prstGeom>
        </p:spPr>
      </p:pic>
      <p:sp>
        <p:nvSpPr>
          <p:cNvPr id="5" name="Flowchart: Alternate Process 4"/>
          <p:cNvSpPr/>
          <p:nvPr/>
        </p:nvSpPr>
        <p:spPr>
          <a:xfrm>
            <a:off x="8727043" y="4928074"/>
            <a:ext cx="3057994" cy="142406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ফুঁৎকারের সাহায্যে 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Flowchart: Alternate Process 5"/>
          <p:cNvSpPr/>
          <p:nvPr/>
        </p:nvSpPr>
        <p:spPr>
          <a:xfrm>
            <a:off x="482683" y="5082357"/>
            <a:ext cx="3462728" cy="142406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অদৃশ্য আওয়াজ দ্বারা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5197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</TotalTime>
  <Words>296</Words>
  <Application>Microsoft Office PowerPoint</Application>
  <PresentationFormat>Widescreen</PresentationFormat>
  <Paragraphs>76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NikoshBAN</vt:lpstr>
      <vt:lpstr>Times New Roman</vt:lpstr>
      <vt:lpstr>Office Theme</vt:lpstr>
      <vt:lpstr>PowerPoint Presentation</vt:lpstr>
      <vt:lpstr>পরিচিতি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39</cp:revision>
  <dcterms:created xsi:type="dcterms:W3CDTF">2017-01-03T01:47:00Z</dcterms:created>
  <dcterms:modified xsi:type="dcterms:W3CDTF">2019-09-05T01:30:57Z</dcterms:modified>
</cp:coreProperties>
</file>