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20"/>
  </p:notesMasterIdLst>
  <p:sldIdLst>
    <p:sldId id="293" r:id="rId2"/>
    <p:sldId id="296" r:id="rId3"/>
    <p:sldId id="268" r:id="rId4"/>
    <p:sldId id="297" r:id="rId5"/>
    <p:sldId id="298" r:id="rId6"/>
    <p:sldId id="281" r:id="rId7"/>
    <p:sldId id="271" r:id="rId8"/>
    <p:sldId id="282" r:id="rId9"/>
    <p:sldId id="263" r:id="rId10"/>
    <p:sldId id="265" r:id="rId11"/>
    <p:sldId id="290" r:id="rId12"/>
    <p:sldId id="291" r:id="rId13"/>
    <p:sldId id="288" r:id="rId14"/>
    <p:sldId id="289" r:id="rId15"/>
    <p:sldId id="277" r:id="rId16"/>
    <p:sldId id="262" r:id="rId17"/>
    <p:sldId id="273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FF00"/>
    <a:srgbClr val="FF33CC"/>
    <a:srgbClr val="000099"/>
    <a:srgbClr val="009900"/>
    <a:srgbClr val="0066FF"/>
    <a:srgbClr val="FFFF66"/>
    <a:srgbClr val="00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2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E582A-1A08-4B93-8F09-76B1705CACAF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C6D4D-E877-4C69-9890-347F30996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0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6D4D-E877-4C69-9890-347F309966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6D4D-E877-4C69-9890-347F309966A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izital Content\Picture\Art of 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362200"/>
            <a:ext cx="9144000" cy="1384101"/>
          </a:xfrm>
          <a:prstGeom prst="rect">
            <a:avLst/>
          </a:prstGeom>
        </p:spPr>
        <p:txBody>
          <a:bodyPr wrap="square">
            <a:prstTxWarp prst="textDoubleWave1">
              <a:avLst>
                <a:gd name="adj1" fmla="val 6250"/>
                <a:gd name="adj2" fmla="val 1385"/>
              </a:avLst>
            </a:prstTxWarp>
            <a:spAutoFit/>
          </a:bodyPr>
          <a:lstStyle/>
          <a:p>
            <a:pPr algn="ctr"/>
            <a:r>
              <a:rPr lang="bn-BD" sz="166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kern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7600" y="2438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376882" y="2544459"/>
            <a:ext cx="76200" cy="76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0" y="838200"/>
            <a:ext cx="1289225" cy="3471550"/>
            <a:chOff x="3794909" y="1185283"/>
            <a:chExt cx="1289225" cy="3471550"/>
          </a:xfrm>
        </p:grpSpPr>
        <p:grpSp>
          <p:nvGrpSpPr>
            <p:cNvPr id="11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18" name="Isosceles Triangle 17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entagon 18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nut 20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13" name="Isosceles Triangle 12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entagon 13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nut 15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c 16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Oval 22"/>
          <p:cNvSpPr/>
          <p:nvPr/>
        </p:nvSpPr>
        <p:spPr>
          <a:xfrm flipH="1">
            <a:off x="2743200" y="914400"/>
            <a:ext cx="3352800" cy="3352800"/>
          </a:xfrm>
          <a:prstGeom prst="ellipse">
            <a:avLst/>
          </a:prstGeom>
          <a:noFill/>
          <a:ln w="28575">
            <a:solidFill>
              <a:srgbClr val="32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4267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কেন্দ্র হল বৃত্তের ভিতরে এমন একটি বিন্দু যা থেকে বৃত্তের উপরের প্রত্যেক বিন্দুর দূরত্ব সমান। চিত্রে </a:t>
            </a:r>
            <a:r>
              <a:rPr lang="bn-IN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 কখগ বৃত্তের কেন্দ্র । 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410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The centre of a Circle is a point equidistant from all the point of the Circle . In the figure  </a:t>
            </a:r>
            <a:r>
              <a:rPr lang="bn-IN" sz="2800" dirty="0">
                <a:solidFill>
                  <a:srgbClr val="0066FF"/>
                </a:solidFill>
                <a:latin typeface="Times New Roman" pitchFamily="18" charset="0"/>
              </a:rPr>
              <a:t>ঘ</a:t>
            </a:r>
            <a:r>
              <a:rPr lang="bn-IN" sz="2800" dirty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the</a:t>
            </a:r>
            <a:r>
              <a:rPr lang="en-US" sz="28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Centre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578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0" y="2209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3733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8600" y="0"/>
            <a:ext cx="1752600" cy="17526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8726237">
            <a:off x="204714" y="21013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কেন্দ্র</a:t>
            </a:r>
          </a:p>
          <a:p>
            <a:pPr algn="ctr"/>
            <a:r>
              <a:rPr lang="en-US" sz="3600" dirty="0"/>
              <a:t>Centre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5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23" grpId="0" animBg="1"/>
      <p:bldP spid="24" grpId="0"/>
      <p:bldP spid="24" grpId="1"/>
      <p:bldP spid="24" grpId="2"/>
      <p:bldP spid="24" grpId="3"/>
      <p:bldP spid="26" grpId="0"/>
      <p:bldP spid="26" grpId="1"/>
      <p:bldP spid="26" grpId="2"/>
      <p:bldP spid="27" grpId="0"/>
      <p:bldP spid="28" grpId="0"/>
      <p:bldP spid="29" grpId="0"/>
      <p:bldP spid="25" grpId="0" animBg="1"/>
      <p:bldP spid="25" grpId="2" animBg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74088" y="1447800"/>
            <a:ext cx="3438770" cy="3352800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838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3429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3733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0120" y="298554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4544001" y="3160031"/>
            <a:ext cx="45719" cy="45719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8472">
            <a:off x="313937" y="3059768"/>
            <a:ext cx="5663879" cy="10599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781301" y="2552701"/>
            <a:ext cx="2286000" cy="2209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j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1882440"/>
            <a:ext cx="1276350" cy="1152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1981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448276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47800"/>
            <a:ext cx="1289225" cy="3471550"/>
            <a:chOff x="3794909" y="1185283"/>
            <a:chExt cx="1289225" cy="3471550"/>
          </a:xfrm>
        </p:grpSpPr>
        <p:grpSp>
          <p:nvGrpSpPr>
            <p:cNvPr id="18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25" name="Isosceles Triangle 24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entagon 25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nut 27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rc 28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20" name="Isosceles Triangle 19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entagon 20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nut 22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0" y="579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2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2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জ্যা। </a:t>
            </a:r>
            <a:r>
              <a:rPr lang="bn-IN" sz="2400" dirty="0">
                <a:solidFill>
                  <a:srgbClr val="0066FF"/>
                </a:solidFill>
                <a:latin typeface="Times New Roman" pitchFamily="18" charset="0"/>
                <a:cs typeface="NikoshBAN" pitchFamily="2" charset="0"/>
              </a:rPr>
              <a:t>চিত্রে পফ একটি জ্যা । </a:t>
            </a:r>
            <a:endParaRPr lang="en-US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24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 chord is the line joining any two point of a circle . In figure </a:t>
            </a:r>
            <a:r>
              <a:rPr lang="bn-IN" sz="2000" dirty="0">
                <a:solidFill>
                  <a:srgbClr val="FFFF66"/>
                </a:solidFill>
                <a:latin typeface="Times New Roman" pitchFamily="18" charset="0"/>
                <a:cs typeface="NikoshBAN" pitchFamily="2" charset="0"/>
              </a:rPr>
              <a:t>পফ</a:t>
            </a:r>
            <a:r>
              <a:rPr lang="en-US" sz="20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is the chord.   </a:t>
            </a:r>
          </a:p>
        </p:txBody>
      </p:sp>
      <p:sp>
        <p:nvSpPr>
          <p:cNvPr id="34" name="Oval 33"/>
          <p:cNvSpPr/>
          <p:nvPr/>
        </p:nvSpPr>
        <p:spPr>
          <a:xfrm>
            <a:off x="0" y="0"/>
            <a:ext cx="1600200" cy="1600200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19347792">
            <a:off x="-246914" y="16238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জ্যা</a:t>
            </a:r>
          </a:p>
        </p:txBody>
      </p:sp>
      <p:sp>
        <p:nvSpPr>
          <p:cNvPr id="37" name="TextBox 36"/>
          <p:cNvSpPr txBox="1"/>
          <p:nvPr/>
        </p:nvSpPr>
        <p:spPr>
          <a:xfrm rot="19071762">
            <a:off x="332607" y="62060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Chord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4694E-6 L 0.19688 0.2632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31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14" grpId="0"/>
      <p:bldP spid="15" grpId="0"/>
      <p:bldP spid="32" grpId="0"/>
      <p:bldP spid="32" grpId="1"/>
      <p:bldP spid="32" grpId="2"/>
      <p:bldP spid="32" grpId="3"/>
      <p:bldP spid="33" grpId="0"/>
      <p:bldP spid="33" grpId="1"/>
      <p:bldP spid="33" grpId="2"/>
      <p:bldP spid="33" grpId="3"/>
      <p:bldP spid="34" grpId="0" animBg="1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685800"/>
            <a:ext cx="2009775" cy="1152525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17" idx="7"/>
            <a:endCxn id="17" idx="4"/>
          </p:cNvCxnSpPr>
          <p:nvPr/>
        </p:nvCxnSpPr>
        <p:spPr>
          <a:xfrm rot="16200000" flipH="1">
            <a:off x="1938806" y="2472207"/>
            <a:ext cx="2861794" cy="118539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8593695">
            <a:off x="614673" y="490689"/>
            <a:ext cx="11031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চাপ</a:t>
            </a:r>
          </a:p>
          <a:p>
            <a:pPr algn="ctr"/>
            <a:r>
              <a:rPr lang="en-US" sz="40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Arc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4724400"/>
            <a:ext cx="2514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জ্যা দ্বারা বিভক্ত বৃত্তের প্রত্যেক অংশকে চাপ বলে।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362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371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ফ 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1828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 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495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ব 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90389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bn-IN" sz="3200" dirty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ফপব </a:t>
            </a:r>
            <a:r>
              <a:rPr lang="en-US" sz="3200" dirty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একটি চাপ ও </a:t>
            </a:r>
            <a:r>
              <a:rPr lang="bn-IN" sz="3200" dirty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ফভব </a:t>
            </a:r>
            <a:r>
              <a:rPr lang="en-US" sz="3200" dirty="0" err="1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চাপ।</a:t>
            </a:r>
          </a:p>
          <a:p>
            <a:pPr algn="ctr"/>
            <a:r>
              <a:rPr lang="en-US" sz="2400" dirty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In the figure </a:t>
            </a:r>
            <a:r>
              <a:rPr lang="bn-IN" sz="2400" dirty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ফপব </a:t>
            </a:r>
            <a:r>
              <a:rPr lang="en-US" sz="2400" dirty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is an arc and </a:t>
            </a:r>
            <a:r>
              <a:rPr lang="bn-IN" sz="2400" dirty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ফভব</a:t>
            </a:r>
            <a:r>
              <a:rPr lang="en-US" sz="2400" dirty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is another arc.  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304800"/>
            <a:ext cx="1752600" cy="17526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51054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66"/>
                </a:solidFill>
              </a:rPr>
              <a:t>An arc is a part of a circle.</a:t>
            </a:r>
          </a:p>
        </p:txBody>
      </p:sp>
      <p:sp>
        <p:nvSpPr>
          <p:cNvPr id="17" name="Oval 16"/>
          <p:cNvSpPr/>
          <p:nvPr/>
        </p:nvSpPr>
        <p:spPr>
          <a:xfrm flipH="1">
            <a:off x="2286000" y="1143000"/>
            <a:ext cx="3352800" cy="3352800"/>
          </a:xfrm>
          <a:prstGeom prst="ellipse">
            <a:avLst/>
          </a:prstGeom>
          <a:noFill/>
          <a:ln w="28575">
            <a:solidFill>
              <a:srgbClr val="32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81062">
            <a:off x="436410" y="3076600"/>
            <a:ext cx="5248275" cy="866775"/>
          </a:xfrm>
          <a:prstGeom prst="rect">
            <a:avLst/>
          </a:prstGeom>
        </p:spPr>
      </p:pic>
      <p:sp>
        <p:nvSpPr>
          <p:cNvPr id="25" name="Flowchart: Connector 24"/>
          <p:cNvSpPr/>
          <p:nvPr/>
        </p:nvSpPr>
        <p:spPr>
          <a:xfrm flipH="1" flipV="1">
            <a:off x="3886200" y="2667000"/>
            <a:ext cx="76200" cy="7761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52600" y="3276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bn-IN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-0.02845 L 0.09844 0.45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  <p:bldP spid="13" grpId="0"/>
      <p:bldP spid="13" grpId="1"/>
      <p:bldP spid="13" grpId="2"/>
      <p:bldP spid="13" grpId="3"/>
      <p:bldP spid="14" grpId="0" animBg="1"/>
      <p:bldP spid="14" grpId="1" animBg="1"/>
      <p:bldP spid="16" grpId="0"/>
      <p:bldP spid="16" grpId="1"/>
      <p:bldP spid="17" grpId="0" animBg="1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799" y="1371600"/>
            <a:ext cx="3397365" cy="3312431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85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3429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57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3048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2971800"/>
            <a:ext cx="45719" cy="45719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63818">
            <a:off x="1447354" y="2675776"/>
            <a:ext cx="5226245" cy="1068902"/>
          </a:xfrm>
          <a:prstGeom prst="rect">
            <a:avLst/>
          </a:prstGeom>
        </p:spPr>
      </p:pic>
      <p:cxnSp>
        <p:nvCxnSpPr>
          <p:cNvPr id="12" name="Straight Connector 11"/>
          <p:cNvCxnSpPr>
            <a:endCxn id="2" idx="5"/>
          </p:cNvCxnSpPr>
          <p:nvPr/>
        </p:nvCxnSpPr>
        <p:spPr>
          <a:xfrm>
            <a:off x="3429000" y="1828800"/>
            <a:ext cx="2442631" cy="2370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154047">
            <a:off x="-161315" y="482380"/>
            <a:ext cx="2344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ব্যাস</a:t>
            </a:r>
          </a:p>
          <a:p>
            <a:pPr algn="ctr"/>
            <a:r>
              <a:rPr lang="en-US" sz="3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Diameter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4114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15781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295400"/>
            <a:ext cx="1289225" cy="3471550"/>
            <a:chOff x="3794909" y="1185283"/>
            <a:chExt cx="1289225" cy="3471550"/>
          </a:xfrm>
        </p:grpSpPr>
        <p:grpSp>
          <p:nvGrpSpPr>
            <p:cNvPr id="18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25" name="Isosceles Triangle 24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entagon 25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nut 27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rc 28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20" name="Isosceles Triangle 19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entagon 20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nut 22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Oval 29"/>
          <p:cNvSpPr/>
          <p:nvPr/>
        </p:nvSpPr>
        <p:spPr>
          <a:xfrm>
            <a:off x="0" y="0"/>
            <a:ext cx="2133600" cy="21336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-22860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ব্যাস বৃত্তের কেন্দ্রগামী জ্যা।</a:t>
            </a:r>
            <a:endParaRPr lang="en-US" sz="4000" dirty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The chord that passes through centre is the diameter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চিত্রে চছ হলো বৃত্তের একটি ব্যাস। 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In the figure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is the diameter of the circle.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k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88138">
            <a:off x="3157550" y="-111982"/>
            <a:ext cx="2085975" cy="2023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7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6891 L 0.24896 0.4019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13" grpId="0"/>
      <p:bldP spid="14" grpId="0"/>
      <p:bldP spid="15" grpId="0"/>
      <p:bldP spid="30" grpId="0" animBg="1"/>
      <p:bldP spid="31" grpId="0"/>
      <p:bldP spid="31" grpId="1"/>
      <p:bldP spid="31" grpId="2"/>
      <p:bldP spid="31" grpId="3"/>
      <p:bldP spid="31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895600" y="1295400"/>
            <a:ext cx="3429000" cy="3343275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43400" y="762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8400" y="3429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67000" y="3657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80120" y="291285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37" name="Oval 36"/>
          <p:cNvSpPr/>
          <p:nvPr/>
        </p:nvSpPr>
        <p:spPr>
          <a:xfrm>
            <a:off x="4544001" y="3087341"/>
            <a:ext cx="45719" cy="45719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48" idx="0"/>
          </p:cNvCxnSpPr>
          <p:nvPr/>
        </p:nvCxnSpPr>
        <p:spPr>
          <a:xfrm rot="16200000" flipH="1">
            <a:off x="3787337" y="3863538"/>
            <a:ext cx="1555350" cy="139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52587" y="2386013"/>
            <a:ext cx="5029200" cy="8667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0" y="509587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ব্যাস </a:t>
            </a:r>
            <a:r>
              <a:rPr lang="en-US" sz="34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ব্যাসার্ধের</a:t>
            </a:r>
            <a:r>
              <a:rPr lang="en-US" sz="34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দ্বিগুণ</a:t>
            </a:r>
            <a:r>
              <a:rPr lang="en-US" sz="34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। ব্যাসার্ধ </a:t>
            </a:r>
            <a:r>
              <a:rPr lang="en-US" sz="34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ব্যাসের</a:t>
            </a:r>
            <a:r>
              <a:rPr lang="en-US" sz="34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4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4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খঘ</a:t>
            </a:r>
            <a:r>
              <a:rPr lang="en-US" sz="34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ব্যাসার্ধ।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962400" y="1295400"/>
            <a:ext cx="1289225" cy="3471550"/>
            <a:chOff x="3794909" y="1185283"/>
            <a:chExt cx="1289225" cy="3471550"/>
          </a:xfrm>
        </p:grpSpPr>
        <p:grpSp>
          <p:nvGrpSpPr>
            <p:cNvPr id="44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51" name="Isosceles Triangle 50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entagon 51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Donut 53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Arc 54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46" name="Isosceles Triangle 45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Pentagon 46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onut 48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Arc 49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6" name="Picture 65" descr="kk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88138">
            <a:off x="3919551" y="1412017"/>
            <a:ext cx="2085975" cy="2023707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228600" y="304800"/>
            <a:ext cx="1447800" cy="1447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 rot="20172161">
            <a:off x="230968" y="5233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</a:p>
        </p:txBody>
      </p:sp>
      <p:sp>
        <p:nvSpPr>
          <p:cNvPr id="71" name="TextBox 70"/>
          <p:cNvSpPr txBox="1"/>
          <p:nvPr/>
        </p:nvSpPr>
        <p:spPr>
          <a:xfrm rot="20264776">
            <a:off x="194717" y="10310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Radius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0" y="5943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66FF"/>
                </a:solidFill>
              </a:rPr>
              <a:t>Diameter is twice of </a:t>
            </a:r>
            <a:r>
              <a:rPr lang="en-US" sz="2800" dirty="0" err="1">
                <a:solidFill>
                  <a:srgbClr val="0066FF"/>
                </a:solidFill>
              </a:rPr>
              <a:t>radius.Radius</a:t>
            </a:r>
            <a:r>
              <a:rPr lang="en-US" sz="2800" dirty="0">
                <a:solidFill>
                  <a:srgbClr val="0066FF"/>
                </a:solidFill>
              </a:rPr>
              <a:t> is half </a:t>
            </a:r>
            <a:r>
              <a:rPr lang="en-US" sz="2800" dirty="0" err="1">
                <a:solidFill>
                  <a:srgbClr val="0066FF"/>
                </a:solidFill>
              </a:rPr>
              <a:t>ofdiameter.In</a:t>
            </a:r>
            <a:r>
              <a:rPr lang="en-US" sz="2800" dirty="0">
                <a:solidFill>
                  <a:srgbClr val="0066FF"/>
                </a:solidFill>
              </a:rPr>
              <a:t> the figure </a:t>
            </a:r>
            <a:r>
              <a:rPr lang="en-US" sz="28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খঘ</a:t>
            </a:r>
            <a:r>
              <a:rPr lang="en-US" sz="28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is the Radius.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7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9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34" grpId="0"/>
      <p:bldP spid="35" grpId="0"/>
      <p:bldP spid="36" grpId="0"/>
      <p:bldP spid="37" grpId="0" animBg="1"/>
      <p:bldP spid="37" grpId="1" animBg="1"/>
      <p:bldP spid="42" grpId="0"/>
      <p:bldP spid="42" grpId="1"/>
      <p:bldP spid="42" grpId="2"/>
      <p:bldP spid="42" grpId="3"/>
      <p:bldP spid="68" grpId="0" animBg="1"/>
      <p:bldP spid="70" grpId="0"/>
      <p:bldP spid="71" grpId="0"/>
      <p:bldP spid="72" grpId="0"/>
      <p:bldP spid="72" grpId="1"/>
      <p:bldP spid="72" grpId="2"/>
      <p:bldP spid="7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762000"/>
            <a:ext cx="5638800" cy="3810000"/>
            <a:chOff x="1884849" y="3581400"/>
            <a:chExt cx="5328976" cy="2895600"/>
          </a:xfrm>
        </p:grpSpPr>
        <p:sp>
          <p:nvSpPr>
            <p:cNvPr id="3" name="Oval 2"/>
            <p:cNvSpPr/>
            <p:nvPr/>
          </p:nvSpPr>
          <p:spPr>
            <a:xfrm>
              <a:off x="2667000" y="3581400"/>
              <a:ext cx="3744686" cy="289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84849" y="4218432"/>
              <a:ext cx="5328976" cy="133328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000" dirty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6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Group work </a:t>
              </a:r>
              <a:r>
                <a:rPr lang="bn-BD" sz="4400" dirty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0"/>
            <a:ext cx="9144000" cy="26161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থেকে শনাক্ত কর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(ক)কেন্দ্র (খ)জ্যা (গ)চাপ (ঘ)ব্যাস (ঙ)ব্যাসার্ধ </a:t>
            </a:r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Identify in the figure :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centre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(খ)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chord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arc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(ঘ)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diameter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(ঙ)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radius </a:t>
            </a:r>
          </a:p>
          <a:p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In figure,</a:t>
            </a:r>
            <a:r>
              <a:rPr lang="bn-BD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Centre</a:t>
            </a:r>
            <a:r>
              <a:rPr lang="bn-BD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=ক, </a:t>
            </a:r>
            <a:r>
              <a:rPr lang="en-US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Radius</a:t>
            </a:r>
            <a:r>
              <a:rPr lang="bn-BD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=কখ, </a:t>
            </a:r>
            <a:r>
              <a:rPr lang="en-US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Diameter</a:t>
            </a:r>
            <a:r>
              <a:rPr lang="bn-BD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= গঘ, </a:t>
            </a:r>
            <a:r>
              <a:rPr lang="en-US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Chord</a:t>
            </a:r>
            <a:r>
              <a:rPr lang="bn-BD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= চছ,</a:t>
            </a:r>
          </a:p>
          <a:p>
            <a:pPr algn="ctr"/>
            <a:r>
              <a:rPr lang="en-US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Arc</a:t>
            </a:r>
            <a:r>
              <a:rPr lang="bn-BD" sz="2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= চমছ, চপছ</a:t>
            </a:r>
            <a:endParaRPr lang="en-US" sz="2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590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3733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4572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95600" y="2438400"/>
            <a:ext cx="3200400" cy="304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H="1">
            <a:off x="4495800" y="3962400"/>
            <a:ext cx="45720" cy="46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3886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572000" y="2971800"/>
            <a:ext cx="1131512" cy="10014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95600" y="3962400"/>
            <a:ext cx="3209283" cy="435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4800600"/>
            <a:ext cx="2590800" cy="199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4600" y="3657600"/>
            <a:ext cx="381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4495800"/>
            <a:ext cx="3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5334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981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22860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চিত্রে, কেন্দ্র =ক, ব্যাসার্ধ =কখ, ব্যাস = গঘ, জ্যা = চছ,</a:t>
            </a:r>
          </a:p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চাপ = চমছ, চপছ।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7" grpId="0"/>
      <p:bldP spid="24" grpId="0"/>
      <p:bldP spid="26" grpId="0"/>
      <p:bldP spid="28" grpId="0"/>
      <p:bldP spid="2" grpId="0" animBg="1"/>
      <p:bldP spid="7" grpId="0" animBg="1"/>
      <p:bldP spid="8" grpId="0"/>
      <p:bldP spid="25" grpId="0"/>
      <p:bldP spid="29" grpId="0"/>
      <p:bldP spid="15" grpId="0"/>
      <p:bldP spid="2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2438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7680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 বৃত্ত অঙ্কন করে তার বিভিন্ন অংশ শনাক্ত কর।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57200" y="0"/>
            <a:ext cx="7391400" cy="3780944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Wave2">
              <a:avLst/>
            </a:prstTxWarp>
          </a:bodyPr>
          <a:lstStyle/>
          <a:p>
            <a:pPr algn="ctr">
              <a:defRPr/>
            </a:pP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Evaluation 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0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Dizital Content\Picture\New folder (2)\freame.jpg"/>
          <p:cNvPicPr>
            <a:picLocks noChangeAspect="1" noChangeArrowheads="1"/>
          </p:cNvPicPr>
          <p:nvPr/>
        </p:nvPicPr>
        <p:blipFill>
          <a:blip r:embed="rId2"/>
          <a:srcRect b="5527"/>
          <a:stretch>
            <a:fillRect/>
          </a:stretch>
        </p:blipFill>
        <p:spPr bwMode="auto">
          <a:xfrm>
            <a:off x="0" y="0"/>
            <a:ext cx="9144002" cy="68558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57400" y="2743200"/>
            <a:ext cx="5029200" cy="1200329"/>
          </a:xfrm>
          <a:prstGeom prst="rect">
            <a:avLst/>
          </a:prstGeom>
          <a:ln w="76200"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Dizital Content\Picture\New folder (2)\1225.jpg"/>
          <p:cNvPicPr>
            <a:picLocks noChangeAspect="1" noChangeArrowheads="1"/>
          </p:cNvPicPr>
          <p:nvPr/>
        </p:nvPicPr>
        <p:blipFill>
          <a:blip r:embed="rId2"/>
          <a:srcRect l="3470" t="13334" r="1114" b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Samsabad gps\Somsabad for upload\Go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76400"/>
            <a:ext cx="1981200" cy="1998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990600"/>
            <a:ext cx="5791200" cy="76944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8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Identity</a:t>
            </a:r>
            <a:r>
              <a:rPr lang="bn-IN" sz="4400" dirty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65760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ব্দুল গনি মণ্ডল</a:t>
            </a:r>
            <a:endParaRPr lang="bn-BD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endParaRPr lang="bn-IN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সমসাবাদ সরকারি প্রাথমিক বিদ্যালয় </a:t>
            </a:r>
            <a:endParaRPr lang="bn-BD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পাঁচবিবি , জয়পুরহাট</a:t>
            </a:r>
            <a:r>
              <a:rPr lang="bn-BD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bn-IN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৭৫০৬১২৪২৪ </a:t>
            </a:r>
            <a:endParaRPr lang="bn-BD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ghani01923139437@gmail.com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1676400"/>
            <a:ext cx="2438400" cy="92333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sp3d>
            <a:bevelB w="139700" prst="cross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304800"/>
            <a:ext cx="6553200" cy="6553200"/>
          </a:xfrm>
          <a:prstGeom prst="ellipse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800" y="685800"/>
            <a:ext cx="5791200" cy="5791200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685800"/>
            <a:ext cx="4343400" cy="120032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1524000"/>
            <a:ext cx="5638800" cy="3847207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--------</a:t>
            </a:r>
          </a:p>
          <a:p>
            <a:pPr algn="ctr"/>
            <a:r>
              <a:rPr lang="en-US" sz="2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End of lesson ‍students will be able to…… </a:t>
            </a:r>
          </a:p>
          <a:p>
            <a:pPr algn="ctr">
              <a:buFont typeface="Wingdings" pitchFamily="2" charset="2"/>
              <a:buChar char="v"/>
            </a:pPr>
            <a:r>
              <a:rPr lang="en-US" sz="3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29.4.1 বৃত্ত </a:t>
            </a:r>
            <a:r>
              <a:rPr lang="en-US" sz="32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Font typeface="Wingdings" pitchFamily="2" charset="2"/>
              <a:buChar char="v"/>
            </a:pPr>
            <a:r>
              <a:rPr lang="en-US" sz="2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Draw a circle.</a:t>
            </a:r>
          </a:p>
          <a:p>
            <a:pPr algn="ctr">
              <a:buFont typeface="Wingdings" pitchFamily="2" charset="2"/>
              <a:buChar char="v"/>
            </a:pPr>
            <a:r>
              <a:rPr lang="en-US" sz="3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29.5.1 </a:t>
            </a:r>
            <a:r>
              <a:rPr lang="en-US" sz="28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চাপ,জ্যা,ব্যাস</a:t>
            </a:r>
            <a:r>
              <a:rPr lang="en-US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ও ব্যাসার্ধ </a:t>
            </a:r>
            <a:r>
              <a:rPr lang="en-US" sz="28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Know and recognize </a:t>
            </a:r>
            <a:r>
              <a:rPr lang="en-US" sz="24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arc,chord,diameter</a:t>
            </a:r>
            <a:r>
              <a:rPr lang="en-US" sz="2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and radius.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  <p:bldP spid="14" grpId="1"/>
      <p:bldP spid="1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57600" y="3886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86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2743200" y="0"/>
            <a:ext cx="28956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609600"/>
            <a:ext cx="2743200" cy="156966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4800" dirty="0">
                <a:solidFill>
                  <a:srgbClr val="00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 </a:t>
            </a:r>
            <a:endParaRPr lang="en-US" sz="4800" dirty="0">
              <a:solidFill>
                <a:srgbClr val="00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rgbClr val="00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800" dirty="0">
                <a:solidFill>
                  <a:srgbClr val="00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>
                <a:solidFill>
                  <a:srgbClr val="00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Dizital Content\Picture\New folder (2)\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990600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5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 ৫ম</a:t>
            </a:r>
          </a:p>
          <a:p>
            <a:pPr algn="ctr"/>
            <a:r>
              <a:rPr lang="en-US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Class: Five</a:t>
            </a:r>
          </a:p>
          <a:p>
            <a:pPr algn="ctr"/>
            <a:r>
              <a:rPr lang="en-US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বিষয়: প্রাথমিক গণিত</a:t>
            </a:r>
          </a:p>
          <a:p>
            <a:pPr algn="ctr"/>
            <a:r>
              <a:rPr lang="en-US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Subject: Elementary</a:t>
            </a:r>
          </a:p>
          <a:p>
            <a:pPr algn="ctr"/>
            <a:r>
              <a:rPr lang="en-US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পাঠ: জ্যামিতি</a:t>
            </a:r>
          </a:p>
          <a:p>
            <a:pPr algn="ctr"/>
            <a:r>
              <a:rPr lang="en-US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Lesson: Geometry</a:t>
            </a:r>
          </a:p>
          <a:p>
            <a:pPr algn="ctr"/>
            <a:r>
              <a:rPr lang="en-US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পাঠ্যাংশ: বৃত্ত</a:t>
            </a:r>
          </a:p>
          <a:p>
            <a:pPr algn="ctr"/>
            <a:r>
              <a:rPr lang="en-US" sz="2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Unit lesson: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0"/>
            <a:ext cx="2188116" cy="228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</p:pic>
      <p:pic>
        <p:nvPicPr>
          <p:cNvPr id="5" name="Picture 4" descr="fv.jpg"/>
          <p:cNvPicPr>
            <a:picLocks noChangeAspect="1"/>
          </p:cNvPicPr>
          <p:nvPr/>
        </p:nvPicPr>
        <p:blipFill>
          <a:blip r:embed="rId4"/>
          <a:srcRect l="54145"/>
          <a:stretch>
            <a:fillRect/>
          </a:stretch>
        </p:blipFill>
        <p:spPr>
          <a:xfrm>
            <a:off x="2895600" y="4572000"/>
            <a:ext cx="2286000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2971800" y="0"/>
            <a:ext cx="2286000" cy="2286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0" y="609600"/>
            <a:ext cx="2210862" cy="954107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ছবিগুলো দেখি ও</a:t>
            </a:r>
          </a:p>
          <a:p>
            <a:pPr algn="ctr"/>
            <a:r>
              <a:rPr lang="bn-BD" sz="2800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আকৃতি কেমন বলি</a:t>
            </a:r>
            <a:endParaRPr lang="en-US" sz="2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8286" y="1981200"/>
            <a:ext cx="42563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noFill/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FF3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Circle</a:t>
            </a:r>
            <a:r>
              <a:rPr lang="en-US" sz="1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FF3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685800"/>
            <a:ext cx="5562600" cy="543015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1143000"/>
            <a:ext cx="3505200" cy="984885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bn-BD" sz="8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Today`s lesson </a:t>
            </a:r>
            <a:r>
              <a:rPr lang="bn-BD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H="1">
            <a:off x="2895600" y="2667000"/>
            <a:ext cx="3352800" cy="3352800"/>
          </a:xfrm>
          <a:prstGeom prst="ellipse">
            <a:avLst/>
          </a:prstGeom>
          <a:noFill/>
          <a:ln w="28575">
            <a:solidFill>
              <a:srgbClr val="32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goni\Downloads\coin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743200"/>
            <a:ext cx="3219450" cy="3219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k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88138">
            <a:off x="8491552" y="3774218"/>
            <a:ext cx="2085975" cy="2023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কয়েন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ঘুরিয়ে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বৃত্ত  </a:t>
            </a:r>
            <a:r>
              <a:rPr lang="en-US" sz="40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আঁ</a:t>
            </a:r>
            <a:r>
              <a:rPr lang="bn-IN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4000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24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228600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Draw a circle by placing a one taka coin on a paper and  moving tip of a pencil around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99 -0.41952 C -0.4092 -0.41952 -0.32708 -0.31013 -0.32708 -0.17599 C -0.32708 -0.04186 -0.4092 0.06753 -0.5099 0.06753 C -0.61077 0.06753 -0.69271 -0.04186 -0.69271 -0.17599 C -0.69271 -0.31013 -0.61077 -0.41952 -0.5099 -0.41952 Z " pathEditMode="relative" rAng="0" ptsTypes="fffff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29200" y="22860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2514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62600" y="2895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8400" y="3733800"/>
            <a:ext cx="3929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একটি বৃত্ত </a:t>
            </a:r>
          </a:p>
          <a:p>
            <a:pPr algn="ctr"/>
            <a:r>
              <a:rPr lang="en-US" sz="24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 the figure </a:t>
            </a:r>
            <a:r>
              <a:rPr lang="en-US" sz="24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is a Circle </a:t>
            </a:r>
            <a:endParaRPr lang="en-US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2514600" y="381000"/>
            <a:ext cx="3352800" cy="3352800"/>
          </a:xfrm>
          <a:prstGeom prst="ellipse">
            <a:avLst/>
          </a:prstGeom>
          <a:noFill/>
          <a:ln w="28575">
            <a:solidFill>
              <a:srgbClr val="32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581400" y="381000"/>
            <a:ext cx="1289225" cy="3471550"/>
            <a:chOff x="3794909" y="1185283"/>
            <a:chExt cx="1289225" cy="3471550"/>
          </a:xfrm>
        </p:grpSpPr>
        <p:grpSp>
          <p:nvGrpSpPr>
            <p:cNvPr id="24" name="Group 22"/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33" name="Isosceles Triangle 32"/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entagon 33"/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nut 35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Arc 36"/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3"/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26" name="Isosceles Triangle 25"/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entagon 26"/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nut 28"/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Arc 31"/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66FF"/>
                </a:solidFill>
              </a:rPr>
              <a:t>A circle is a closed curve whose points are at equal distances from a fixed point within it.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648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বৃত্ত একটি আবদ্ধ বক্ররেখা যার প্রত্যেক বিন্দু ভিতরের একটি বিন্দু থেকে সমান দুরে৤ </a:t>
            </a:r>
          </a:p>
        </p:txBody>
      </p:sp>
      <p:sp>
        <p:nvSpPr>
          <p:cNvPr id="40" name="Cloud Callout 39"/>
          <p:cNvSpPr/>
          <p:nvPr/>
        </p:nvSpPr>
        <p:spPr>
          <a:xfrm rot="1802255">
            <a:off x="6006444" y="-41178"/>
            <a:ext cx="3048000" cy="2895600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loud Callout 41"/>
          <p:cNvSpPr/>
          <p:nvPr/>
        </p:nvSpPr>
        <p:spPr>
          <a:xfrm rot="18198923">
            <a:off x="-339881" y="508596"/>
            <a:ext cx="2959124" cy="1876926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7685517">
            <a:off x="-158745" y="885713"/>
            <a:ext cx="2561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চল দেখি রুল কম্পাস দিয়ে একটি বৃত্ত আঁকি </a:t>
            </a:r>
            <a:endParaRPr lang="en-US" sz="28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730468">
            <a:off x="6341478" y="568369"/>
            <a:ext cx="26670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Lets go draw a Circle with a rule campus </a:t>
            </a:r>
          </a:p>
        </p:txBody>
      </p:sp>
      <p:sp>
        <p:nvSpPr>
          <p:cNvPr id="38" name="Flowchart: Connector 37"/>
          <p:cNvSpPr/>
          <p:nvPr/>
        </p:nvSpPr>
        <p:spPr>
          <a:xfrm flipH="1" flipV="1">
            <a:off x="4114800" y="2133600"/>
            <a:ext cx="76200" cy="7761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3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30" grpId="0"/>
      <p:bldP spid="30" grpId="1"/>
      <p:bldP spid="31" grpId="0"/>
      <p:bldP spid="31" grpId="1"/>
      <p:bldP spid="14" grpId="0" animBg="1"/>
      <p:bldP spid="21" grpId="0"/>
      <p:bldP spid="21" grpId="1"/>
      <p:bldP spid="22" grpId="0"/>
      <p:bldP spid="22" grpId="1"/>
      <p:bldP spid="40" grpId="0" animBg="1"/>
      <p:bldP spid="40" grpId="1" animBg="1"/>
      <p:bldP spid="42" grpId="0" animBg="1"/>
      <p:bldP spid="42" grpId="1" animBg="1"/>
      <p:bldP spid="43" grpId="0"/>
      <p:bldP spid="43" grpId="1"/>
      <p:bldP spid="43" grpId="2"/>
      <p:bldP spid="44" grpId="0" animBg="1"/>
      <p:bldP spid="44" grpId="1" animBg="1"/>
      <p:bldP spid="44" grpId="2" animBg="1"/>
      <p:bldP spid="38" grpId="1" animBg="1"/>
      <p:bldP spid="38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2403</TotalTime>
  <Words>580</Words>
  <Application>Microsoft Office PowerPoint</Application>
  <PresentationFormat>On-screen Show (4:3)</PresentationFormat>
  <Paragraphs>117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NikoshBAN</vt:lpstr>
      <vt:lpstr>Times New Roman</vt:lpstr>
      <vt:lpstr>Trebuchet MS</vt:lpstr>
      <vt:lpstr>Wingdings</vt:lpstr>
      <vt:lpstr>Wingdings 2</vt:lpstr>
      <vt:lpstr>Opulent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MD.BAKIR HOSSAIN</dc:creator>
  <cp:lastModifiedBy>goni mondal</cp:lastModifiedBy>
  <cp:revision>525</cp:revision>
  <dcterms:created xsi:type="dcterms:W3CDTF">2006-08-16T00:00:00Z</dcterms:created>
  <dcterms:modified xsi:type="dcterms:W3CDTF">2019-11-10T02:59:00Z</dcterms:modified>
</cp:coreProperties>
</file>