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81" r:id="rId4"/>
    <p:sldId id="259" r:id="rId5"/>
    <p:sldId id="283" r:id="rId6"/>
    <p:sldId id="263" r:id="rId7"/>
    <p:sldId id="262" r:id="rId8"/>
    <p:sldId id="264" r:id="rId9"/>
    <p:sldId id="265" r:id="rId10"/>
    <p:sldId id="266" r:id="rId11"/>
    <p:sldId id="280" r:id="rId12"/>
    <p:sldId id="260" r:id="rId13"/>
    <p:sldId id="271" r:id="rId14"/>
    <p:sldId id="269" r:id="rId15"/>
    <p:sldId id="272" r:id="rId16"/>
    <p:sldId id="273" r:id="rId17"/>
    <p:sldId id="279" r:id="rId18"/>
    <p:sldId id="277" r:id="rId19"/>
    <p:sldId id="278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66"/>
    <a:srgbClr val="33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9876" autoAdjust="0"/>
  </p:normalViewPr>
  <p:slideViewPr>
    <p:cSldViewPr>
      <p:cViewPr>
        <p:scale>
          <a:sx n="66" d="100"/>
          <a:sy n="66" d="100"/>
        </p:scale>
        <p:origin x="-151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02C34-547B-4682-9932-868F41AC7F7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831CB-4353-4F61-8F6F-A0BF21D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ভিডিওটি শিক্ষার্থী</a:t>
            </a:r>
            <a:r>
              <a:rPr lang="bn-BD" baseline="0" dirty="0" smtClean="0"/>
              <a:t>দের দেখিয়ে বাংলাদেশের যৌতুক প্রথা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ক্ষতিকারক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</a:t>
            </a:r>
            <a:r>
              <a:rPr lang="en-US" baseline="0" dirty="0" smtClean="0"/>
              <a:t> </a:t>
            </a:r>
            <a:r>
              <a:rPr lang="bn-BD" baseline="0" dirty="0" smtClean="0"/>
              <a:t>সম্পর্কে </a:t>
            </a:r>
            <a:r>
              <a:rPr lang="en-US" baseline="0" dirty="0" err="1" smtClean="0"/>
              <a:t>বো</a:t>
            </a:r>
            <a:r>
              <a:rPr lang="bn-BD" baseline="0" dirty="0" smtClean="0"/>
              <a:t>ঝানো সহজ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0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পক্ষ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8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চিত্রগুলি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দেখিয়ে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শিক্ষার্থীদের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বুঝাতে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আমাদের দেশের বেশির ভাগ নারী গৃহে কর্ম করে।তাই তার মূল্যায়ন সঠিক ভাবে পায় না।</a:t>
            </a:r>
            <a:endParaRPr kumimoji="0" lang="en-US" sz="2800" b="0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বর্তমানে এই সব নারীরা বেশি নির্যাতিত হচ্ছে। </a:t>
            </a:r>
            <a:endParaRPr kumimoji="0" lang="en-US" sz="2800" b="0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90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কতকগুলি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যোতুকের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71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শ্রেণিকক্ষে দলীয় কাজ দেওয়ার আগে সময় নির্ধারণ  করে দেবেন।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ইচ্ছা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করলে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অনুযায়ী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চারটা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পাচটা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ভাগ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দিতে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পারেন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39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মূল্যায়নের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বিভিন্ন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পদ্ধতি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ব্যবহার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করতে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পারেন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ভিডিও টি দেখিয়ে বিভিন্ন প্রশ্নের মাধ্যমে পাঠ ঘোষণা করতে পারেন।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7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0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ধনী-দরিদ্র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বিয়েতে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গহনা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অন্যান্য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সামগ্রী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 </a:t>
            </a:r>
            <a:r>
              <a:rPr lang="en-US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বিয়েতে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পিতামাতা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বাধ্য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চিত্রগুলো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সংজ্ঞা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গঠনে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সহায়তা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bn-BD" sz="3200" b="1" i="0" u="none" strike="noStrike" kern="1200" cap="none" spc="0" normalizeH="0" baseline="0" noProof="0" dirty="0" smtClean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প্রাচীন কাল থেকেই বিভিন্ন দেশে যৌতুক প্রথার প্রচলন চলে  শুধু বাংলাদেশের যৌতুক নেওয়া হয় না। বাংলাদেশের আইনে  যৌতুক দেওয়া  বা নেওয়া  সমঅপরাধ।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শাস্তি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এই চিত্র গুলি দেখিয়ে খুব সহজে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ই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শিক্ষার্থীদের</a:t>
            </a: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বঝানো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সম্ভব</a:t>
            </a: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যৌতুকের কার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ণে</a:t>
            </a: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কিভাবে নারীরা নির্যাতিত হচ্ছে।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95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ক্লাসের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অনুযায়ী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একক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কাজ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দেওয়ার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আগে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নির্ধারণ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দিয়ে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তারপর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নিজ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নিজ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খাতায়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লিখতে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বলা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যেতে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4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" y="6477000"/>
            <a:ext cx="9067800" cy="363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304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5731" y="3228909"/>
            <a:ext cx="6749574" cy="2826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11174" y="3328850"/>
            <a:ext cx="6749574" cy="2823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10" y="-73572"/>
            <a:ext cx="873420" cy="62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85" y="6230054"/>
            <a:ext cx="873420" cy="62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70" y="-4560"/>
            <a:ext cx="777430" cy="55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3" y="6258981"/>
            <a:ext cx="873420" cy="62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620000" cy="507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38200" y="990600"/>
            <a:ext cx="4510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0" b="1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000" b="1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86" y="1447800"/>
            <a:ext cx="2593428" cy="248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14800"/>
            <a:ext cx="27622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14" y="4110037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2762250" cy="251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37561" y="349478"/>
            <a:ext cx="812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স্বামীর সংসারে স্ত্রীকে অত্যাচারিত ও সহিংসতার বলি হতে হয় ...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924" y="990600"/>
            <a:ext cx="3296800" cy="1219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prstTxWarp prst="textDoubleWave1">
              <a:avLst/>
            </a:prstTxWarp>
            <a:spAutoFit/>
          </a:bodyPr>
          <a:lstStyle/>
          <a:p>
            <a:pPr lvl="0" algn="ctr"/>
            <a:r>
              <a:rPr lang="bn-BD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429000"/>
            <a:ext cx="784860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কার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কনে পক্ষ যৌতুক দিতে বাধ্য হয়, সেটি পাঁচটি বাক্যের মধ্যে লিখ।</a:t>
            </a:r>
            <a:r>
              <a:rPr lang="bn-BD" sz="44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91936"/>
              </p:ext>
            </p:extLst>
          </p:nvPr>
        </p:nvGraphicFramePr>
        <p:xfrm>
          <a:off x="3276600" y="3810000"/>
          <a:ext cx="181757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" name="Packager Shell Object" showAsIcon="1" r:id="rId4" imgW="2299320" imgH="685800" progId="Package">
                  <p:embed/>
                </p:oleObj>
              </mc:Choice>
              <mc:Fallback>
                <p:oleObj name="Packager Shell Object" showAsIcon="1" r:id="rId4" imgW="22993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3810000"/>
                        <a:ext cx="1817577" cy="1295400"/>
                      </a:xfrm>
                      <a:prstGeom prst="rect">
                        <a:avLst/>
                      </a:prstGeom>
                      <a:ln w="57150">
                        <a:solidFill>
                          <a:srgbClr val="33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9600" y="2821126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657" y="10668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as-IN" sz="3600" dirty="0"/>
              <a:t>যৌতুকের কারণেই বিবাহ বিচ্ছেদ ঘটে।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as-IN" sz="3600" dirty="0"/>
              <a:t>যৌতুকের কারণেই স্ত্রীকে প্রাণ দিতে হয়।</a:t>
            </a:r>
          </a:p>
        </p:txBody>
      </p:sp>
    </p:spTree>
    <p:extLst>
      <p:ext uri="{BB962C8B-B14F-4D97-AF65-F5344CB8AC3E}">
        <p14:creationId xmlns:p14="http://schemas.microsoft.com/office/powerpoint/2010/main" val="34058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349">
            <a:off x="454428" y="4396701"/>
            <a:ext cx="2538007" cy="173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200">
            <a:off x="530135" y="1036506"/>
            <a:ext cx="2666245" cy="1936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199">
            <a:off x="5992348" y="1041943"/>
            <a:ext cx="2684267" cy="2065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546">
            <a:off x="5878987" y="4342581"/>
            <a:ext cx="2714348" cy="189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55727" y="286833"/>
            <a:ext cx="2262913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 প্রথার  কারণেই কনের অর্থ ব্যবহার করেই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5441" y="5106527"/>
            <a:ext cx="259319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 প্রতিষ্ঠা লাভ করতে চায়।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67" y="2590798"/>
            <a:ext cx="2842997" cy="222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8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65742"/>
            <a:ext cx="2895600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2743200" cy="22098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34" y="3856471"/>
            <a:ext cx="3238401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91000" y="763016"/>
            <a:ext cx="4022271" cy="255454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বেশির ভাগ নারী গৃহে কর্ম করে।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তার ম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 সঠিকভাবে পায় না।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এই সব নারীরা বেশি নির্যাতিত হচ্ছে।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2286000" cy="23654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57" y="3865800"/>
            <a:ext cx="2400300" cy="23772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69813"/>
            <a:ext cx="2438400" cy="215419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43300" y="685800"/>
            <a:ext cx="4800600" cy="156966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যৌতুক নিধনের আইন রয়েছে।</a:t>
            </a:r>
            <a:endParaRPr lang="en-US" sz="4800" b="1" dirty="0">
              <a:ln>
                <a:solidFill>
                  <a:srgbClr val="FF0066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71288"/>
            <a:ext cx="5486400" cy="156966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এ আইনের যথাযথ প্রয়োগ না হওয়ায় যৌতুকের দাবিকে কেন্দ্র করে স্ত্রীর উপর নির্যাতন বাড়ছে।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901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b="1" u="sng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জন্যই বিয়ের পর  নানা ধর</a:t>
            </a:r>
            <a:r>
              <a:rPr lang="en-US" sz="4000" b="1" u="sng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4000" b="1" u="sng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সহিংসতামূলক ঘটনা ঘটে---</a:t>
            </a:r>
            <a:endParaRPr lang="en-US" sz="4000" b="1" u="sng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80" y="1785687"/>
            <a:ext cx="6844519" cy="4178694"/>
          </a:xfrm>
          <a:prstGeom prst="round2DiagRect">
            <a:avLst>
              <a:gd name="adj1" fmla="val 19793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21972" y="1296125"/>
            <a:ext cx="1742087" cy="10772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দাম্পত্য কলহ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783231"/>
            <a:ext cx="6235260" cy="3944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81800" y="1262467"/>
            <a:ext cx="13702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স্ত্রী হত্যা </a:t>
            </a:r>
            <a:endParaRPr lang="en-US" sz="28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81" y="1775974"/>
            <a:ext cx="6666170" cy="4353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308832" y="1357680"/>
            <a:ext cx="175522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বিবাহ-বিচ্ছেদ</a:t>
            </a:r>
            <a:endParaRPr lang="en-US" sz="2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431" y="2057400"/>
            <a:ext cx="2468945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5400" u="sng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69257"/>
            <a:ext cx="544575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99088" y="4572000"/>
            <a:ext cx="7782911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Blip>
                <a:blip r:embed="rId5"/>
              </a:buBlip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চিত্রটিতে কি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ঝানো হয়েছে ,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এইটি কোন ধরনের সমস্যা বলে তোমাদের মনে হয়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1087" y="381000"/>
            <a:ext cx="1523173" cy="7186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b="1" u="sng" dirty="0">
                <a:ln w="190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u="sng" dirty="0">
              <a:ln w="1905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90465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যৌতুক প্রথা একটি মারাত্মক সামাজিক --</a:t>
            </a:r>
            <a:endParaRPr lang="en-US" sz="2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916668"/>
            <a:ext cx="2286000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  ব্যাধি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865226"/>
            <a:ext cx="22098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  অসুখ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193" y="2865226"/>
            <a:ext cx="2267606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  রোগ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FF0066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বিবাহিত নারীর প্রতি সহিংসতার মূল কারণ --</a:t>
            </a:r>
            <a:endParaRPr lang="en-US" sz="2800" b="1" dirty="0">
              <a:ln>
                <a:solidFill>
                  <a:srgbClr val="FF0066"/>
                </a:solidFill>
              </a:ln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5614407"/>
            <a:ext cx="22860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  লোভ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192" y="5638800"/>
            <a:ext cx="226760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কুসংস্কার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4495799"/>
            <a:ext cx="22860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অশিক্ষিত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586" y="4495800"/>
            <a:ext cx="2249214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যৌতুক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3589283" y="2056655"/>
            <a:ext cx="381273" cy="304800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2" y="4587368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3"/>
          <p:cNvSpPr txBox="1"/>
          <p:nvPr/>
        </p:nvSpPr>
        <p:spPr>
          <a:xfrm>
            <a:off x="720270" y="1772269"/>
            <a:ext cx="2362201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নিগ্রহ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97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88" y="394946"/>
            <a:ext cx="2051836" cy="139524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685800" y="622601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FF0066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পাশের ছবিটি দেখে কি বোঝা যাচ্ছে ?</a:t>
            </a:r>
            <a:endParaRPr lang="en-US" sz="3200" b="1" dirty="0">
              <a:ln>
                <a:solidFill>
                  <a:srgbClr val="FF0066"/>
                </a:solidFill>
              </a:ln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32703"/>
            <a:ext cx="27432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   বকা দিচ্ছেন  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1296989"/>
            <a:ext cx="2743201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নির্যাতন করছেন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296989"/>
            <a:ext cx="24921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 বুঝাছেন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343399"/>
            <a:ext cx="26445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অপরাধের ভয়ে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105" y="4406460"/>
            <a:ext cx="2611823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যৌতুকের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5493087"/>
            <a:ext cx="24921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দুর্নীতির কারণে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618" y="5493086"/>
            <a:ext cx="2611823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  দারিদ্রের কারণে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232703"/>
            <a:ext cx="24921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হিসেব করছেন।   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799" y="3276600"/>
            <a:ext cx="4382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৪। কি কারণে  অত্যাচার করছেন?</a:t>
            </a:r>
            <a:endParaRPr lang="en-US" sz="32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0" y="1388557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5" y="4498028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7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0" y="295780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7626" y="3724276"/>
            <a:ext cx="39253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জিন্নাত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সাহানা</a:t>
            </a:r>
            <a:endParaRPr lang="en-US" sz="3600" b="1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শিষ্কক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)</a:t>
            </a:r>
          </a:p>
          <a:p>
            <a:pPr lvl="0" algn="ctr"/>
            <a:r>
              <a:rPr lang="en-US" sz="24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চকভারুনিয়া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400" b="1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b="1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8502" y="3552446"/>
            <a:ext cx="5572624" cy="26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450849" y="1616006"/>
            <a:ext cx="4087813" cy="3416320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endParaRPr lang="en-US" sz="2800" b="1" spc="50" dirty="0" smtClean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b="1" spc="50" dirty="0" err="1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spc="50" dirty="0" err="1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b="1" spc="50" dirty="0" smtClean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b="1" spc="50" dirty="0" err="1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0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spc="50" dirty="0" smtClean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40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অধ্যায়ঃদশ</a:t>
            </a:r>
          </a:p>
          <a:p>
            <a:pPr lvl="0" algn="ctr"/>
            <a:r>
              <a:rPr lang="bn-BD" sz="40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১</a:t>
            </a:r>
            <a:endParaRPr lang="en-US" sz="4000" b="1" spc="50" dirty="0" smtClean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2800" b="1" spc="50" dirty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611979"/>
            <a:ext cx="2554400" cy="27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371" y="3563985"/>
            <a:ext cx="7162800" cy="193899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bn-BD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কারণে সমাজে কী কী অপরাধ ঘটে তার একটা তালিকা তৈরি করে নিয়ে আসবে।</a:t>
            </a:r>
            <a:endParaRPr lang="en-US" sz="40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914400"/>
            <a:ext cx="3997325" cy="103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600" b="1" u="sng" dirty="0">
                <a:ln w="1905">
                  <a:solidFill>
                    <a:srgbClr val="002060"/>
                  </a:solidFill>
                </a:ln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u="sng" dirty="0">
              <a:ln w="1905">
                <a:solidFill>
                  <a:srgbClr val="002060"/>
                </a:solidFill>
              </a:ln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2" y="2362200"/>
            <a:ext cx="5384798" cy="403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31143" y="508921"/>
            <a:ext cx="480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/>
              <a:t>ধন্যবাদ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6649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685800"/>
            <a:ext cx="533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u="sng" dirty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ভিডিও চিত্র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295358"/>
              </p:ext>
            </p:extLst>
          </p:nvPr>
        </p:nvGraphicFramePr>
        <p:xfrm>
          <a:off x="3810000" y="2819400"/>
          <a:ext cx="1295400" cy="80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2819400"/>
                        <a:ext cx="1295400" cy="805054"/>
                      </a:xfrm>
                      <a:prstGeom prst="rect">
                        <a:avLst/>
                      </a:prstGeom>
                      <a:solidFill>
                        <a:srgbClr val="6600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4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096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u="sng" cap="all" dirty="0" err="1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u="sng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cap="all" dirty="0" err="1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000" b="1" u="sng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ঠের বিষয়...</a:t>
            </a:r>
            <a:endParaRPr lang="en-US" sz="4000" b="1" u="sng" cap="all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69287"/>
            <a:ext cx="4343400" cy="15696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যৌতুক প্রথা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1676399"/>
            <a:ext cx="3236396" cy="4022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3397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324429"/>
            <a:ext cx="7848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শিখন</a:t>
            </a:r>
            <a:r>
              <a:rPr lang="en-US" sz="4400" dirty="0" smtClean="0"/>
              <a:t> </a:t>
            </a:r>
            <a:r>
              <a:rPr lang="en-US" sz="4400" dirty="0" err="1" smtClean="0"/>
              <a:t>ফল</a:t>
            </a:r>
            <a:endParaRPr lang="en-US" sz="4400" dirty="0" smtClean="0"/>
          </a:p>
          <a:p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/>
              <a:t>বাংলাদেশের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যৌতুক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প্রথা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বর্ণ্না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/>
              <a:t>আমাদের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নারীরা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নির্যাতিত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হচ্ছে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বর্ণ্না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/>
              <a:t>যৌতুকের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সমস্যার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বর্ণ্না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367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18485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নানা সমস্যার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হচ্ছে যৌতুক প্রথা-</a:t>
            </a:r>
            <a:endParaRPr lang="en-US" sz="40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7" t="-7961" r="1177" b="7961"/>
          <a:stretch/>
        </p:blipFill>
        <p:spPr>
          <a:xfrm>
            <a:off x="811204" y="3200400"/>
            <a:ext cx="3406376" cy="289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3"/>
          <a:stretch/>
        </p:blipFill>
        <p:spPr>
          <a:xfrm>
            <a:off x="4800599" y="3415792"/>
            <a:ext cx="3299011" cy="260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41975"/>
            <a:ext cx="3299011" cy="238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8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4" y="624707"/>
            <a:ext cx="3541225" cy="255335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614362"/>
            <a:ext cx="3523592" cy="256369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4" y="3581400"/>
            <a:ext cx="3484076" cy="2498147"/>
          </a:xfrm>
          <a:prstGeom prst="rect">
            <a:avLst/>
          </a:prstGeom>
          <a:ln w="57150">
            <a:solidFill>
              <a:srgbClr val="FF00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24400" y="3399312"/>
            <a:ext cx="3790292" cy="286232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 হচ্ছে বিয়ের সময় প্রদত্ত অর্থ সম্পত্তি ও নানা ধর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পণ্য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কনে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পক্ষের কা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থেকে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পক্ষকে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192"/>
            <a:ext cx="3657600" cy="31724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0066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91" y="1630820"/>
            <a:ext cx="3668110" cy="316978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0020" y="361950"/>
            <a:ext cx="7909033" cy="107721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Blip>
                <a:blip r:embed="rId5"/>
              </a:buBlip>
            </a:pPr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কাল থেকেই বিভিন্ন দেশে যৌতুক প্রথার প্রচলন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 </a:t>
            </a:r>
            <a:endParaRPr lang="en-US" sz="3200" dirty="0">
              <a:ln>
                <a:solidFill>
                  <a:srgbClr val="00B0F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7767" y="5072861"/>
            <a:ext cx="3810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এথেন্সের মেয়েরা বিয়ের পরে</a:t>
            </a:r>
            <a:r>
              <a:rPr lang="bn-BD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যৌতুক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নিয়ে যেতো।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834" y="5072861"/>
            <a:ext cx="35814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চীনে যৌতুক সংগে নিয়ে যেত কনে।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8" y="692395"/>
            <a:ext cx="3631762" cy="284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36" y="3540835"/>
            <a:ext cx="3428346" cy="2494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1999" y="838200"/>
            <a:ext cx="4011621" cy="21236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বিবাহ আইনে যৌতুক দেওয়া- নেওয়া দুটোই অপরাধ।</a:t>
            </a:r>
            <a:endParaRPr lang="en-US" sz="44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388605"/>
            <a:ext cx="1600199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কারাদন্ড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872804"/>
            <a:ext cx="1776890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chemeClr val="tx1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অমান্যকা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শাস্তি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718034" y="5580965"/>
            <a:ext cx="762000" cy="2616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712439"/>
            <a:ext cx="13716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মৃত্যুদন্ড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143000" y="3733800"/>
            <a:ext cx="304800" cy="86007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654</Words>
  <Application>Microsoft Office PowerPoint</Application>
  <PresentationFormat>On-screen Show (4:3)</PresentationFormat>
  <Paragraphs>100</Paragraphs>
  <Slides>21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325</cp:revision>
  <dcterms:created xsi:type="dcterms:W3CDTF">2006-08-16T00:00:00Z</dcterms:created>
  <dcterms:modified xsi:type="dcterms:W3CDTF">2019-11-10T16:16:15Z</dcterms:modified>
</cp:coreProperties>
</file>