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46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20" r:id="rId10"/>
    <p:sldId id="321" r:id="rId11"/>
    <p:sldId id="306" r:id="rId12"/>
    <p:sldId id="307" r:id="rId13"/>
    <p:sldId id="344" r:id="rId14"/>
    <p:sldId id="328" r:id="rId15"/>
    <p:sldId id="345" r:id="rId16"/>
    <p:sldId id="329" r:id="rId17"/>
    <p:sldId id="312" r:id="rId18"/>
    <p:sldId id="330" r:id="rId19"/>
    <p:sldId id="331" r:id="rId20"/>
    <p:sldId id="339" r:id="rId21"/>
    <p:sldId id="35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CC3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2FC26-F279-4216-9CD9-3F611E87BA8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B399D-C4D8-4868-B349-0A14095ED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1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9159-55A3-442E-B63F-A4D3F01D76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71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5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8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8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8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8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3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3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2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1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0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6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312D0-28B9-4887-ADDD-F46C03023EA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89ED4-D28A-4380-8C01-161074F4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6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5.jpg"/><Relationship Id="rId7" Type="http://schemas.openxmlformats.org/officeDocument/2006/relationships/image" Target="../media/image29.pn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slide" Target="slide2.xml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0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4.xml"/><Relationship Id="rId18" Type="http://schemas.openxmlformats.org/officeDocument/2006/relationships/slide" Target="slide18.xml"/><Relationship Id="rId3" Type="http://schemas.openxmlformats.org/officeDocument/2006/relationships/image" Target="../media/image2.png"/><Relationship Id="rId21" Type="http://schemas.openxmlformats.org/officeDocument/2006/relationships/slide" Target="slide12.xml"/><Relationship Id="rId7" Type="http://schemas.openxmlformats.org/officeDocument/2006/relationships/slide" Target="slide7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" Type="http://schemas.openxmlformats.org/officeDocument/2006/relationships/notesSlide" Target="../notesSlides/notesSlide1.xml"/><Relationship Id="rId16" Type="http://schemas.openxmlformats.org/officeDocument/2006/relationships/slide" Target="slide1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8.xml"/><Relationship Id="rId5" Type="http://schemas.openxmlformats.org/officeDocument/2006/relationships/slide" Target="slide3.xml"/><Relationship Id="rId15" Type="http://schemas.openxmlformats.org/officeDocument/2006/relationships/slide" Target="slide13.xml"/><Relationship Id="rId10" Type="http://schemas.openxmlformats.org/officeDocument/2006/relationships/slide" Target="slide4.xml"/><Relationship Id="rId19" Type="http://schemas.openxmlformats.org/officeDocument/2006/relationships/hyperlink" Target="http://a2i.pmo.gov.bd/" TargetMode="External"/><Relationship Id="rId4" Type="http://schemas.openxmlformats.org/officeDocument/2006/relationships/image" Target="../media/image3.jpg"/><Relationship Id="rId9" Type="http://schemas.openxmlformats.org/officeDocument/2006/relationships/slide" Target="slide20.xml"/><Relationship Id="rId1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5.bin"/><Relationship Id="rId18" Type="http://schemas.openxmlformats.org/officeDocument/2006/relationships/oleObject" Target="../embeddings/oleObject8.bin"/><Relationship Id="rId3" Type="http://schemas.openxmlformats.org/officeDocument/2006/relationships/image" Target="../media/image5.jpg"/><Relationship Id="rId21" Type="http://schemas.openxmlformats.org/officeDocument/2006/relationships/image" Target="../media/image8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2.wmf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.bin"/><Relationship Id="rId20" Type="http://schemas.openxmlformats.org/officeDocument/2006/relationships/slide" Target="slide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1.wmf"/><Relationship Id="rId19" Type="http://schemas.openxmlformats.org/officeDocument/2006/relationships/image" Target="../media/image15.wmf"/><Relationship Id="rId4" Type="http://schemas.openxmlformats.org/officeDocument/2006/relationships/image" Target="../media/image16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267" y="0"/>
            <a:ext cx="4622799" cy="6899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5" y="0"/>
            <a:ext cx="4495801" cy="688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8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960" y="350728"/>
                <a:ext cx="9018814" cy="64158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2.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𝟏𝟖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হলে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দেখাও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যে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𝟏𝟖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𝟔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𝟏𝟖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𝟏𝟖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𝟏𝟖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𝟗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𝟗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𝟐𝟒𝟑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𝟗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𝟐𝟒𝟐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𝟗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𝟐𝟒𝟐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𝟗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𝟏𝟏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</m:t>
                    </m:r>
                  </m:oMath>
                </a14:m>
                <a:endParaRPr lang="en-US" sz="24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𝟗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𝟏𝟏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   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[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উভয়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পক্ষকে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বর্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গ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মূল </a:t>
                </a:r>
                <a:r>
                  <a:rPr lang="en-US" sz="24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করিয়া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</a:p>
              <a:p>
                <a:r>
                  <a:rPr lang="en-US" sz="24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𝟏𝟏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𝟗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2400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   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[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উভয়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পক্ষকে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ঘন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মূল </m:t>
                    </m:r>
                    <m:r>
                      <m:rPr>
                        <m:nor/>
                      </m:rPr>
                      <a:rPr lang="en-US" sz="2400" dirty="0" err="1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করিয়া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endParaRPr lang="en-US" sz="24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(Proved)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" y="350728"/>
                <a:ext cx="9018814" cy="6415831"/>
              </a:xfrm>
              <a:prstGeom prst="rect">
                <a:avLst/>
              </a:prstGeom>
              <a:blipFill>
                <a:blip r:embed="rId3"/>
                <a:stretch>
                  <a:fillRect l="-1014" b="-13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482236" y="137786"/>
            <a:ext cx="2442575" cy="450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0" y="6530654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5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29431" y="1853852"/>
                <a:ext cx="7488217" cy="35588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28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সমস্যাঃ</m:t>
                      </m:r>
                    </m:oMath>
                  </m:oMathPara>
                </a14:m>
                <a:endParaRPr lang="en-US" sz="2800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𝒂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𝟖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(ক)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𝒂</m:t>
                            </m:r>
                          </m:den>
                        </m:f>
                      </m:e>
                    </m: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 </m:t>
                    </m:r>
                  </m:oMath>
                </a14:m>
                <a:r>
                  <a:rPr lang="bn-BD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নির্ণয়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(খ)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6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396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</m:oMath>
                </a14:m>
                <a:endPara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(গ) 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6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5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485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89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31" y="1853852"/>
                <a:ext cx="7488217" cy="3558864"/>
              </a:xfrm>
              <a:prstGeom prst="rect">
                <a:avLst/>
              </a:prstGeom>
              <a:blipFill rotWithShape="0">
                <a:blip r:embed="rId3"/>
                <a:stretch>
                  <a:fillRect l="-13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540148" y="1297806"/>
            <a:ext cx="4267200" cy="4472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0" y="6530654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98152" y="1578278"/>
                <a:ext cx="5769864" cy="47097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2400" b="1" i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দেওয়া আছে,</a:t>
                </a:r>
                <a:endParaRPr lang="en-US" sz="2400" b="1" i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𝒂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𝟖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 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𝒂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.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</m:den>
                    </m:f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𝟖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 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𝒂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𝟖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 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𝒂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𝟖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𝟒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 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𝒂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𝟏𝟐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 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</m:den>
                    </m:f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𝟏𝟐</m:t>
                        </m:r>
                      </m:e>
                    </m:rad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	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∴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e>
                    </m:rad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   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𝒂𝒏𝒔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.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152" y="1578278"/>
                <a:ext cx="5769864" cy="4709787"/>
              </a:xfrm>
              <a:prstGeom prst="rect">
                <a:avLst/>
              </a:prstGeom>
              <a:blipFill rotWithShape="0">
                <a:blip r:embed="rId3"/>
                <a:stretch>
                  <a:fillRect l="-1797" t="-647" b="-11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645074" y="826718"/>
            <a:ext cx="2179529" cy="526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32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(ক)</a:t>
            </a:r>
            <a:endParaRPr lang="en-US" sz="28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0" y="6530654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9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94785" y="3216374"/>
                <a:ext cx="5436104" cy="987230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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+√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𝟔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785" y="3216374"/>
                <a:ext cx="5436104" cy="987230"/>
              </a:xfrm>
              <a:prstGeom prst="rect">
                <a:avLst/>
              </a:prstGeom>
              <a:blipFill rotWithShape="0">
                <a:blip r:embed="rId3"/>
                <a:stretch>
                  <a:fillRect l="-1335"/>
                </a:stretch>
              </a:blipFill>
              <a:ln w="1270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951946" y="2168529"/>
            <a:ext cx="1321782" cy="4449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0" y="6530654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84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74542" y="901873"/>
                <a:ext cx="5769864" cy="57745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আছে,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𝟖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</a:p>
              <a:p>
                <a:r>
                  <a:rPr lang="en-US" sz="2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0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BD" sz="2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𝒂</m:t>
                            </m:r>
                          </m:den>
                        </m:f>
                      </m:e>
                    </m:d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𝟖</m:t>
                        </m:r>
                      </m:e>
                    </m:rad>
                  </m:oMath>
                </a14:m>
                <a:endPara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∴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∴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f>
                      <m:f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𝒂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   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𝟑</m:t>
                            </m:r>
                          </m:e>
                        </m:rad>
                      </m:e>
                    </m:d>
                    <m:d>
                      <m:d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𝟐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[ক </a:t>
                </a:r>
                <a:r>
                  <a:rPr lang="en-US" sz="2000" b="1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নং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  <a:endPara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   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∴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L.H.S=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sup>
                    </m:sSup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sSup>
                      <m:sSup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20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20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sup>
                    </m:sSup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.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.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 </a:t>
                </a:r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𝟒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utonnyMJ" pitchFamily="2" charset="0"/>
                                  </a:rPr>
                                  <m:t>𝟔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chemeClr val="tx1"/>
                                </a:solidFill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sup>
                    </m:sSup>
                    <m:r>
                      <a:rPr lang="en-US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  <m:d>
                      <m:d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𝟔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 </m:t>
                        </m:r>
                      </m:e>
                    </m:d>
                  </m:oMath>
                </a14:m>
                <a:endPara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 =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𝟔𝟒</m:t>
                    </m:r>
                    <m:r>
                      <a:rPr lang="en-US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×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𝟔</m:t>
                        </m:r>
                      </m:e>
                    </m:rad>
                    <m:r>
                      <a:rPr lang="en-US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𝟏𝟐</m:t>
                    </m:r>
                    <m:rad>
                      <m:radPr>
                        <m:degHide m:val="on"/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𝟔</m:t>
                        </m:r>
                      </m:e>
                    </m:rad>
                  </m:oMath>
                </a14:m>
                <a:endPara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𝟑𝟖𝟒</m:t>
                    </m:r>
                    <m:rad>
                      <m:radPr>
                        <m:degHide m:val="on"/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𝟔</m:t>
                        </m:r>
                      </m:e>
                    </m:rad>
                    <m:r>
                      <a:rPr lang="en-US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𝟏𝟐</m:t>
                    </m:r>
                    <m:rad>
                      <m:radPr>
                        <m:degHide m:val="on"/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𝟔</m:t>
                        </m:r>
                      </m:e>
                    </m:rad>
                  </m:oMath>
                </a14:m>
                <a:endPara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𝟗𝟔</m:t>
                    </m:r>
                    <m:rad>
                      <m:radPr>
                        <m:degHide m:val="on"/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𝟔</m:t>
                        </m:r>
                      </m:e>
                    </m:rad>
                  </m:oMath>
                </a14:m>
                <a:endPara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 =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𝐑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.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𝐇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.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𝐒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   (</m:t>
                    </m:r>
                    <m:r>
                      <a:rPr lang="en-US" sz="20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𝐒𝐡𝐨𝐰𝐧</m:t>
                    </m:r>
                    <m:r>
                      <a:rPr lang="en-US" sz="20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)</m:t>
                    </m:r>
                  </m:oMath>
                </a14:m>
                <a:endPara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endPara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542" y="901873"/>
                <a:ext cx="5769864" cy="5774500"/>
              </a:xfrm>
              <a:prstGeom prst="rect">
                <a:avLst/>
              </a:prstGeom>
              <a:blipFill rotWithShape="0">
                <a:blip r:embed="rId3"/>
                <a:stretch>
                  <a:fillRect l="-4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569918" y="463463"/>
            <a:ext cx="2179529" cy="526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32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(খ)</a:t>
            </a:r>
            <a:endParaRPr lang="en-US" sz="28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0" y="6530654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2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30781" y="2793304"/>
                <a:ext cx="6172309" cy="909880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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𝟖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  <m:r>
                          <a:rPr lang="en-US" sz="24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  <m:r>
                              <a:rPr lang="en-US" sz="2400" b="1" i="1" baseline="300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𝟔𝟑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781" y="2793304"/>
                <a:ext cx="6172309" cy="90988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689335" y="1901157"/>
            <a:ext cx="1455200" cy="4232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0" y="6530654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01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6261" y="764087"/>
                <a:ext cx="5014358" cy="57745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এখন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𝟑𝟗𝟔</m:t>
                    </m:r>
                    <m:rad>
                      <m:radPr>
                        <m:degHide m:val="on"/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𝟔</m:t>
                        </m:r>
                      </m:e>
                    </m:rad>
                  </m:oMath>
                </a14:m>
                <a:endParaRPr lang="en-US" b="1" i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∴</m:t>
                    </m:r>
                  </m:oMath>
                </a14:m>
                <a:r>
                  <a:rPr lang="en-US" b="1" i="1" dirty="0" smtClean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6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sSup>
                      <m:sSup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6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𝟒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b="1" i="1" dirty="0" smtClean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.</a:t>
                </a:r>
                <a:r>
                  <a:rPr lang="en-US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endParaRPr lang="en-US" b="1" i="1" dirty="0" smtClean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r>
                                <a:rPr lang="en-US" b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𝟑𝟗𝟔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utonnyMJ" pitchFamily="2" charset="0"/>
                                    </a:rPr>
                                    <m:t>𝟔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+</m:t>
                      </m:r>
                      <m:r>
                        <a:rPr lang="en-US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𝟒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 </m:t>
                      </m:r>
                      <m:r>
                        <a:rPr lang="en-US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𝟗𝟒𝟎𝟖𝟗𝟔</m:t>
                      </m:r>
                      <m:r>
                        <a:rPr lang="en-US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+</m:t>
                      </m:r>
                      <m:r>
                        <a:rPr lang="en-US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𝟒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𝟗𝟒𝟎𝟗𝟎𝟎</m:t>
                      </m:r>
                    </m:oMath>
                  </m:oMathPara>
                </a14:m>
                <a:endParaRPr lang="en-US" b="1" i="1" dirty="0" smtClean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∴ 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𝟔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  <m:t>𝟔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𝟗𝟒𝟎𝟗𝟎𝟎</m:t>
                          </m:r>
                        </m:e>
                      </m:ra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𝟗𝟕𝟎</m:t>
                      </m:r>
                    </m:oMath>
                  </m:oMathPara>
                </a14:m>
                <a:endParaRPr lang="en-US" b="1" dirty="0" smtClean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endParaRPr lang="en-US" b="1" i="1" dirty="0" smtClean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∴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utonnyMJ" pitchFamily="2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utonnyMJ" pitchFamily="2" charset="0"/>
                                    </a:rPr>
                                    <m:t>𝒂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𝒂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.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𝒂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  <m:t>𝒂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dirty="0" smtClean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utonnyMJ" pitchFamily="2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e>
                    </m:rad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𝟐𝟒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e>
                    </m:rad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e>
                    </m:rad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𝟏𝟖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</a:p>
              <a:p>
                <a:endParaRPr lang="en-US" b="1" dirty="0" smtClean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আবার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, 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utonnyMJ" pitchFamily="2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en-US" b="1" dirty="0">
                                <a:solidFill>
                                  <a:schemeClr val="tx1"/>
                                </a:solidFill>
                                <a:latin typeface="NikoshBAN" panose="02000000000000000000" pitchFamily="2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utonnyMJ" pitchFamily="2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∴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1" y="764087"/>
                <a:ext cx="5014358" cy="5774500"/>
              </a:xfrm>
              <a:prstGeom prst="rect">
                <a:avLst/>
              </a:prstGeom>
              <a:blipFill>
                <a:blip r:embed="rId3"/>
                <a:stretch>
                  <a:fillRect l="-10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569918" y="463463"/>
            <a:ext cx="2179529" cy="526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32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(গ)</a:t>
            </a:r>
            <a:endParaRPr lang="en-US" sz="28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10619" y="1114816"/>
                <a:ext cx="4246323" cy="52985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×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𝟏𝟖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b="1" dirty="0" smtClean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𝟏𝟖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𝟎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e>
                    </m:rad>
                  </m:oMath>
                </a14:m>
                <a:endParaRPr lang="en-US" b="1" dirty="0" smtClean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বা</m:t>
                          </m:r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 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5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𝟏𝟖𝟎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b="1" dirty="0" smtClean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বা</m:t>
                          </m:r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 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5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𝟑</m:t>
                          </m:r>
                        </m:e>
                      </m:ra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𝟏𝟖𝟎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b="1" dirty="0" smtClean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বা</m:t>
                          </m:r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 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5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𝟏𝟖𝟎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𝟑</m:t>
                          </m:r>
                        </m:e>
                      </m:ra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−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178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e>
                    </m:rad>
                  </m:oMath>
                </a14:m>
                <a:endPara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b="0" i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𝐿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𝐻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6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5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𝟗𝟕𝟎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178</m:t>
                        </m:r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endPara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𝟒𝟖𝟓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𝟖𝟗</m:t>
                        </m:r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endPara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b="1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(Proved)</a:t>
                </a:r>
                <a:endParaRPr lang="en-US" b="1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619" y="1114816"/>
                <a:ext cx="4246323" cy="5298510"/>
              </a:xfrm>
              <a:prstGeom prst="rect">
                <a:avLst/>
              </a:prstGeom>
              <a:blipFill>
                <a:blip r:embed="rId4"/>
                <a:stretch>
                  <a:fillRect l="-12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4885151" y="1352811"/>
            <a:ext cx="87682" cy="4835047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0" y="6530654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3138" y="2517731"/>
                <a:ext cx="7561279" cy="114786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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𝟏𝟖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38" y="2517731"/>
                <a:ext cx="7561279" cy="11478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761304" y="1609344"/>
            <a:ext cx="1384946" cy="43435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0" y="6530654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91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8116" y="683712"/>
                <a:ext cx="74576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১।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16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𝑏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2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4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𝑎𝑏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কত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?</m:t>
                    </m:r>
                  </m:oMath>
                </a14:m>
                <a:endParaRPr lang="en-US" sz="24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16" y="683712"/>
                <a:ext cx="7457684" cy="461665"/>
              </a:xfrm>
              <a:prstGeom prst="rect">
                <a:avLst/>
              </a:prstGeom>
              <a:blipFill>
                <a:blip r:embed="rId4"/>
                <a:stretch>
                  <a:fillRect l="-122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4904" y="2089194"/>
                <a:ext cx="7978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২।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513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𝑎𝑏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=?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04" y="2089194"/>
                <a:ext cx="7978036" cy="461665"/>
              </a:xfrm>
              <a:prstGeom prst="rect">
                <a:avLst/>
              </a:prstGeom>
              <a:blipFill>
                <a:blip r:embed="rId5"/>
                <a:stretch>
                  <a:fillRect l="-114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35590" y="3477015"/>
                <a:ext cx="76988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bn-IN" sz="24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24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4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8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হলে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?</m:t>
                    </m:r>
                  </m:oMath>
                </a14:m>
                <a:endParaRPr lang="en-US" sz="24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90" y="3477015"/>
                <a:ext cx="7698810" cy="461665"/>
              </a:xfrm>
              <a:prstGeom prst="rect">
                <a:avLst/>
              </a:prstGeom>
              <a:blipFill>
                <a:blip r:embed="rId6"/>
                <a:stretch>
                  <a:fillRect l="-118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61164" y="4794815"/>
                <a:ext cx="5952996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৪</a:t>
                </a:r>
                <a:r>
                  <a:rPr lang="bn-IN" sz="24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24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𝑎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2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এর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কত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?</a:t>
                </a:r>
                <a:endParaRPr lang="en-US" sz="24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164" y="4794815"/>
                <a:ext cx="5952996" cy="613886"/>
              </a:xfrm>
              <a:prstGeom prst="rect">
                <a:avLst/>
              </a:prstGeom>
              <a:blipFill>
                <a:blip r:embed="rId7"/>
                <a:stretch>
                  <a:fillRect l="-1535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467101" y="1578966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n-IN" sz="2400" dirty="0" smtClean="0">
                <a:solidFill>
                  <a:schemeClr val="tx1"/>
                </a:solidFill>
                <a:latin typeface="Arial" panose="020B0604020202020204" pitchFamily="34" charset="0"/>
                <a:cs typeface="NikoshBAN" pitchFamily="2" charset="0"/>
              </a:rPr>
              <a:t>ঘ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34233" y="2948319"/>
                <a:ext cx="2667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bn-IN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NikoshBAN" pitchFamily="2" charset="0"/>
                  </a:rPr>
                  <a:t>গ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252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33" y="2948319"/>
                <a:ext cx="2667000" cy="461665"/>
              </a:xfrm>
              <a:prstGeom prst="rect">
                <a:avLst/>
              </a:prstGeom>
              <a:blipFill>
                <a:blip r:embed="rId8"/>
                <a:stretch>
                  <a:fillRect l="-3425" t="-1466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876301" y="3927637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n-IN" sz="2400" dirty="0" smtClean="0">
                <a:latin typeface="Arial" panose="020B0604020202020204" pitchFamily="34" charset="0"/>
                <a:cs typeface="NikoshBAN" pitchFamily="2" charset="0"/>
              </a:rPr>
              <a:t>ক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18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67101" y="5311925"/>
            <a:ext cx="3251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n-IN" sz="2400" dirty="0" smtClean="0">
                <a:solidFill>
                  <a:schemeClr val="tx1"/>
                </a:solidFill>
                <a:latin typeface="Arial" panose="020B0604020202020204" pitchFamily="34" charset="0"/>
                <a:cs typeface="NikoshBAN" pitchFamily="2" charset="0"/>
              </a:rPr>
              <a:t>খ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1" y="119696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n-IN" sz="2400" dirty="0" smtClean="0">
                <a:latin typeface="Arial" panose="020B0604020202020204" pitchFamily="34" charset="0"/>
                <a:cs typeface="NikoshBAN" pitchFamily="2" charset="0"/>
              </a:rPr>
              <a:t>ক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2647" y="157030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n-IN" sz="2400" dirty="0" smtClean="0">
                <a:latin typeface="Arial" panose="020B0604020202020204" pitchFamily="34" charset="0"/>
                <a:cs typeface="NikoshBAN" pitchFamily="2" charset="0"/>
              </a:rPr>
              <a:t>গ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 8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7101" y="1185296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n-IN" sz="2400" dirty="0" smtClean="0">
                <a:latin typeface="Arial" panose="020B0604020202020204" pitchFamily="34" charset="0"/>
                <a:cs typeface="NikoshBAN" pitchFamily="2" charset="0"/>
              </a:rPr>
              <a:t>খ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13551" y="2569631"/>
                <a:ext cx="2667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bn-IN" sz="2400" dirty="0" smtClean="0">
                    <a:latin typeface="Arial" panose="020B0604020202020204" pitchFamily="34" charset="0"/>
                    <a:cs typeface="NikoshBAN" pitchFamily="2" charset="0"/>
                  </a:rPr>
                  <a:t>খ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54</a:t>
                </a: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551" y="2569631"/>
                <a:ext cx="2667000" cy="830997"/>
              </a:xfrm>
              <a:prstGeom prst="rect">
                <a:avLst/>
              </a:prstGeom>
              <a:blipFill>
                <a:blip r:embed="rId9"/>
                <a:stretch>
                  <a:fillRect l="-3425" t="-8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05200" y="2948319"/>
                <a:ext cx="2667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168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948319"/>
                <a:ext cx="2667000" cy="461665"/>
              </a:xfrm>
              <a:prstGeom prst="rect">
                <a:avLst/>
              </a:prstGeom>
              <a:blipFill>
                <a:blip r:embed="rId10"/>
                <a:stretch>
                  <a:fillRect l="-3425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910225" y="256963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n-IN" sz="2400" dirty="0" smtClean="0">
                <a:latin typeface="Arial" panose="020B0604020202020204" pitchFamily="34" charset="0"/>
                <a:cs typeface="NikoshBAN" pitchFamily="2" charset="0"/>
              </a:rPr>
              <a:t>ক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 54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2647" y="4300978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n-IN" sz="2400" dirty="0" smtClean="0">
                <a:latin typeface="Arial" panose="020B0604020202020204" pitchFamily="34" charset="0"/>
                <a:cs typeface="NikoshBAN" pitchFamily="2" charset="0"/>
              </a:rPr>
              <a:t>গ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12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67101" y="3915969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n-IN" sz="2400" dirty="0" smtClean="0">
                <a:latin typeface="Arial" panose="020B0604020202020204" pitchFamily="34" charset="0"/>
                <a:cs typeface="NikoshBAN" pitchFamily="2" charset="0"/>
              </a:rPr>
              <a:t>খ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16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67101" y="4309639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n-IN" sz="2400" dirty="0" smtClean="0">
                <a:latin typeface="Arial" panose="020B0604020202020204" pitchFamily="34" charset="0"/>
                <a:cs typeface="NikoshBAN" pitchFamily="2" charset="0"/>
              </a:rPr>
              <a:t>ঘ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 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4233" y="570404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n-IN" sz="2400" dirty="0" smtClean="0">
                <a:solidFill>
                  <a:schemeClr val="tx1"/>
                </a:solidFill>
                <a:latin typeface="Arial" panose="020B0604020202020204" pitchFamily="34" charset="0"/>
                <a:cs typeface="NikoshBAN" pitchFamily="2" charset="0"/>
              </a:rPr>
              <a:t>গ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87454" y="5704057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n-IN" sz="2400" dirty="0" smtClean="0">
                <a:solidFill>
                  <a:schemeClr val="tx1"/>
                </a:solidFill>
                <a:latin typeface="Arial" panose="020B0604020202020204" pitchFamily="34" charset="0"/>
                <a:cs typeface="NikoshBAN" pitchFamily="2" charset="0"/>
              </a:rPr>
              <a:t>ঘ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10224" y="5308067"/>
            <a:ext cx="2556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n-IN" sz="2400" dirty="0" smtClean="0">
                <a:solidFill>
                  <a:schemeClr val="tx1"/>
                </a:solidFill>
                <a:latin typeface="Arial" panose="020B0604020202020204" pitchFamily="34" charset="0"/>
                <a:cs typeface="NikoshBAN" pitchFamily="2" charset="0"/>
              </a:rPr>
              <a:t>ক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1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1919" y="184079"/>
            <a:ext cx="1280695" cy="499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56473" y="1642267"/>
            <a:ext cx="325677" cy="335061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039389" y="1340919"/>
            <a:ext cx="361122" cy="395346"/>
          </a:xfrm>
          <a:prstGeom prst="ellipse">
            <a:avLst/>
          </a:prstGeom>
          <a:solidFill>
            <a:srgbClr val="00CC00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039389" y="2967134"/>
            <a:ext cx="361122" cy="395346"/>
          </a:xfrm>
          <a:prstGeom prst="ellipse">
            <a:avLst/>
          </a:prstGeom>
          <a:solidFill>
            <a:srgbClr val="00CC00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40" name="Oval 39"/>
          <p:cNvSpPr/>
          <p:nvPr/>
        </p:nvSpPr>
        <p:spPr>
          <a:xfrm>
            <a:off x="7039389" y="4168448"/>
            <a:ext cx="361122" cy="395346"/>
          </a:xfrm>
          <a:prstGeom prst="ellipse">
            <a:avLst/>
          </a:prstGeom>
          <a:solidFill>
            <a:srgbClr val="00CC00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039389" y="5567309"/>
            <a:ext cx="361122" cy="395346"/>
          </a:xfrm>
          <a:prstGeom prst="ellipse">
            <a:avLst/>
          </a:prstGeom>
          <a:solidFill>
            <a:srgbClr val="00CC00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016382" y="2661614"/>
            <a:ext cx="325677" cy="335061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555850" y="3976162"/>
            <a:ext cx="325677" cy="335061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556848" y="5795299"/>
            <a:ext cx="325677" cy="335061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16931" y="951365"/>
            <a:ext cx="2006038" cy="401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6" name="Picture 4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0" y="6530654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78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19025" y="1214562"/>
            <a:ext cx="1546903" cy="4353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ড়ির 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98341" y="1991637"/>
                <a:ext cx="6388273" cy="320666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</a:t>
                </a: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bn-BD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হলে,</a:t>
                </a:r>
                <a:endPara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খ.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14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গ.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11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</m:oMath>
                </a14:m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341" y="1991637"/>
                <a:ext cx="6388273" cy="3206664"/>
              </a:xfrm>
              <a:prstGeom prst="rect">
                <a:avLst/>
              </a:prstGeom>
              <a:blipFill>
                <a:blip r:embed="rId3"/>
                <a:stretch>
                  <a:fillRect l="-142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0" y="6530654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77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" y="-19468"/>
            <a:ext cx="9140483" cy="12345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50392" y="2791025"/>
            <a:ext cx="4037648" cy="9084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বীজগণিত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96120" y="3783732"/>
            <a:ext cx="4515642" cy="9925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727113" y="1583600"/>
            <a:ext cx="1368000" cy="360000"/>
          </a:xfrm>
          <a:prstGeom prst="round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2191422" y="1583600"/>
            <a:ext cx="1368000" cy="360000"/>
          </a:xfrm>
          <a:prstGeom prst="round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3655731" y="1583600"/>
            <a:ext cx="1368000" cy="360000"/>
          </a:xfrm>
          <a:prstGeom prst="round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>
            <a:hlinkClick r:id="rId8" action="ppaction://hlinksldjump"/>
          </p:cNvPr>
          <p:cNvSpPr/>
          <p:nvPr/>
        </p:nvSpPr>
        <p:spPr>
          <a:xfrm>
            <a:off x="5120040" y="1583600"/>
            <a:ext cx="1368000" cy="360000"/>
          </a:xfrm>
          <a:prstGeom prst="round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>
            <a:hlinkClick r:id="rId9" action="ppaction://hlinksldjump"/>
          </p:cNvPr>
          <p:cNvSpPr/>
          <p:nvPr/>
        </p:nvSpPr>
        <p:spPr>
          <a:xfrm>
            <a:off x="6584349" y="1583600"/>
            <a:ext cx="1368000" cy="360000"/>
          </a:xfrm>
          <a:prstGeom prst="round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>
            <a:hlinkClick r:id="rId10" action="ppaction://hlinksldjump"/>
          </p:cNvPr>
          <p:cNvSpPr/>
          <p:nvPr/>
        </p:nvSpPr>
        <p:spPr>
          <a:xfrm>
            <a:off x="727113" y="2043633"/>
            <a:ext cx="1368000" cy="360000"/>
          </a:xfrm>
          <a:prstGeom prst="round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>
            <a:hlinkClick r:id="rId11" action="ppaction://hlinksldjump"/>
          </p:cNvPr>
          <p:cNvSpPr/>
          <p:nvPr/>
        </p:nvSpPr>
        <p:spPr>
          <a:xfrm>
            <a:off x="727113" y="2503666"/>
            <a:ext cx="1368000" cy="360000"/>
          </a:xfrm>
          <a:prstGeom prst="round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>
            <a:hlinkClick r:id="rId12" action="ppaction://hlinksldjump"/>
          </p:cNvPr>
          <p:cNvSpPr/>
          <p:nvPr/>
        </p:nvSpPr>
        <p:spPr>
          <a:xfrm>
            <a:off x="727113" y="2963699"/>
            <a:ext cx="1368000" cy="360000"/>
          </a:xfrm>
          <a:prstGeom prst="round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>
            <a:hlinkClick r:id="rId13" action="ppaction://hlinksldjump"/>
          </p:cNvPr>
          <p:cNvSpPr/>
          <p:nvPr/>
        </p:nvSpPr>
        <p:spPr>
          <a:xfrm>
            <a:off x="727113" y="4343798"/>
            <a:ext cx="1368000" cy="360000"/>
          </a:xfrm>
          <a:prstGeom prst="round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>
            <a:hlinkClick r:id="rId14" action="ppaction://hlinksldjump"/>
          </p:cNvPr>
          <p:cNvSpPr/>
          <p:nvPr/>
        </p:nvSpPr>
        <p:spPr>
          <a:xfrm>
            <a:off x="727113" y="5263864"/>
            <a:ext cx="1368000" cy="360000"/>
          </a:xfrm>
          <a:prstGeom prst="round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>
            <a:hlinkClick r:id="rId15" action="ppaction://hlinksldjump"/>
          </p:cNvPr>
          <p:cNvSpPr/>
          <p:nvPr/>
        </p:nvSpPr>
        <p:spPr>
          <a:xfrm>
            <a:off x="727113" y="3883765"/>
            <a:ext cx="1368000" cy="360000"/>
          </a:xfrm>
          <a:prstGeom prst="round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>
            <a:hlinkClick r:id="rId16" action="ppaction://hlinksldjump"/>
          </p:cNvPr>
          <p:cNvSpPr/>
          <p:nvPr/>
        </p:nvSpPr>
        <p:spPr>
          <a:xfrm>
            <a:off x="727113" y="4803831"/>
            <a:ext cx="1368000" cy="360000"/>
          </a:xfrm>
          <a:prstGeom prst="round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>
            <a:hlinkClick r:id="rId17" action="ppaction://hlinksldjump"/>
          </p:cNvPr>
          <p:cNvSpPr/>
          <p:nvPr/>
        </p:nvSpPr>
        <p:spPr>
          <a:xfrm>
            <a:off x="727113" y="5723897"/>
            <a:ext cx="1368000" cy="360000"/>
          </a:xfrm>
          <a:prstGeom prst="round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>
            <a:hlinkClick r:id="rId18" action="ppaction://hlinksldjump"/>
          </p:cNvPr>
          <p:cNvSpPr/>
          <p:nvPr/>
        </p:nvSpPr>
        <p:spPr>
          <a:xfrm>
            <a:off x="727113" y="6183927"/>
            <a:ext cx="1368000" cy="360000"/>
          </a:xfrm>
          <a:prstGeom prst="round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>
            <a:hlinkClick r:id="rId19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96" y="-2706"/>
            <a:ext cx="1687938" cy="988649"/>
          </a:xfrm>
          <a:prstGeom prst="rect">
            <a:avLst/>
          </a:prstGeom>
        </p:spPr>
      </p:pic>
      <p:sp>
        <p:nvSpPr>
          <p:cNvPr id="25" name="Rounded Rectangle 24">
            <a:hlinkClick r:id="rId21" action="ppaction://hlinksldjump"/>
          </p:cNvPr>
          <p:cNvSpPr/>
          <p:nvPr/>
        </p:nvSpPr>
        <p:spPr>
          <a:xfrm>
            <a:off x="727113" y="3423732"/>
            <a:ext cx="1368000" cy="360000"/>
          </a:xfrm>
          <a:prstGeom prst="round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48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9708" y="1828800"/>
            <a:ext cx="4906701" cy="1327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0" y="6530654"/>
            <a:ext cx="330200" cy="3273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17108" y="3403600"/>
            <a:ext cx="4906701" cy="1327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22" y="-75414"/>
            <a:ext cx="9332536" cy="7022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3122" y="509050"/>
            <a:ext cx="2654648" cy="999242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4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800" b="1" spc="4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144" y="2433785"/>
            <a:ext cx="8382001" cy="954107"/>
          </a:xfrm>
          <a:prstGeom prst="rect">
            <a:avLst/>
          </a:prstGeom>
          <a:solidFill>
            <a:srgbClr val="FFC0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8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144" y="1823908"/>
            <a:ext cx="8382002" cy="523220"/>
          </a:xfrm>
          <a:prstGeom prst="rect">
            <a:avLst/>
          </a:prstGeom>
          <a:solidFill>
            <a:srgbClr val="00FF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28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145" y="3487073"/>
            <a:ext cx="8382001" cy="2446824"/>
          </a:xfrm>
          <a:prstGeom prst="rect">
            <a:avLst/>
          </a:prstGeom>
          <a:solidFill>
            <a:srgbClr val="00FFFF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মোঃ ফরহাদ হোসেন, অধ্যক্ষ, বিরামপুর সরকারী কলেজ,দিনাজপুর।</a:t>
            </a:r>
          </a:p>
          <a:p>
            <a:pPr algn="ctr"/>
            <a:r>
              <a:rPr lang="bn-BD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নিশিত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কুন্ডু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55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ইংরেজী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 টিচার্স ট্রেনিং কলেজ(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),রংপুর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r>
              <a:rPr lang="bn-IN" sz="255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নুর আলম, উপজেলা মাধ্যমিক অফিসার, বিরামপুর, দিনাজপুর।</a:t>
            </a:r>
            <a:endParaRPr lang="bn-IN" sz="255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550" dirty="0">
                <a:latin typeface="Nikosh" pitchFamily="2" charset="0"/>
                <a:cs typeface="Nikosh" pitchFamily="2" charset="0"/>
              </a:rPr>
              <a:t>জনাব মো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ঃ আব্দুস সালাম, একাডেমিক শিক্ষা অফিসার, বিরামপুর, দিনাজপুর।</a:t>
            </a:r>
          </a:p>
          <a:p>
            <a:pPr algn="ctr"/>
            <a:r>
              <a:rPr lang="bn-BD" sz="2400" dirty="0">
                <a:latin typeface="Nikosh" pitchFamily="2" charset="0"/>
                <a:cs typeface="Nikosh" pitchFamily="2" charset="0"/>
              </a:rPr>
              <a:t>জনাব মেফতাহুন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নাহার(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কবিতা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),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000" dirty="0">
                <a:latin typeface="Nikosh" pitchFamily="2" charset="0"/>
                <a:cs typeface="Nikosh" pitchFamily="2" charset="0"/>
              </a:rPr>
              <a:t>বাংলা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), বিরামপুর চাঁদপুর ফাজিল মাদ্রাসা,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বিরামপুর, দিনাজপুর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05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elay 12"/>
          <p:cNvSpPr/>
          <p:nvPr/>
        </p:nvSpPr>
        <p:spPr>
          <a:xfrm rot="16200000">
            <a:off x="-70267" y="2153067"/>
            <a:ext cx="4952999" cy="3542463"/>
          </a:xfrm>
          <a:prstGeom prst="flowChartDelay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Delay 1"/>
          <p:cNvSpPr/>
          <p:nvPr/>
        </p:nvSpPr>
        <p:spPr>
          <a:xfrm rot="16200000">
            <a:off x="4196933" y="2150979"/>
            <a:ext cx="4952999" cy="3542463"/>
          </a:xfrm>
          <a:prstGeom prst="flowChartDelay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68064" y="4206872"/>
            <a:ext cx="3429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বীজগণিত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৩.২</a:t>
            </a:r>
          </a:p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বীজগাণিতিক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ঘনমূলের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50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14118" y="304223"/>
            <a:ext cx="5661763" cy="848638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normalizeH="0" baseline="0" noProof="0" dirty="0">
              <a:ln/>
              <a:solidFill>
                <a:srgbClr val="00CC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42" y="2077699"/>
            <a:ext cx="1587116" cy="1884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cxnSp>
        <p:nvCxnSpPr>
          <p:cNvPr id="9" name="Straight Connector 8"/>
          <p:cNvCxnSpPr/>
          <p:nvPr/>
        </p:nvCxnSpPr>
        <p:spPr>
          <a:xfrm>
            <a:off x="4597400" y="1752600"/>
            <a:ext cx="0" cy="44196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49800" y="2667000"/>
            <a:ext cx="0" cy="28956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45000" y="2667000"/>
            <a:ext cx="0" cy="28956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37" y="2196089"/>
            <a:ext cx="1434925" cy="1757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4" name="TextBox 13"/>
          <p:cNvSpPr txBox="1"/>
          <p:nvPr/>
        </p:nvSpPr>
        <p:spPr>
          <a:xfrm>
            <a:off x="697629" y="4146114"/>
            <a:ext cx="338829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মিজানুর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মিজান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বিএসসি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বিএড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ডিপ্লোমা-ইন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সায়েন্স</a:t>
            </a:r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1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মির্জাপুর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বিদ্যালয়,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বিরামপুর,দিনাজপুর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০১৭৪০৯৭৯৩৯৭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mizan.birampur@gmail.com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0" y="6530654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42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3060700" y="1524000"/>
            <a:ext cx="3031245" cy="2885741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1895">
              <a:latin typeface="Arial" charset="0"/>
              <a:cs typeface="Arial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353591" y="4657391"/>
            <a:ext cx="2165684" cy="40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947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এর্টিনি</a:t>
            </a:r>
            <a:r>
              <a:rPr lang="en-US" sz="2947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47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বিজাউট</a:t>
            </a:r>
            <a:endParaRPr lang="en-US" sz="1895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7169" y="510862"/>
            <a:ext cx="8117932" cy="5855368"/>
            <a:chOff x="537169" y="510862"/>
            <a:chExt cx="8117932" cy="5855368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553838" y="510862"/>
              <a:ext cx="8101263" cy="5855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sp3d>
              <a:bevelT w="139700" h="139700"/>
            </a:sp3d>
            <a:extLst/>
          </p:spPr>
          <p:txBody>
            <a:bodyPr wrap="none" anchor="ctr"/>
            <a:lstStyle/>
            <a:p>
              <a:pPr algn="just" eaLnBrk="1" hangingPunct="1">
                <a:defRPr/>
              </a:pPr>
              <a:r>
                <a:rPr lang="en-US" sz="2947" b="1" dirty="0" err="1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এটিনি</a:t>
              </a:r>
              <a:r>
                <a:rPr lang="en-US" sz="2947" b="1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947" b="1" dirty="0" err="1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বিজাউট</a:t>
              </a:r>
              <a:r>
                <a:rPr lang="en-US" sz="2947" b="1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26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526" b="1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Etienne </a:t>
              </a:r>
              <a:r>
                <a:rPr lang="en-US" sz="2526" b="1" dirty="0" err="1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Bezout</a:t>
              </a:r>
              <a:r>
                <a:rPr lang="en-US" sz="2526" b="1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):</a:t>
              </a:r>
              <a:endParaRPr lang="en-US" sz="2947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 eaLnBrk="1" hangingPunct="1">
                <a:defRPr/>
              </a:pPr>
              <a:r>
                <a:rPr lang="en-US" sz="2526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</a:t>
              </a:r>
              <a:r>
                <a:rPr lang="bn-IN" sz="2526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26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26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রাশিটি</a:t>
              </a:r>
              <a:r>
                <a:rPr lang="en-US" sz="2526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26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কোনো</a:t>
              </a:r>
              <a:r>
                <a:rPr lang="en-US" sz="2526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26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বহুপদী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উৎপাদক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যদি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</a:t>
              </a:r>
              <a:r>
                <a:rPr lang="bn-IN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 eaLnBrk="1" hangingPunct="1">
                <a:defRPr/>
              </a:pP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সাধারণভাবে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রাশিটি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উৎপাদক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যদি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 eaLnBrk="1" hangingPunct="1">
                <a:defRPr/>
              </a:pP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ফল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তিন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তদুর্ধ্ব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মাত্রায়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বহুপদীর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সরল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উৎপাদক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যদি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থাকে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 eaLnBrk="1" hangingPunct="1">
                <a:defRPr/>
              </a:pP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নির্ণয়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বহুপদীর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সকল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সহগ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পূর্ণ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সংখ্যা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ধরা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যদি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বহুপদীটিতে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 eaLnBrk="1" hangingPunct="1">
                <a:defRPr/>
              </a:pP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অনির্দেশকের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সর্ব্বোচ্চ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ঘাতের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সহগ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তবে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কোনো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সরল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উৎপাদক</a:t>
              </a:r>
              <a:endPara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 eaLnBrk="1" hangingPunct="1">
                <a:defRPr/>
              </a:pP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আকারে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যেখানে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a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পূর্ণ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সংখ্যা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বহুপদীটির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ধ্রুব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পদের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উৎপাদক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just" eaLnBrk="1" hangingPunct="1">
                <a:defRPr/>
              </a:pP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যদি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সর্ব্বোচ্চ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ঘাতের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তবে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কোনো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সরল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উৎপাদক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আকারে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>
                <a:defRPr/>
              </a:pP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যেখানে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a ও 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b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পূর্ণ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সংখ্যা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a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সর্ব্বোচ্চ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ঘাতের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সহগের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উৎপাদক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b </a:t>
              </a:r>
              <a:endPara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 eaLnBrk="1" hangingPunct="1">
                <a:defRPr/>
              </a:pP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ধ্রুবপদের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উৎপাদক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ফ্রেঞ্চ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এটিনি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বিজাউট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(Etienne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Bezout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endPara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 eaLnBrk="1" hangingPunct="1">
                <a:defRPr/>
              </a:pP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সর্ব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প্রথম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উৎপাদক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নিয়ে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ভাগশেষ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উপপাদ্যের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প্রয়োগের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বিশ্লেষণীয়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ধারণা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প্রদান</a:t>
              </a:r>
              <a:endPara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 eaLnBrk="1" hangingPunct="1">
                <a:defRPr/>
              </a:pP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3267724" y="2030179"/>
            <a:ext cx="561474" cy="325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0" name="Equation" r:id="rId5" imgW="330057" imgH="215806" progId="Equation.3">
                    <p:embed/>
                  </p:oleObj>
                </mc:Choice>
                <mc:Fallback>
                  <p:oleObj name="Equation" r:id="rId5" imgW="330057" imgH="215806" progId="Equation.3">
                    <p:embed/>
                    <p:pic>
                      <p:nvPicPr>
                        <p:cNvPr id="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7724" y="2030179"/>
                          <a:ext cx="561474" cy="325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829561" y="1660441"/>
            <a:ext cx="721895" cy="314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1" name="Equation" r:id="rId7" imgW="342751" imgH="139639" progId="Equation.3">
                    <p:embed/>
                  </p:oleObj>
                </mc:Choice>
                <mc:Fallback>
                  <p:oleObj name="Equation" r:id="rId7" imgW="342751" imgH="139639" progId="Equation.3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9561" y="1660441"/>
                          <a:ext cx="721895" cy="314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6305268" y="1660514"/>
            <a:ext cx="802105" cy="351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2" name="Equation" r:id="rId9" imgW="558558" imgH="215806" progId="Equation.3">
                    <p:embed/>
                  </p:oleObj>
                </mc:Choice>
                <mc:Fallback>
                  <p:oleObj name="Equation" r:id="rId9" imgW="558558" imgH="215806" progId="Equation.3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5268" y="1660514"/>
                          <a:ext cx="802105" cy="3512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3720098" y="1649407"/>
            <a:ext cx="561474" cy="336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3" name="Equation" r:id="rId11" imgW="330057" imgH="215806" progId="Equation.3">
                    <p:embed/>
                  </p:oleObj>
                </mc:Choice>
                <mc:Fallback>
                  <p:oleObj name="Equation" r:id="rId11" imgW="330057" imgH="215806" progId="Equation.3">
                    <p:embed/>
                    <p:pic>
                      <p:nvPicPr>
                        <p:cNvPr id="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0098" y="1649407"/>
                          <a:ext cx="561474" cy="3363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5911047" y="1950715"/>
            <a:ext cx="1203158" cy="4879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4" name="Equation" r:id="rId13" imgW="736600" imgH="431800" progId="Equation.3">
                    <p:embed/>
                  </p:oleObj>
                </mc:Choice>
                <mc:Fallback>
                  <p:oleObj name="Equation" r:id="rId13" imgW="736600" imgH="431800" progId="Equation.3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1047" y="1950715"/>
                          <a:ext cx="1203158" cy="4879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537169" y="3491345"/>
            <a:ext cx="882316" cy="3223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5" name="Equation" r:id="rId15" imgW="342751" imgH="139639" progId="Equation.3">
                    <p:embed/>
                  </p:oleObj>
                </mc:Choice>
                <mc:Fallback>
                  <p:oleObj name="Equation" r:id="rId15" imgW="342751" imgH="139639" progId="Equation.3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169" y="3491345"/>
                          <a:ext cx="882316" cy="3223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6209696" y="3859924"/>
            <a:ext cx="842211" cy="3437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6" name="Equation" r:id="rId16" imgW="406080" imgH="177480" progId="Equation.3">
                    <p:embed/>
                  </p:oleObj>
                </mc:Choice>
                <mc:Fallback>
                  <p:oleObj name="Equation" r:id="rId16" imgW="406080" imgH="177480" progId="Equation.3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09696" y="3859924"/>
                          <a:ext cx="842211" cy="3437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806375" y="2009883"/>
            <a:ext cx="882316" cy="345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7" name="Equation" r:id="rId18" imgW="405872" imgH="177569" progId="Equation.3">
                    <p:embed/>
                  </p:oleObj>
                </mc:Choice>
                <mc:Fallback>
                  <p:oleObj name="Equation" r:id="rId18" imgW="405872" imgH="177569" progId="Equation.3">
                    <p:embed/>
                    <p:pic>
                      <p:nvPicPr>
                        <p:cNvPr id="1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6375" y="2009883"/>
                          <a:ext cx="882316" cy="3455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5" name="Picture 14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0" y="6530654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4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595282" y="1280160"/>
            <a:ext cx="3901263" cy="3318734"/>
            <a:chOff x="2423160" y="1280160"/>
            <a:chExt cx="4745736" cy="4050792"/>
          </a:xfrm>
        </p:grpSpPr>
        <p:sp>
          <p:nvSpPr>
            <p:cNvPr id="4" name="Cube 3"/>
            <p:cNvSpPr/>
            <p:nvPr/>
          </p:nvSpPr>
          <p:spPr>
            <a:xfrm>
              <a:off x="2423160" y="1280160"/>
              <a:ext cx="4745736" cy="4050792"/>
            </a:xfrm>
            <a:prstGeom prst="cub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438144" y="1280160"/>
              <a:ext cx="0" cy="30449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429000" y="4315968"/>
              <a:ext cx="37307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423160" y="4315968"/>
              <a:ext cx="1014984" cy="1014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3200400" y="806823"/>
            <a:ext cx="457200" cy="416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25988" y="753034"/>
            <a:ext cx="457200" cy="416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47764" y="1965696"/>
            <a:ext cx="457200" cy="416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92003" y="1965695"/>
            <a:ext cx="457200" cy="416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20875" y="4350123"/>
            <a:ext cx="457200" cy="416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84345" y="4377017"/>
            <a:ext cx="457200" cy="416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68039" y="3516405"/>
            <a:ext cx="457200" cy="416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23934" y="3529852"/>
            <a:ext cx="457200" cy="416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9000" y="4793876"/>
            <a:ext cx="1631093" cy="4273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0" y="6530654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2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33" grpId="0"/>
      <p:bldP spid="34" grpId="0"/>
      <p:bldP spid="3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70070" y="3052119"/>
            <a:ext cx="5527963" cy="10427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cap="none" spc="0" dirty="0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ত্রে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cap="none" spc="0" dirty="0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0" y="6530654"/>
            <a:ext cx="330200" cy="3273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19609" y="1987826"/>
            <a:ext cx="1828883" cy="52478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মাদের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3531" y="2300965"/>
            <a:ext cx="7245582" cy="24929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kern="1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এ</a:t>
            </a:r>
            <a:r>
              <a:rPr lang="en-US" sz="2800" kern="1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ই</a:t>
            </a:r>
            <a:r>
              <a:rPr lang="en-US" sz="2800" kern="1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পাঠ</a:t>
            </a:r>
            <a:r>
              <a:rPr lang="en-US" sz="2800" kern="1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শেষে</a:t>
            </a:r>
            <a:r>
              <a:rPr lang="en-US" sz="2800" kern="1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শিক্ষার্থীরা</a:t>
            </a:r>
            <a:r>
              <a:rPr lang="en-US" sz="2800" kern="1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...</a:t>
            </a:r>
            <a:endParaRPr lang="bn-BD" sz="2800" kern="110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১।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ঘনমূল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কি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তা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বলতে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</a:p>
          <a:p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২।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বীজগাণিতিক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সূত্র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প্রয়োগ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করে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ঘনমূল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নির্ণয়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</a:p>
          <a:p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৩।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বীজগাণিতিক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সূত্র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প্রয়োগ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করে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মান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নির্ণয়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</a:p>
          <a:p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৪।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বীজগাণিতিক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সূত্র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প্রয়োগ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করে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উৎপাদক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নির্ণয়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5281" y="1506772"/>
            <a:ext cx="1162082" cy="4970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0" y="6530654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96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6192" y="1366810"/>
            <a:ext cx="4393553" cy="5109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ঘনমূলের</a:t>
            </a:r>
            <a:r>
              <a:rPr lang="en-US" sz="32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সূত্রাবলীঃ</a:t>
            </a:r>
            <a:endParaRPr lang="en-US" sz="3200" b="1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36192" y="1877799"/>
                <a:ext cx="7005918" cy="43189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400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b="0" baseline="30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40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aseline="30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400" b="0" i="1" baseline="30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192" y="1877799"/>
                <a:ext cx="7005918" cy="4318953"/>
              </a:xfrm>
              <a:prstGeom prst="rect">
                <a:avLst/>
              </a:prstGeom>
              <a:blipFill rotWithShape="0">
                <a:blip r:embed="rId3"/>
                <a:stretch>
                  <a:fillRect l="-1305" b="-4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317316" y="701458"/>
            <a:ext cx="4822520" cy="41949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শিখানো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0" y="6530654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4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07167" y="1207365"/>
                <a:ext cx="8382000" cy="54439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1.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প্রমাণ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যে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 ‍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        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সমাধানঃ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দেওয়া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আছে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𝟒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𝟏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𝟎</m:t>
                      </m:r>
                    </m:oMath>
                  </m:oMathPara>
                </a14:m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[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উভয়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পক্ষকে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ভাগ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করিয়া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  <a:endPara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den>
                    </m:f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r>
                  <a:rPr lang="en-US" sz="2400" b="1" i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   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[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উভয়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পক্ষকে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বর্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গ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মূল করিয়া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endParaRPr lang="en-US" sz="24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𝑳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𝑯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den>
                    </m:f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√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.√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= 0 =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R.H.S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(Proved)</a:t>
                </a:r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67" y="1207365"/>
                <a:ext cx="8382000" cy="5443955"/>
              </a:xfrm>
              <a:prstGeom prst="rect">
                <a:avLst/>
              </a:prstGeom>
              <a:blipFill>
                <a:blip r:embed="rId3"/>
                <a:stretch>
                  <a:fillRect l="-1091" b="-16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191220" y="277580"/>
            <a:ext cx="4267200" cy="4387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03532" y="756428"/>
            <a:ext cx="2442575" cy="450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0" y="6530654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785</TotalTime>
  <Words>559</Words>
  <Application>Microsoft Office PowerPoint</Application>
  <PresentationFormat>On-screen Show (4:3)</PresentationFormat>
  <Paragraphs>208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Nikosh</vt:lpstr>
      <vt:lpstr>NikoshBAN</vt:lpstr>
      <vt:lpstr>SutonnyMJ</vt:lpstr>
      <vt:lpstr>Times New Roman</vt:lpstr>
      <vt:lpstr>Wingdings</vt:lpstr>
      <vt:lpstr>Wingdings 2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</dc:creator>
  <cp:lastModifiedBy>Mahi Kaishar</cp:lastModifiedBy>
  <cp:revision>256</cp:revision>
  <dcterms:created xsi:type="dcterms:W3CDTF">2016-06-11T18:50:16Z</dcterms:created>
  <dcterms:modified xsi:type="dcterms:W3CDTF">2019-11-10T08:09:32Z</dcterms:modified>
</cp:coreProperties>
</file>