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5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4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7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A90A-442D-4648-8D9A-5F17B33DF989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2851-B284-4F2D-9610-C5C645D3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696" y="130630"/>
            <a:ext cx="6056416" cy="10331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ক্লাসে স্বাগতম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2" y="1246910"/>
            <a:ext cx="11459688" cy="54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1335" y="95003"/>
            <a:ext cx="6685808" cy="10925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accent4"/>
                </a:solidFill>
              </a:rPr>
              <a:t>পদের দ্বিরুক্তি কিভাবে হয় দেখে নেই-</a:t>
            </a:r>
            <a:endParaRPr lang="en-US" sz="3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1335" y="1442853"/>
            <a:ext cx="8039594" cy="12231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দুটি পদে একই বিভক্তি প্রয়োগ করে,শব্দ দুটি ও বিভক্তি অপরিবর্তি থাকে-</a:t>
            </a:r>
          </a:p>
          <a:p>
            <a:pPr algn="ctr"/>
            <a:r>
              <a:rPr lang="bn-BD" sz="2000" dirty="0" smtClean="0"/>
              <a:t>যথা-ঘরে ঘরে লেখাপড়া হচ্ছে।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1306287"/>
            <a:ext cx="2363190" cy="14962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0710" y="3028207"/>
            <a:ext cx="7980218" cy="11519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বিশেষ্য শব্দযুগলের বিশেষণরূপে ব্যবহার।যথা-সে দিন দিন রোগা হয়ে যাচ্ছে।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7" r="17377"/>
          <a:stretch/>
        </p:blipFill>
        <p:spPr>
          <a:xfrm>
            <a:off x="581890" y="2921331"/>
            <a:ext cx="2363190" cy="1365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0710" y="4691062"/>
            <a:ext cx="7980218" cy="10569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বিশেষণ শব্দযুগলের বিশেষণ রূপে।যথা-গরম গরম জিলাপী।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4424177"/>
            <a:ext cx="236319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9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8218" y="1199408"/>
            <a:ext cx="6709558" cy="9619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সর্বনাম শব্দ বহুবচন বোঝাতে।যথা-কে কে এলো?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08218" y="2900796"/>
            <a:ext cx="6816437" cy="1104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ক্রিয়াবাচক শব্দে।যথা-দেখতে দেখতে আকাশ কালো হয়ে এলো।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408218" y="4925289"/>
            <a:ext cx="6816437" cy="855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অব্যয়ের দ্বিরুক্তি।যথা-বৃষ্টি পড়ে টাপুর টুপুর।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9" y="870734"/>
            <a:ext cx="2828925" cy="161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" y="2671949"/>
            <a:ext cx="292417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" y="4557464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078" y="23750"/>
            <a:ext cx="5248893" cy="9975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যুগ্মরীতিতে দ্বিরুক্ত শব্দ গঠন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267" y="1187534"/>
            <a:ext cx="9595262" cy="1199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একই শব্দ ঈষৎ পরিবর্তন করে দ্বিরুক্ত শব্দ গঠনের রীতিকে বলে যুগ্মরীতি।</a:t>
            </a:r>
            <a:endParaRPr lang="bn-BD" sz="2400" dirty="0">
              <a:solidFill>
                <a:schemeClr val="tx1"/>
              </a:solidFill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যেমন-তালাচাবি।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3221" y="2588821"/>
            <a:ext cx="4334493" cy="973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পদাত্নক দ্বিরুক্তি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268" y="3764477"/>
            <a:ext cx="9595261" cy="2933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বিভক্তিযুক্ত পদ দুইবার ব্যবহারকে পদাত্নক দ্বিরুক্তি বলা হয়।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১)একই পদের অবিকৃত অবস্থায়-হাটে হাটে বিকিয়ে তোর ভরা আপণ।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২)যুগ্মরীতিতে ব্যবহার।যথা-হাতে-নাতে,কাপড়-চোপড় ইত্যাদি ।</a:t>
            </a:r>
          </a:p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বাগধারায় দ্বিরুক্ত</a:t>
            </a:r>
            <a:endParaRPr lang="bn-BD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ছেলেটিকে চোখে চোখে রেখো।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8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473" y="35627"/>
            <a:ext cx="396635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</a:rPr>
              <a:t>ধ্বন্যাত্নক দ্বিরুক্তি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269" y="944088"/>
            <a:ext cx="10865922" cy="1080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কোনো কিছুর স্বাভাবিক বা কাল্পনিক অনুকৃতিবিশিষ্ট শব্দের রূপকে ধ্বন্যাত্নক শব্দ বলে।এ জাতীয় ধ্বন্যাত্নক শব্দের দুইবার প্রয়োগের নাম ধ্বন্যাত্নক দ্বিরুক্তি।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2048492"/>
            <a:ext cx="3123210" cy="1793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743" y="2268186"/>
            <a:ext cx="6923315" cy="13537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মানুষের ধ্বনির অনুকার।হাসি-হি হি।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3966358"/>
            <a:ext cx="3123210" cy="1258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4" y="5432957"/>
            <a:ext cx="3123210" cy="1335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0743" y="4037608"/>
            <a:ext cx="6923315" cy="1140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বস্তুর ধ্বনির অনুকার।বৃষ্টি পড়ার শব্দ-ঝমঝম।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43" y="5596244"/>
            <a:ext cx="6923315" cy="10094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জীবজন্তুর ধ্বনির অনুকার।কুকুরের ধ্বনি-ঘেউ ঘেউ</a:t>
            </a:r>
            <a:r>
              <a:rPr lang="bn-BD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7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34493" y="0"/>
            <a:ext cx="3408219" cy="10212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জোড়ায় কাজ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239" y="1436912"/>
            <a:ext cx="7897091" cy="47620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(ক-দল) একটি করে পদের দ্বিরুক্তির প্রয়োগ লেখ।</a:t>
            </a:r>
          </a:p>
          <a:p>
            <a:pPr algn="ctr"/>
            <a:endParaRPr lang="bn-BD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(খ-দল) যুগ্মরীতিতে দ্বিরুক্ত শব্দের গঠন লিখ দুইটি।</a:t>
            </a:r>
          </a:p>
          <a:p>
            <a:pPr algn="ctr"/>
            <a:endParaRPr lang="bn-BD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(গ-দল) পদাত্নক দ্বিরুক্তি কাকে বলে ও একটি উদাহরণ লিখ।</a:t>
            </a:r>
          </a:p>
          <a:p>
            <a:pPr algn="ctr"/>
            <a:endParaRPr lang="bn-BD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(ঘ-দল ধ্বন্যাত্নক শব্দ কাকে বলে ও একটি উদাহরণ লিখ।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3" r="26234"/>
          <a:stretch/>
        </p:blipFill>
        <p:spPr>
          <a:xfrm rot="5400000">
            <a:off x="-245428" y="1859415"/>
            <a:ext cx="470263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0670" y="83127"/>
            <a:ext cx="8490857" cy="973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বিভিন্ন পদরূপে ধ্বন্যাত্নক দ্বিরুক্ত শব্দের ব্যবহার-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56" y="1056904"/>
            <a:ext cx="11697194" cy="5801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7" y="1056904"/>
            <a:ext cx="2909886" cy="1389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4468" y="1686296"/>
            <a:ext cx="76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বিশেষ্য:বৃষ্টির ঝমঝমানি আমাদের অস্থির করে তোলে</a:t>
            </a:r>
            <a:r>
              <a:rPr lang="bn-BD" dirty="0" smtClean="0"/>
              <a:t>।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" y="3993809"/>
            <a:ext cx="2857500" cy="149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" y="5581403"/>
            <a:ext cx="2909887" cy="1276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8" y="2549478"/>
            <a:ext cx="2909886" cy="1341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5725" y="2992582"/>
            <a:ext cx="631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বিশেষণ : ‘নামিল নভে বাদল ছলছল বেদনায়।’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84468" y="4572000"/>
            <a:ext cx="7505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ক্রিয়া :কলকলিয়ে উঠল সেথায় নারীর প্রতিবাদ।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3221" y="611579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ক্রিয়া বিশেষণ: ‘চিকচিক করে বালি কোথা নাহি কাদা।’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25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3251" y="332511"/>
            <a:ext cx="2945081" cy="973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মূল্যায়ন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1922" y="1626919"/>
            <a:ext cx="8787740" cy="47501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০১)দ্বিরুক্ত শব্দ কাকে বলে?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০২)দ্বিরুক্ত শব্দ প্রকারের নাম লিখ?</a:t>
            </a: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০৩)একটি করে উদাহরণ দাও?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9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0422" y="0"/>
            <a:ext cx="2980706" cy="105690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বাড়ীর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0" y="1175657"/>
            <a:ext cx="7220198" cy="416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0670" y="5462649"/>
            <a:ext cx="7623959" cy="125878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প্রশ্ন:শব্দের, পদের,পদাত্নক, ও ধ্বন্যাত্নক দ্বিরুক্ত কাকে বলে,দুটি করে উদাহরণ লিখে আনবে।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9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3823" y="106877"/>
            <a:ext cx="7303325" cy="11519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পাঠে আন্তরিক সহযোগীতার জন্য-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3" y="1258784"/>
            <a:ext cx="10723419" cy="5486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3346" y="1258784"/>
            <a:ext cx="3515096" cy="8668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সবাইকে ধন্যবাদ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604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33902" y="190003"/>
            <a:ext cx="2185060" cy="8550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83" y="2493818"/>
            <a:ext cx="5640779" cy="3764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শাহনাজ আক্তার(এম.এ,এম.এড)</a:t>
            </a:r>
          </a:p>
          <a:p>
            <a:pPr algn="ctr"/>
            <a:r>
              <a:rPr lang="bn-BD" sz="2400" dirty="0" smtClean="0"/>
              <a:t>সিনিয়র শিক্ষক(বাংলা)</a:t>
            </a:r>
          </a:p>
          <a:p>
            <a:pPr algn="ctr"/>
            <a:r>
              <a:rPr lang="bn-BD" sz="2400" dirty="0" smtClean="0"/>
              <a:t>কোনাবাড়ী এম এ কুদ্দুছ উচ্চ বিদ্যালয়</a:t>
            </a:r>
          </a:p>
          <a:p>
            <a:pPr algn="ctr"/>
            <a:r>
              <a:rPr lang="bn-BD" sz="2400" dirty="0" smtClean="0"/>
              <a:t>গাজীপুর সদর,গাজীপুর</a:t>
            </a:r>
          </a:p>
          <a:p>
            <a:pPr algn="ctr"/>
            <a:r>
              <a:rPr lang="bn-BD" sz="2000" dirty="0" smtClean="0"/>
              <a:t>ইমেইল:</a:t>
            </a:r>
            <a:r>
              <a:rPr lang="en-US" sz="2000" dirty="0" smtClean="0"/>
              <a:t>shahnazakternomi@gmail.com</a:t>
            </a:r>
          </a:p>
          <a:p>
            <a:pPr algn="ctr"/>
            <a:r>
              <a:rPr lang="bn-BD" sz="2000" dirty="0" smtClean="0"/>
              <a:t>মোবাইল:01717871696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3" y="154377"/>
            <a:ext cx="2109659" cy="21613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31429" y="2493818"/>
            <a:ext cx="4702628" cy="3764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বাংলা ভাষার ব্যাকরণ</a:t>
            </a:r>
          </a:p>
          <a:p>
            <a:pPr algn="ctr"/>
            <a:r>
              <a:rPr lang="bn-BD" sz="2400" dirty="0" smtClean="0"/>
              <a:t>নবম-দশম শ্রেণি</a:t>
            </a:r>
          </a:p>
          <a:p>
            <a:pPr algn="ctr"/>
            <a:r>
              <a:rPr lang="bn-BD" sz="2400" dirty="0" smtClean="0"/>
              <a:t>দ্বিতীয়-পরিচ্ছেদ</a:t>
            </a:r>
          </a:p>
          <a:p>
            <a:pPr algn="ctr"/>
            <a:r>
              <a:rPr lang="bn-BD" sz="2400" dirty="0" smtClean="0"/>
              <a:t>মোট শিক্ষার্থী-৫০জন</a:t>
            </a:r>
          </a:p>
          <a:p>
            <a:pPr algn="ctr"/>
            <a:r>
              <a:rPr lang="bn-BD" sz="2400" dirty="0" smtClean="0"/>
              <a:t>সময়-৪৫মিনিট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538847" y="1603169"/>
            <a:ext cx="1876301" cy="748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শিক্ষক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8965870" y="1603170"/>
            <a:ext cx="1710047" cy="7481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পাঠ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527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0052" y="154380"/>
            <a:ext cx="9120249" cy="11875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নিচের বাক্যগুলো দেখে চিন্তা করে বলো একটি শব্দ কত বার ব্যবহার করা  হয়েছে-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86" y="1408587"/>
            <a:ext cx="287655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86" y="3152898"/>
            <a:ext cx="28765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86" y="4963884"/>
            <a:ext cx="2876550" cy="1800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623" y="1923616"/>
            <a:ext cx="3716977" cy="760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গরম গরম </a:t>
            </a:r>
            <a:r>
              <a:rPr lang="bn-BD" sz="2800" dirty="0" smtClean="0"/>
              <a:t>জিলাপী।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12622" y="3631158"/>
            <a:ext cx="3716977" cy="7008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ভলো ভালো </a:t>
            </a:r>
            <a:r>
              <a:rPr lang="bn-BD" sz="2800" dirty="0" smtClean="0"/>
              <a:t>আম।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649189" y="5483985"/>
            <a:ext cx="3621974" cy="76002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বড় বড় </a:t>
            </a:r>
            <a:r>
              <a:rPr lang="bn-BD" sz="2800" dirty="0" smtClean="0"/>
              <a:t>বই।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507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33205" y="35628"/>
            <a:ext cx="4785756" cy="84314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তাহলে আজকের পাঠ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3538" y="3277589"/>
            <a:ext cx="3871356" cy="16981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দ্বিরুক্ত শব্দ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83876" y="1021278"/>
            <a:ext cx="2030680" cy="21731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03569" y="118754"/>
            <a:ext cx="2992581" cy="1056904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</a:rPr>
              <a:t>শিখন ফল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668" y="1448790"/>
            <a:ext cx="9488384" cy="50113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 পাঠ শেষে শিক্ষার্থীরা-</a:t>
            </a:r>
          </a:p>
          <a:p>
            <a:pPr algn="ctr"/>
            <a:endParaRPr lang="bn-BD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  <a:p>
            <a:pPr algn="ctr"/>
            <a:r>
              <a:rPr lang="bn-BD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দ্বিরুক্ত শব্দ কাকে বলে বলতে পারবে।</a:t>
            </a:r>
          </a:p>
          <a:p>
            <a:pPr algn="ctr"/>
            <a:endParaRPr lang="bn-BD" sz="24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দ্বিরুক্ত শব্দ কত প্রকার ও কি কি বলতে পারবে।</a:t>
            </a:r>
          </a:p>
          <a:p>
            <a:pPr algn="ctr"/>
            <a:endParaRPr lang="bn-BD" sz="2400" i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bn-BD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 ভাষায় কি কি উপায়ে দ্বিরুক্তি সাধিত </a:t>
            </a:r>
          </a:p>
          <a:p>
            <a:pPr algn="ctr"/>
            <a:r>
              <a:rPr lang="bn-BD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 তা বলতে পারবে।</a:t>
            </a:r>
            <a:endParaRPr lang="bn-BD" sz="2400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319153" y="3372592"/>
            <a:ext cx="534389" cy="39188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648198" y="4079175"/>
            <a:ext cx="510638" cy="38001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998519" y="4773880"/>
            <a:ext cx="534390" cy="391885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954483" y="83126"/>
            <a:ext cx="3135086" cy="1009404"/>
          </a:xfrm>
          <a:prstGeom prst="wedgeRoundRectCallout">
            <a:avLst>
              <a:gd name="adj1" fmla="val -50378"/>
              <a:gd name="adj2" fmla="val 12838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আদর্শ পাঠ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23088" r="5430" b="11426"/>
          <a:stretch/>
        </p:blipFill>
        <p:spPr>
          <a:xfrm>
            <a:off x="130629" y="2006930"/>
            <a:ext cx="5498275" cy="47145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4534" y="2006930"/>
            <a:ext cx="6210795" cy="47145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দ্বিরুক্ত শব্দকে ভাঙলে পাওয়া যায় ‘দ্বি+উক্ত’। অর্থাৎ,যা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দুইবার বলা হয়েছে।দ্বি মানে দুই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আর উক্ত মানে বলা।</a:t>
            </a:r>
          </a:p>
          <a:p>
            <a:pPr algn="ctr"/>
            <a:endParaRPr lang="bn-BD" sz="2000" dirty="0">
              <a:solidFill>
                <a:schemeClr val="tx1"/>
              </a:solidFill>
            </a:endParaRPr>
          </a:p>
          <a:p>
            <a:pPr algn="ctr"/>
            <a:endParaRPr lang="bn-BD" sz="2000" dirty="0" smtClean="0">
              <a:solidFill>
                <a:schemeClr val="tx1"/>
              </a:solidFill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কোন শব্দ বা পদ পরপর দুইবার ব্যবহৃত হয় কোন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বিশেষ অর্থ প্রকাশ করলে তাকে দ্বিরুক্ত শব্দ বলে।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যেমন- ‘আমার জ্বর জ্বর লাগছে।’এখানে ‘জ্বর জ্বর’দ্বিরুক্ত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শব্দটি ঠিক ‘জ্বর’অর্থ প্রকাশ করছেনা। জ্বরের ভাব প্রকাশ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করছে।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32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7574" y="130628"/>
            <a:ext cx="5997039" cy="9262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দ্বিরুক্ত শব্দের প্রকার জেনে নেই-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657" y="1235034"/>
            <a:ext cx="9975273" cy="5522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3811979" y="1448789"/>
            <a:ext cx="4637314" cy="93815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</a:rPr>
              <a:t>দ্বিরুক্ত শব্দ তিন প্রকার</a:t>
            </a:r>
            <a:endParaRPr lang="en-US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7762589">
            <a:off x="2304065" y="3023735"/>
            <a:ext cx="2861953" cy="166755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শব্দের দ্বিরুক্তি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 rot="16200000">
            <a:off x="4711534" y="2995550"/>
            <a:ext cx="2903519" cy="168629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পদের দ্বিরুক্তি</a:t>
            </a:r>
            <a:endParaRPr lang="en-US" sz="2400" dirty="0"/>
          </a:p>
        </p:txBody>
      </p:sp>
      <p:sp>
        <p:nvSpPr>
          <p:cNvPr id="10" name="Left Arrow 9"/>
          <p:cNvSpPr/>
          <p:nvPr/>
        </p:nvSpPr>
        <p:spPr>
          <a:xfrm rot="14717840">
            <a:off x="7094070" y="3066087"/>
            <a:ext cx="2840773" cy="1638795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অনুকার দ্বিরুক্তি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480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16976" y="0"/>
            <a:ext cx="5759533" cy="97377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শব্দের দ্বিরুক্তিগুলো দেখে নেই-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973777"/>
            <a:ext cx="2553194" cy="19475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13216" y="1436914"/>
            <a:ext cx="7493330" cy="10327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একই শব্দ দুইবার ব্যবহার করে।যথা-বড় বড় চোখ।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3075338"/>
            <a:ext cx="2553194" cy="14491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3216" y="3271466"/>
            <a:ext cx="7493330" cy="10569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একই শব্দের সঙ্গে সমার্থক আর একটি শব্দ যোগকরে।যথা-খেলা-ধুলা।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3216" y="5130141"/>
            <a:ext cx="749333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সমার্থক বা বিপরীতার্থক শব্দ যোগে।যথা-টাকা-পয়সা।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8" y="4678507"/>
            <a:ext cx="2553194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4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96987" y="35627"/>
            <a:ext cx="2956956" cy="116378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r="7202" b="23508"/>
          <a:stretch/>
        </p:blipFill>
        <p:spPr>
          <a:xfrm rot="10800000">
            <a:off x="166255" y="1330036"/>
            <a:ext cx="5795158" cy="5177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8924" y="1294410"/>
            <a:ext cx="5533902" cy="51776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‘দ্বিরুক্ত’ শব্দের অর্থ কি?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দ্বিরুক্ত শব্দ কত প্রকার?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তিন প্রকারের নাম লিখ?</a:t>
            </a:r>
            <a:endParaRPr lang="en-US" sz="2800" dirty="0"/>
          </a:p>
        </p:txBody>
      </p:sp>
      <p:sp>
        <p:nvSpPr>
          <p:cNvPr id="7" name="Quad Arrow Callout 6"/>
          <p:cNvSpPr/>
          <p:nvPr/>
        </p:nvSpPr>
        <p:spPr>
          <a:xfrm>
            <a:off x="6899564" y="2671948"/>
            <a:ext cx="498763" cy="558140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6899564" y="3687288"/>
            <a:ext cx="451262" cy="463138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Callout 8"/>
          <p:cNvSpPr/>
          <p:nvPr/>
        </p:nvSpPr>
        <p:spPr>
          <a:xfrm>
            <a:off x="6899564" y="4429495"/>
            <a:ext cx="451262" cy="475013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6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522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53</cp:revision>
  <dcterms:created xsi:type="dcterms:W3CDTF">2019-11-08T08:55:57Z</dcterms:created>
  <dcterms:modified xsi:type="dcterms:W3CDTF">2019-11-10T14:20:11Z</dcterms:modified>
</cp:coreProperties>
</file>