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4" r:id="rId3"/>
    <p:sldId id="266" r:id="rId4"/>
    <p:sldId id="267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8mbzU0X2nQ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1219200"/>
            <a:ext cx="1828800" cy="990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124200"/>
            <a:ext cx="3657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12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695980"/>
            <a:ext cx="5845485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2800" b="1" dirty="0">
                <a:ln w="11430"/>
                <a:latin typeface="NikoshBAN" pitchFamily="2" charset="0"/>
                <a:cs typeface="NikoshBAN" pitchFamily="2" charset="0"/>
              </a:rPr>
              <a:t>কম্পিউটারে ভাইরাস আক্রান্ত হওয়ার লক্ষণ সমুহ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981200"/>
            <a:ext cx="7239000" cy="38481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প্রোগ্রাম বা ফাইল ওপেন হতে সনয় লাগবে।</a:t>
            </a:r>
          </a:p>
          <a:p>
            <a:pPr marL="742950" indent="-742950">
              <a:buAutoNum type="arabicPeriod"/>
            </a:pP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মেমোরী কম দেখাচ্ছে ফলে গতি কমে যাবে।</a:t>
            </a:r>
          </a:p>
          <a:p>
            <a:pPr marL="742950" indent="-742950">
              <a:buAutoNum type="arabicPeriod"/>
            </a:pP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 চালু অবস্থায় চলমান কাজ ব্যতিত অন্য </a:t>
            </a:r>
          </a:p>
          <a:p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	অপ্রত্যাশিত বার্তা দেখা যাবে।</a:t>
            </a:r>
          </a:p>
          <a:p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৪.</a:t>
            </a:r>
            <a:r>
              <a:rPr lang="en-US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নতুন প্রোগ্রাম ইনস্টল করতে সময় লাগবে।</a:t>
            </a:r>
          </a:p>
          <a:p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চলমান কাজের ফাইলগুলো বেশি যায়গা দখল করবে।</a:t>
            </a:r>
          </a:p>
          <a:p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৬.</a:t>
            </a:r>
            <a:r>
              <a:rPr lang="en-US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কম্পিউটার বারবার রিস্টার্ট হবে।</a:t>
            </a:r>
          </a:p>
          <a:p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ফোল্ডারে বিদ্যমান ফাইল গুলি নাম পরিবর্তন হবে। </a:t>
            </a:r>
          </a:p>
          <a:p>
            <a:pPr algn="ctr"/>
            <a:endParaRPr lang="en-US" sz="24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46055"/>
            <a:ext cx="3048000" cy="255454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742950" indent="-742950">
              <a:buAutoNum type="arabicPeriod"/>
            </a:pPr>
            <a:r>
              <a:rPr lang="bn-IN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স্টোন </a:t>
            </a:r>
          </a:p>
          <a:p>
            <a:pPr marL="742950" indent="-742950">
              <a:buAutoNum type="arabicPeriod"/>
            </a:pPr>
            <a:r>
              <a:rPr lang="bn-IN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ভিয়েনা</a:t>
            </a:r>
          </a:p>
          <a:p>
            <a:pPr marL="742950" indent="-742950">
              <a:buAutoNum type="arabicPeriod"/>
            </a:pPr>
            <a:r>
              <a:rPr lang="bn-IN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সি আই এইচ</a:t>
            </a:r>
          </a:p>
          <a:p>
            <a:pPr marL="742950" indent="-742950">
              <a:buAutoNum type="arabicPeriod"/>
            </a:pPr>
            <a:r>
              <a:rPr lang="bn-IN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ফোল্ডার</a:t>
            </a:r>
          </a:p>
          <a:p>
            <a:pPr marL="742950" indent="-742950">
              <a:buAutoNum type="arabicPeriod"/>
            </a:pPr>
            <a:r>
              <a:rPr lang="bn-IN" sz="3200" b="1" spc="15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ট্রোজান </a:t>
            </a:r>
            <a:r>
              <a:rPr lang="bn-IN" sz="3200" b="1" spc="15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হর্স</a:t>
            </a:r>
            <a:endParaRPr lang="bn-IN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455E20-D0BA-4F0F-AE01-92297D2BD679}"/>
              </a:ext>
            </a:extLst>
          </p:cNvPr>
          <p:cNvSpPr txBox="1"/>
          <p:nvPr/>
        </p:nvSpPr>
        <p:spPr>
          <a:xfrm>
            <a:off x="109416" y="5410200"/>
            <a:ext cx="884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আরও কয়েকটি ভাইরসের নামঃ </a:t>
            </a: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মেলিসা, মাই ডুম, স্যাসার, অ্যানা কুর্নিকোভা, মরিস অ্যান্ড কনসেপ্ট, আই লাভ ইউ, স্ল্যামার, নিমডা ও কনফিকার।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339030-B00F-4E9E-B1C3-35F370503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6163"/>
            <a:ext cx="2362200" cy="2289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6A02A8-C1C4-4E26-9E74-48500522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7" y="2326164"/>
            <a:ext cx="2137153" cy="2289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1908052" y="381000"/>
            <a:ext cx="5178548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ক্ষতিকারক ভাইরাসের </a:t>
            </a:r>
            <a:r>
              <a:rPr lang="bn-IN" sz="2800" b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800" b="1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62250" y="1142999"/>
            <a:ext cx="3562350" cy="106680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3600" b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3600" b="1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4114801"/>
            <a:ext cx="6934200" cy="137159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হল এমন একটি সফটওয়্যার প্রোগ্রামিং যা কম্পিউটারের সংরক্ষিত ‘ফাইল ও ডিষ্ক’ এর অভ্যন্তরীণ পদ্ধতিকে </a:t>
            </a:r>
            <a:endPara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 </a:t>
            </a:r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দেয়</a:t>
            </a:r>
            <a:r>
              <a:rPr lang="bn-IN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762000"/>
            <a:ext cx="5562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 সাধারনত যা যা ক্ষতি করে </a:t>
            </a:r>
            <a:endParaRPr lang="en-US" sz="2400" b="1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2215362"/>
            <a:ext cx="6705600" cy="36520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 সংরক্ষিত কোনো ফাইল মুছে দিতে পারে। </a:t>
            </a:r>
          </a:p>
          <a:p>
            <a:pPr marL="742950" indent="-742950">
              <a:buAutoNum type="arabicPeriod"/>
            </a:pP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ডাটা বিকৃত করে দিতে পারে। </a:t>
            </a:r>
          </a:p>
          <a:p>
            <a:pPr marL="742950" indent="-742950">
              <a:buAutoNum type="arabicPeriod"/>
            </a:pP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 কাজ করার সময় আচমকা অবাঞ্ছিত বার্তা প্রদর্শন করতে পারে। </a:t>
            </a:r>
          </a:p>
          <a:p>
            <a:pPr marL="457200" indent="-457200">
              <a:buAutoNum type="arabicPeriod" startAt="4"/>
            </a:pPr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15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মনিটরের ডিসপ্লেকে বিকৃত করে দিতে </a:t>
            </a:r>
            <a:r>
              <a:rPr lang="en-US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spc="15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০৫</a:t>
            </a:r>
            <a:r>
              <a:rPr lang="bn-IN" sz="2400" b="1" spc="15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15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15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সিস্টেমের কাজ ধীর গতির হয়।  </a:t>
            </a:r>
            <a:endParaRPr lang="bn-IN" sz="2400" b="1" spc="150" dirty="0">
              <a:ln w="11430"/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6F1D33-4E25-40DC-B1C0-58814A7D68BA}"/>
              </a:ext>
            </a:extLst>
          </p:cNvPr>
          <p:cNvSpPr txBox="1"/>
          <p:nvPr/>
        </p:nvSpPr>
        <p:spPr>
          <a:xfrm>
            <a:off x="2540249" y="381000"/>
            <a:ext cx="431775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946670-648F-4E9D-B138-3B4F51F2B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62" y="1747504"/>
            <a:ext cx="2585338" cy="1959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58A0D5-B853-4868-BED3-1168798CB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79" y="4185904"/>
            <a:ext cx="2541421" cy="1833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picture containing indoor, table, wall, computer&#10;&#10;Description automatically generated">
            <a:extLst>
              <a:ext uri="{FF2B5EF4-FFF2-40B4-BE49-F238E27FC236}">
                <a16:creationId xmlns:a16="http://schemas.microsoft.com/office/drawing/2014/main" xmlns="" id="{79889BA4-0B42-44E4-AD62-9FD1EE9E9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84" y="1747504"/>
            <a:ext cx="2743200" cy="1889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picture containing indoor, sitting, computer&#10;&#10;Description automatically generated">
            <a:extLst>
              <a:ext uri="{FF2B5EF4-FFF2-40B4-BE49-F238E27FC236}">
                <a16:creationId xmlns:a16="http://schemas.microsoft.com/office/drawing/2014/main" xmlns="" id="{9133A869-0D5E-403B-85F4-939032E88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85904"/>
            <a:ext cx="2699284" cy="1833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50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45897D-A294-482B-9A3D-F7A802F26730}"/>
              </a:ext>
            </a:extLst>
          </p:cNvPr>
          <p:cNvSpPr txBox="1"/>
          <p:nvPr/>
        </p:nvSpPr>
        <p:spPr>
          <a:xfrm>
            <a:off x="3307429" y="457200"/>
            <a:ext cx="344354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এন্টি ভাইরাস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02D757-A140-472B-9EEC-153401852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98137"/>
            <a:ext cx="2518645" cy="2211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D3C68A-AC21-4AF9-92A6-1C29A7329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3" y="1598136"/>
            <a:ext cx="2659217" cy="221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769783" y="4343400"/>
            <a:ext cx="7688417" cy="1828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Antivirus </a:t>
            </a:r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সাধারণভাবে কম্পিউটারের ভাইরাস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 করার জন্য ব্যবহৃত একধরনের প্রোগ্রাম বা সফটওয়্যার যা কম্পিউটারের সংরক্ষণ এলাকা বা হার্ডডিস্ক বা যে কোন রিমুভেবল ডিস্ক হতে ভাইরাস সনাক্তকরন, প্রতিরোধ ও প্রতিকার করতে পারে</a:t>
            </a:r>
            <a:r>
              <a:rPr lang="bn-IN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C3A1A7-5A1F-4B21-8E3F-DAF670D9F8FA}"/>
              </a:ext>
            </a:extLst>
          </p:cNvPr>
          <p:cNvSpPr txBox="1"/>
          <p:nvPr/>
        </p:nvSpPr>
        <p:spPr>
          <a:xfrm>
            <a:off x="838200" y="457200"/>
            <a:ext cx="713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কয়েকটি এন্টিভাইরাস সফটওয়্যারের নাম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82DCCBD-E9AD-4F37-8C47-8BB17B1F85DD}"/>
              </a:ext>
            </a:extLst>
          </p:cNvPr>
          <p:cNvGrpSpPr/>
          <p:nvPr/>
        </p:nvGrpSpPr>
        <p:grpSpPr>
          <a:xfrm>
            <a:off x="533400" y="1322504"/>
            <a:ext cx="7938052" cy="4621096"/>
            <a:chOff x="887896" y="1417982"/>
            <a:chExt cx="10833631" cy="52581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CE7C3A-BA20-476A-9474-C854EC50B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96" y="1417982"/>
              <a:ext cx="2199861" cy="27962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A02E88A-F082-4E92-8DC7-4630B53EB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82" y="1417982"/>
              <a:ext cx="2097218" cy="27962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2000D55-C992-42B6-B55F-743A43CF2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085" y="1417982"/>
              <a:ext cx="2158060" cy="26769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B684927-1AE4-4F2D-B93F-83B8A194B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2577" y="1417982"/>
              <a:ext cx="2368950" cy="26769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316B639-1002-4CCA-AA91-FE2D15FBF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44" y="4973123"/>
              <a:ext cx="3493850" cy="170302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159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0098" y="292394"/>
            <a:ext cx="2013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03949"/>
            <a:ext cx="82296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 </a:t>
            </a:r>
            <a:r>
              <a:rPr lang="bn-IN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bn-IN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 সাধন করতে পারে?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EF6DDD-429B-4EED-9A8B-917A5B90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2" y="1598565"/>
            <a:ext cx="4191225" cy="2135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1" y="1905000"/>
            <a:ext cx="633122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কম্পিঊটার ভাইরাসের জনক কে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702" y="2599586"/>
            <a:ext cx="2362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মার্ক জুকারবার্গ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8701" y="2599586"/>
            <a:ext cx="198119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স্টিভ জবস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2" y="3371766"/>
            <a:ext cx="2362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ফ্রেড কহেন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1" y="3371766"/>
            <a:ext cx="214022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বিল গেটস্‌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429780"/>
            <a:ext cx="633122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কত সালে কম্পিউটার ভাইরাসের নাম করন করা হয়।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700" y="5877580"/>
            <a:ext cx="17145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১৯৭১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700" y="5191780"/>
            <a:ext cx="17145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২০০০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700" y="5877580"/>
            <a:ext cx="2057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১৯৮০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9701" y="5191780"/>
            <a:ext cx="199505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১৯৯৫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4400" y="3505200"/>
            <a:ext cx="381000" cy="2616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52500" y="6008385"/>
            <a:ext cx="381000" cy="2616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0F72FF3-1CD6-4908-849F-7E6E797D341D}"/>
              </a:ext>
            </a:extLst>
          </p:cNvPr>
          <p:cNvSpPr/>
          <p:nvPr/>
        </p:nvSpPr>
        <p:spPr>
          <a:xfrm>
            <a:off x="3197829" y="649069"/>
            <a:ext cx="213617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4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F72FF3-1CD6-4908-849F-7E6E797D341D}"/>
              </a:ext>
            </a:extLst>
          </p:cNvPr>
          <p:cNvSpPr/>
          <p:nvPr/>
        </p:nvSpPr>
        <p:spPr>
          <a:xfrm>
            <a:off x="3426429" y="725269"/>
            <a:ext cx="213617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6084" y="2362200"/>
            <a:ext cx="8534400" cy="2514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)Virus এর পুর্ণরুপ কী?</a:t>
            </a:r>
          </a:p>
          <a:p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Avast কী? তিনটি শক্তিশালী </a:t>
            </a:r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নাম বল।</a:t>
            </a:r>
            <a:endParaRPr lang="bn-IN" sz="32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 কোন কোন ডিভাইস দ্বারা কম্পিউটারে ভাইরাস প্রবেশ করে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2800" y="685800"/>
            <a:ext cx="2362200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1736" y="2362200"/>
            <a:ext cx="4134064" cy="394161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সহকারী মৌলভী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shahinrampuri@gmail.com</a:t>
            </a:r>
            <a:endParaRPr lang="bn-BD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4400" y="2362200"/>
            <a:ext cx="3901388" cy="3962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endParaRPr lang="en-US" sz="28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BD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: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হারকারীর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নিরাপ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</a:p>
          <a:p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সংখ্যাঃ 40 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  </a:t>
            </a:r>
            <a:r>
              <a:rPr lang="bn-IN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  : ৫০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11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2019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95600" y="762000"/>
            <a:ext cx="35814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spc="50" dirty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609600" y="3094542"/>
            <a:ext cx="783203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যন্ত্র ভাইরাস মুক্ত রাখার জন্য তুমি কি কি পদ্ধতি অনুসর</a:t>
            </a:r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করবে- লিখে আনবে।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at a desk&#10;&#10;Description automatically generated">
            <a:extLst>
              <a:ext uri="{FF2B5EF4-FFF2-40B4-BE49-F238E27FC236}">
                <a16:creationId xmlns:a16="http://schemas.microsoft.com/office/drawing/2014/main" xmlns="" id="{4666A165-F42A-4257-8486-6570A495D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2578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904940"/>
            <a:ext cx="20574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772" y="801469"/>
            <a:ext cx="645522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ছবিগুলি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ল</a:t>
            </a:r>
            <a:r>
              <a:rPr lang="bn-IN" sz="36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49128E6-6AA4-4CD9-BA11-7F50DE0EE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29" y="2881742"/>
            <a:ext cx="2429971" cy="2757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A close up of a green leaf&#10;&#10;Description automatically generated">
            <a:extLst>
              <a:ext uri="{FF2B5EF4-FFF2-40B4-BE49-F238E27FC236}">
                <a16:creationId xmlns:a16="http://schemas.microsoft.com/office/drawing/2014/main" xmlns="" id="{E30A0E37-6B2B-4720-BA95-D4D489291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2895600"/>
            <a:ext cx="2308937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58D056-B95F-42DD-ADF2-0B60EE61E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95599"/>
            <a:ext cx="2286000" cy="2662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98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xmlns="" id="{348C8843-DA69-4149-9ED1-337E81D59AD9}"/>
              </a:ext>
            </a:extLst>
          </p:cNvPr>
          <p:cNvSpPr txBox="1">
            <a:spLocks/>
          </p:cNvSpPr>
          <p:nvPr/>
        </p:nvSpPr>
        <p:spPr>
          <a:xfrm>
            <a:off x="1520402" y="589036"/>
            <a:ext cx="617579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spc="-15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আবারও ছবিগুলি </a:t>
            </a:r>
            <a:r>
              <a:rPr lang="en-US" sz="3200" b="1" spc="-15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মনোযোগ দিয়ে ল</a:t>
            </a:r>
            <a:r>
              <a:rPr lang="bn-IN" sz="3200" b="1" spc="-15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en-US" sz="3200" b="1" spc="-15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3200" b="1" spc="-15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xmlns="" id="{E4BB820F-AD53-489D-9AC0-933D0E13F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1250"/>
            <a:ext cx="2209800" cy="21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picture containing indoor, sitting, looking&#10;&#10;Description automatically generated">
            <a:extLst>
              <a:ext uri="{FF2B5EF4-FFF2-40B4-BE49-F238E27FC236}">
                <a16:creationId xmlns:a16="http://schemas.microsoft.com/office/drawing/2014/main" xmlns="" id="{3014B696-F05A-4F81-B19A-0C2DF96A4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1249"/>
            <a:ext cx="1981200" cy="2124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5F694C-B6B4-4482-9F09-083FC3341D79}"/>
              </a:ext>
            </a:extLst>
          </p:cNvPr>
          <p:cNvSpPr txBox="1"/>
          <p:nvPr/>
        </p:nvSpPr>
        <p:spPr>
          <a:xfrm>
            <a:off x="1219200" y="5410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ছবিগুলি দেখে তোমরা কিছু বুঝতে পারছ?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F579FC-6F0A-4934-B4E5-FD3A202D5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13" y="2271249"/>
            <a:ext cx="2271206" cy="2124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1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048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396425"/>
            <a:ext cx="57150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09E75C38-A841-4FA7-8A28-FB3C2AC2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31306"/>
            <a:ext cx="3200400" cy="32884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C2582549-1654-4A7F-B2DE-D59ACB826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31306"/>
            <a:ext cx="3086537" cy="32884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3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066800" y="3048000"/>
                <a:ext cx="7010400" cy="2667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 ...</a:t>
                </a:r>
                <a:endParaRPr lang="bn-IN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400" b="1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কম্পিউতার </a:t>
                </a:r>
                <a:r>
                  <a:rPr lang="bn-IN" sz="2400" b="1" dirty="0"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ভাইরাস কি বলতে </a:t>
                </a:r>
                <a:r>
                  <a:rPr lang="bn-BD" sz="2400" b="1" dirty="0"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পারবে</a:t>
                </a:r>
                <a:endParaRPr lang="en-US" sz="2400" b="1" dirty="0"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400" b="1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 </m:t>
                    </m:r>
                  </m:oMath>
                </a14:m>
                <a:r>
                  <a:rPr lang="bn-IN" sz="2400" b="1" dirty="0"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ভাইরাস কি ধরনের ক্ষতি সাধন করে তা ব্যাখ্যা </a:t>
                </a:r>
                <a:r>
                  <a:rPr lang="bn-IN" sz="2400" b="1"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করতে পারবে</a:t>
                </a:r>
                <a:r>
                  <a:rPr lang="en-US" sz="2400" b="1"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ভাইরাস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প্রতিরোধে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এন্টিভাইরাসের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ভুমিকা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কি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বর্ননা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করতে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পারবে।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48000"/>
                <a:ext cx="7010400" cy="26670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65794" y="572869"/>
            <a:ext cx="320640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AE27B-6BF3-496B-890B-1051861D8F9C}"/>
              </a:ext>
            </a:extLst>
          </p:cNvPr>
          <p:cNvSpPr txBox="1">
            <a:spLocks/>
          </p:cNvSpPr>
          <p:nvPr/>
        </p:nvSpPr>
        <p:spPr>
          <a:xfrm>
            <a:off x="1676400" y="1021314"/>
            <a:ext cx="4953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b="1" spc="50" smtClean="0">
                <a:ln w="11430"/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r>
              <a:rPr lang="bn-BD" sz="3600" b="1" spc="5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3352800" y="3158836"/>
            <a:ext cx="1905000" cy="1489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NikoshBAN" pitchFamily="2" charset="0"/>
                <a:cs typeface="NikoshBAN" pitchFamily="2" charset="0"/>
                <a:hlinkClick r:id="rId2"/>
              </a:rPr>
              <a:t>https://www.youtube.com/watch?v=n8mbzU0X2nQ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BABF5-CB8E-4051-AC6F-AFEA7ECC2A87}"/>
              </a:ext>
            </a:extLst>
          </p:cNvPr>
          <p:cNvSpPr txBox="1">
            <a:spLocks/>
          </p:cNvSpPr>
          <p:nvPr/>
        </p:nvSpPr>
        <p:spPr>
          <a:xfrm>
            <a:off x="927653" y="3017460"/>
            <a:ext cx="7606748" cy="173701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Virus 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এর পুর্ণরুপ  </a:t>
            </a:r>
            <a:r>
              <a:rPr lang="en-SG" sz="320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SG" sz="320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Vital Information Resources under siege.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AD7267-7AD5-44B6-B9D2-062917A2ECE1}"/>
              </a:ext>
            </a:extLst>
          </p:cNvPr>
          <p:cNvSpPr txBox="1"/>
          <p:nvPr/>
        </p:nvSpPr>
        <p:spPr>
          <a:xfrm>
            <a:off x="990600" y="548193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এর অর্থ দাঁড়ায়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গুরুত্বপুর্ণ তথ্য সমুহ দখলে নেওয়া বা ক্ষতি সাধন 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7BBC5B-D931-4E25-8388-3354A84E0ECF}"/>
              </a:ext>
            </a:extLst>
          </p:cNvPr>
          <p:cNvSpPr/>
          <p:nvPr/>
        </p:nvSpPr>
        <p:spPr>
          <a:xfrm>
            <a:off x="609600" y="1447800"/>
            <a:ext cx="7759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একধরনের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F75D47-0176-4DE0-A450-6BEF4653A36C}"/>
              </a:ext>
            </a:extLst>
          </p:cNvPr>
          <p:cNvSpPr/>
          <p:nvPr/>
        </p:nvSpPr>
        <p:spPr>
          <a:xfrm>
            <a:off x="2819399" y="414715"/>
            <a:ext cx="304800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কি?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DB56D4A4-3F8F-4D9F-BDC1-E4194E9B2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r="-1" b="-1"/>
          <a:stretch/>
        </p:blipFill>
        <p:spPr>
          <a:xfrm>
            <a:off x="457200" y="990600"/>
            <a:ext cx="3581400" cy="437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2A450A-0568-4CE8-9837-7E7821602251}"/>
              </a:ext>
            </a:extLst>
          </p:cNvPr>
          <p:cNvSpPr txBox="1"/>
          <p:nvPr/>
        </p:nvSpPr>
        <p:spPr>
          <a:xfrm>
            <a:off x="4495800" y="1143000"/>
            <a:ext cx="3758727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১৯৮০ সালে ভাইরাস নামকরন করেছেন প্রখ্যাত গবেষক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University of new haven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অধ্যাপক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ফ্রেড কোহেন।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0873" y="5105400"/>
            <a:ext cx="3834927" cy="990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ভাইরাসের জনক ফ্রেড কোহেন।  </a:t>
            </a:r>
            <a:endParaRPr lang="en-US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6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520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2006-08-16T00:00:00Z</dcterms:created>
  <dcterms:modified xsi:type="dcterms:W3CDTF">2019-11-10T16:36:52Z</dcterms:modified>
</cp:coreProperties>
</file>