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62" r:id="rId4"/>
    <p:sldId id="266" r:id="rId5"/>
    <p:sldId id="270" r:id="rId6"/>
    <p:sldId id="276" r:id="rId7"/>
    <p:sldId id="277" r:id="rId8"/>
    <p:sldId id="278" r:id="rId9"/>
    <p:sldId id="267" r:id="rId10"/>
    <p:sldId id="272" r:id="rId11"/>
    <p:sldId id="279" r:id="rId12"/>
    <p:sldId id="280" r:id="rId13"/>
    <p:sldId id="282" r:id="rId14"/>
    <p:sldId id="28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02" autoAdjust="0"/>
  </p:normalViewPr>
  <p:slideViewPr>
    <p:cSldViewPr>
      <p:cViewPr varScale="1">
        <p:scale>
          <a:sx n="38" d="100"/>
          <a:sy n="38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836E9-D533-47B8-BA9F-9C2296344B5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71B53-E3BD-4CAA-9D46-62C88C5F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1B53-E3BD-4CAA-9D46-62C88C5FA1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0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6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4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0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4876-C1A1-4A19-84FF-206518EC724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92B8-203B-4BC4-B03C-AF8DF50A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9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ntent\Content Picture\etc\beebd0a7262a4c7bbbe5c14a170430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3" y="1516494"/>
            <a:ext cx="2902062" cy="36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1828799" y="846508"/>
            <a:ext cx="4343402" cy="5054686"/>
          </a:xfrm>
          <a:prstGeom prst="donut">
            <a:avLst>
              <a:gd name="adj" fmla="val 191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 rot="18769054">
            <a:off x="-113526" y="1543595"/>
            <a:ext cx="2622231" cy="919839"/>
          </a:xfrm>
          <a:prstGeom prst="bevel">
            <a:avLst>
              <a:gd name="adj" fmla="val 1994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 rot="18961769">
            <a:off x="483237" y="4651970"/>
            <a:ext cx="1679050" cy="957558"/>
          </a:xfrm>
          <a:prstGeom prst="bevel">
            <a:avLst>
              <a:gd name="adj" fmla="val 1551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জানাচ্ছি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 rot="18954170">
            <a:off x="5731358" y="1047363"/>
            <a:ext cx="1338885" cy="938261"/>
          </a:xfrm>
          <a:prstGeom prst="bevel">
            <a:avLst>
              <a:gd name="adj" fmla="val 1551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আমি-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400801" y="2319255"/>
            <a:ext cx="2590799" cy="3581939"/>
          </a:xfrm>
          <a:prstGeom prst="cube">
            <a:avLst>
              <a:gd name="adj" fmla="val 1209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তাজুল ইসলাম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প্রধান শিক্ষক মালদহ 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নবাবগঞ্জ,দিনাজপুর 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01757648449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9" y="2319255"/>
            <a:ext cx="1447802" cy="1358900"/>
          </a:xfrm>
          <a:prstGeom prst="rect">
            <a:avLst/>
          </a:prstGeom>
        </p:spPr>
      </p:pic>
      <p:pic>
        <p:nvPicPr>
          <p:cNvPr id="9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93" y="-57793"/>
            <a:ext cx="917489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93" y="6058198"/>
            <a:ext cx="9174893" cy="9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2762" y="2319255"/>
            <a:ext cx="5459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</a:t>
            </a: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     come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4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 নিরপেক্ষ পর্যায় ~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73395" y="1066799"/>
            <a:ext cx="2438400" cy="1524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১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37189" y="4263081"/>
            <a:ext cx="2438400" cy="152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" y="4242486"/>
            <a:ext cx="2438400" cy="17011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1091512"/>
            <a:ext cx="2362200" cy="1524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৩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8654" y="1190367"/>
            <a:ext cx="2438400" cy="152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তিন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73395" y="4263081"/>
            <a:ext cx="2438400" cy="168051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3475E-6 L -0.30225 -3.23475E-6 C -0.43819 -3.23475E-6 -0.60451 -0.13932 -0.60451 -0.25138 L -0.60451 -0.5020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-2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4437 C 0.06892 -0.04437 0.125 0.01155 0.125 0.08063 C 0.125 0.14972 0.06892 0.20563 0 0.20563 C -0.06892 0.20563 -0.125 0.14972 -0.125 0.08063 C -0.125 0.01155 -0.06892 -0.04437 0 -0.04437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604 L -0.08281 -0.02819 C -0.10017 0.02426 -0.12604 0.05407 -0.15312 0.05407 C -0.18385 0.05407 -0.2085 0.02426 -0.22586 -0.02819 L -0.30833 -0.2604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57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4436 L 0.32517 -0.25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03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1627E-6 L -0.29722 -3.21627E-6 C -0.43038 -3.21627E-6 -0.59375 0.12916 -0.59375 0.23406 L -0.59375 0.46812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234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7597E-6 L 0.37031 0.491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24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3354"/>
              </p:ext>
            </p:extLst>
          </p:nvPr>
        </p:nvGraphicFramePr>
        <p:xfrm>
          <a:off x="0" y="771525"/>
          <a:ext cx="4267200" cy="676275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76275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এসো, এবার পড়ি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ও লি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খি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~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09282"/>
              </p:ext>
            </p:extLst>
          </p:nvPr>
        </p:nvGraphicFramePr>
        <p:xfrm>
          <a:off x="228600" y="1295400"/>
          <a:ext cx="2057400" cy="155448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1295400">
                <a:tc>
                  <a:txBody>
                    <a:bodyPr/>
                    <a:lstStyle/>
                    <a:p>
                      <a:r>
                        <a:rPr lang="bn-IN" sz="9600" dirty="0" smtClean="0">
                          <a:latin typeface="NikoshBAN" pitchFamily="2" charset="0"/>
                          <a:cs typeface="NikoshBAN" pitchFamily="2" charset="0"/>
                        </a:rPr>
                        <a:t>এক-</a:t>
                      </a:r>
                      <a:endParaRPr lang="en-US" sz="9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34862"/>
              </p:ext>
            </p:extLst>
          </p:nvPr>
        </p:nvGraphicFramePr>
        <p:xfrm>
          <a:off x="228600" y="2743200"/>
          <a:ext cx="2209800" cy="185928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1859280">
                <a:tc>
                  <a:txBody>
                    <a:bodyPr/>
                    <a:lstStyle/>
                    <a:p>
                      <a:r>
                        <a:rPr lang="bn-IN" sz="9600" dirty="0" smtClean="0">
                          <a:latin typeface="NikoshBAN" pitchFamily="2" charset="0"/>
                          <a:cs typeface="NikoshBAN" pitchFamily="2" charset="0"/>
                        </a:rPr>
                        <a:t>দুই-</a:t>
                      </a:r>
                      <a:endParaRPr lang="en-US" sz="9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61841"/>
              </p:ext>
            </p:extLst>
          </p:nvPr>
        </p:nvGraphicFramePr>
        <p:xfrm>
          <a:off x="0" y="4265141"/>
          <a:ext cx="2362200" cy="1811037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1811037">
                <a:tc>
                  <a:txBody>
                    <a:bodyPr/>
                    <a:lstStyle/>
                    <a:p>
                      <a:r>
                        <a:rPr lang="bn-IN" sz="9600" dirty="0" smtClean="0">
                          <a:latin typeface="NikoshBAN" pitchFamily="2" charset="0"/>
                          <a:cs typeface="NikoshBAN" pitchFamily="2" charset="0"/>
                        </a:rPr>
                        <a:t>তিন-</a:t>
                      </a:r>
                      <a:endParaRPr lang="en-US" sz="9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08258"/>
              </p:ext>
            </p:extLst>
          </p:nvPr>
        </p:nvGraphicFramePr>
        <p:xfrm>
          <a:off x="2438401" y="2819400"/>
          <a:ext cx="1752600" cy="177896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1778960">
                <a:tc>
                  <a:txBody>
                    <a:bodyPr/>
                    <a:lstStyle/>
                    <a:p>
                      <a:r>
                        <a:rPr lang="bn-IN" sz="9600" dirty="0" smtClean="0">
                          <a:latin typeface="NikoshBAN" pitchFamily="2" charset="0"/>
                          <a:cs typeface="NikoshBAN" pitchFamily="2" charset="0"/>
                        </a:rPr>
                        <a:t> ২</a:t>
                      </a:r>
                      <a:endParaRPr lang="en-US" sz="9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60440"/>
              </p:ext>
            </p:extLst>
          </p:nvPr>
        </p:nvGraphicFramePr>
        <p:xfrm>
          <a:off x="2286000" y="4267200"/>
          <a:ext cx="1905000" cy="155448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1062681">
                <a:tc>
                  <a:txBody>
                    <a:bodyPr/>
                    <a:lstStyle/>
                    <a:p>
                      <a:r>
                        <a:rPr lang="bn-IN" sz="9600" dirty="0" smtClean="0">
                          <a:latin typeface="NikoshBAN" pitchFamily="2" charset="0"/>
                          <a:cs typeface="NikoshBAN" pitchFamily="2" charset="0"/>
                        </a:rPr>
                        <a:t> ৩</a:t>
                      </a:r>
                      <a:endParaRPr lang="en-US" sz="9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15557"/>
              </p:ext>
            </p:extLst>
          </p:nvPr>
        </p:nvGraphicFramePr>
        <p:xfrm>
          <a:off x="2667000" y="1371600"/>
          <a:ext cx="1905000" cy="155448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1206071">
                <a:tc>
                  <a:txBody>
                    <a:bodyPr/>
                    <a:lstStyle/>
                    <a:p>
                      <a:r>
                        <a:rPr lang="bn-IN" sz="9600" dirty="0" smtClean="0">
                          <a:latin typeface="NikoshBAN" pitchFamily="2" charset="0"/>
                          <a:cs typeface="NikoshBAN" pitchFamily="2" charset="0"/>
                        </a:rPr>
                        <a:t> ১</a:t>
                      </a:r>
                      <a:endParaRPr lang="en-US" sz="9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Users\Maldaha GPS\Desktop\T\short\c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20"/>
          <a:stretch/>
        </p:blipFill>
        <p:spPr bwMode="auto">
          <a:xfrm>
            <a:off x="3974111" y="771525"/>
            <a:ext cx="105509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ldaha GPS\Downloads\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 bwMode="auto">
          <a:xfrm>
            <a:off x="5181600" y="1066800"/>
            <a:ext cx="3429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"/>
            <a:ext cx="32766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 ~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rot="374029">
            <a:off x="4784932" y="2559069"/>
            <a:ext cx="2889694" cy="258711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সবুজ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</a:t>
            </a:r>
          </a:p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92842" y="3505201"/>
            <a:ext cx="2679357" cy="24383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 rot="324527">
            <a:off x="3732161" y="599101"/>
            <a:ext cx="2867402" cy="280853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নীল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3000" y="2895600"/>
            <a:ext cx="2831757" cy="279881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1054316">
            <a:off x="1517127" y="657130"/>
            <a:ext cx="2702217" cy="287980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লাল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14160" y="2218054"/>
            <a:ext cx="3329440" cy="2438399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934301">
            <a:off x="4316603" y="4475219"/>
            <a:ext cx="9076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হলুদ</a:t>
            </a:r>
          </a:p>
          <a:p>
            <a:pPr algn="ctr"/>
            <a:r>
              <a:rPr lang="bn-IN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934301">
            <a:off x="2048140" y="4062680"/>
            <a:ext cx="1132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কমলা</a:t>
            </a:r>
            <a:endParaRPr lang="bn-IN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06033"/>
              </p:ext>
            </p:extLst>
          </p:nvPr>
        </p:nvGraphicFramePr>
        <p:xfrm>
          <a:off x="3296941" y="2971801"/>
          <a:ext cx="67781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16"/>
              </a:tblGrid>
              <a:tr h="60960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এ্ক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35586"/>
              </p:ext>
            </p:extLst>
          </p:nvPr>
        </p:nvGraphicFramePr>
        <p:xfrm>
          <a:off x="3858838" y="2969938"/>
          <a:ext cx="677816" cy="107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16"/>
              </a:tblGrid>
              <a:tr h="6275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দুই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2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19947"/>
              </p:ext>
            </p:extLst>
          </p:nvPr>
        </p:nvGraphicFramePr>
        <p:xfrm>
          <a:off x="4533900" y="3001266"/>
          <a:ext cx="809181" cy="103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81"/>
              </a:tblGrid>
              <a:tr h="580134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তিন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76209"/>
              </p:ext>
            </p:extLst>
          </p:nvPr>
        </p:nvGraphicFramePr>
        <p:xfrm>
          <a:off x="3296939" y="2590800"/>
          <a:ext cx="2046141" cy="457200"/>
        </p:xfrm>
        <a:graphic>
          <a:graphicData uri="http://schemas.openxmlformats.org/drawingml/2006/table">
            <a:tbl>
              <a:tblPr/>
              <a:tblGrid>
                <a:gridCol w="2046141"/>
              </a:tblGrid>
              <a:tr h="45720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ফাঁকা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ঘরে সংখ্যা বসাও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1201E-7 C 0.09149 -3.51201E-7 0.16615 0.05592 0.16615 0.125 C 0.16615 0.19409 0.09149 0.25 -8.33333E-7 0.25 C -0.09184 0.25 -0.16614 0.19409 -0.16614 0.125 C -0.16614 0.05592 -0.09184 -3.51201E-7 -8.33333E-7 -3.51201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9144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15946"/>
              </p:ext>
            </p:extLst>
          </p:nvPr>
        </p:nvGraphicFramePr>
        <p:xfrm>
          <a:off x="381000" y="1112108"/>
          <a:ext cx="8458200" cy="792892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792892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এবার নিজ নিজ খাতায়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নিচের ছবি গণনা করে সংখ্যা লেখ -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Can 2"/>
          <p:cNvSpPr/>
          <p:nvPr/>
        </p:nvSpPr>
        <p:spPr>
          <a:xfrm>
            <a:off x="152400" y="1982724"/>
            <a:ext cx="2743200" cy="1827276"/>
          </a:xfrm>
          <a:prstGeom prst="can">
            <a:avLst>
              <a:gd name="adj" fmla="val 1823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3200400" y="1995081"/>
            <a:ext cx="2743200" cy="1827276"/>
          </a:xfrm>
          <a:prstGeom prst="can">
            <a:avLst>
              <a:gd name="adj" fmla="val 15533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6248400" y="1982724"/>
            <a:ext cx="2743200" cy="1827276"/>
          </a:xfrm>
          <a:prstGeom prst="can">
            <a:avLst>
              <a:gd name="adj" fmla="val 12716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86293"/>
              </p:ext>
            </p:extLst>
          </p:nvPr>
        </p:nvGraphicFramePr>
        <p:xfrm>
          <a:off x="152400" y="4038600"/>
          <a:ext cx="2743200" cy="1223319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1223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95088"/>
              </p:ext>
            </p:extLst>
          </p:nvPr>
        </p:nvGraphicFramePr>
        <p:xfrm>
          <a:off x="3200400" y="4038600"/>
          <a:ext cx="2743200" cy="1223319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1223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32299"/>
              </p:ext>
            </p:extLst>
          </p:nvPr>
        </p:nvGraphicFramePr>
        <p:xfrm>
          <a:off x="6248400" y="4038600"/>
          <a:ext cx="2708189" cy="1147120"/>
        </p:xfrm>
        <a:graphic>
          <a:graphicData uri="http://schemas.openxmlformats.org/drawingml/2006/table">
            <a:tbl>
              <a:tblPr/>
              <a:tblGrid>
                <a:gridCol w="2708189"/>
              </a:tblGrid>
              <a:tr h="1147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48281" y="1929827"/>
            <a:ext cx="2743200" cy="3802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2459" y="1929827"/>
            <a:ext cx="2743200" cy="3802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1940238"/>
            <a:ext cx="2743200" cy="3802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914400"/>
            <a:ext cx="9144000" cy="5029199"/>
          </a:xfrm>
          <a:prstGeom prst="frame">
            <a:avLst>
              <a:gd name="adj1" fmla="val 1757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914400"/>
            <a:ext cx="4368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বাড়ির কাজ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5410"/>
              </p:ext>
            </p:extLst>
          </p:nvPr>
        </p:nvGraphicFramePr>
        <p:xfrm>
          <a:off x="0" y="0"/>
          <a:ext cx="9144000" cy="914399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14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30781"/>
              </p:ext>
            </p:extLst>
          </p:nvPr>
        </p:nvGraphicFramePr>
        <p:xfrm>
          <a:off x="-1" y="5943599"/>
          <a:ext cx="9144001" cy="914401"/>
        </p:xfrm>
        <a:graphic>
          <a:graphicData uri="http://schemas.openxmlformats.org/drawingml/2006/table">
            <a:tbl>
              <a:tblPr/>
              <a:tblGrid>
                <a:gridCol w="9144001"/>
              </a:tblGrid>
              <a:tr h="914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7" name="Picture 3" descr="C:\Users\Maldaha GPS\Desktop\T\New folder\l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7064"/>
            <a:ext cx="3886200" cy="34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daha GPS\Desktop\T\New folder\gg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57064"/>
            <a:ext cx="3941805" cy="34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0" y="5181599"/>
            <a:ext cx="9144000" cy="761999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 থেকে ৩ পর্যন্ত সংখ্যাগুলো অংকে ও কথায় লেখ। </a:t>
            </a:r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ldaha GPS\Desktop\New folder\New folder\cloc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7" y="762000"/>
            <a:ext cx="420129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aldaha GPS\Downloads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4953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 rot="21035199">
            <a:off x="3143894" y="792842"/>
            <a:ext cx="2856213" cy="1433006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88957"/>
              </p:ext>
            </p:extLst>
          </p:nvPr>
        </p:nvGraphicFramePr>
        <p:xfrm>
          <a:off x="228600" y="838200"/>
          <a:ext cx="6400800" cy="609599"/>
        </p:xfrm>
        <a:graphic>
          <a:graphicData uri="http://schemas.openxmlformats.org/drawingml/2006/table">
            <a:tbl>
              <a:tblPr/>
              <a:tblGrid>
                <a:gridCol w="6400800"/>
              </a:tblGrid>
              <a:tr h="609599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এসো, তাল ও ছন্দে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সবাই একসাথে বলি 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Vertical Scroll 6"/>
          <p:cNvSpPr/>
          <p:nvPr/>
        </p:nvSpPr>
        <p:spPr>
          <a:xfrm>
            <a:off x="0" y="1371600"/>
            <a:ext cx="4953000" cy="4953000"/>
          </a:xfrm>
          <a:prstGeom prst="verticalScroll">
            <a:avLst>
              <a:gd name="adj" fmla="val 12081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ldaha GPS\Downloads\k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1306"/>
          <a:stretch/>
        </p:blipFill>
        <p:spPr bwMode="auto">
          <a:xfrm>
            <a:off x="4267200" y="1981200"/>
            <a:ext cx="428779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alf Frame 3"/>
          <p:cNvSpPr/>
          <p:nvPr/>
        </p:nvSpPr>
        <p:spPr>
          <a:xfrm rot="5400000">
            <a:off x="3827506" y="1998706"/>
            <a:ext cx="5791198" cy="4536989"/>
          </a:xfrm>
          <a:prstGeom prst="halfFrame">
            <a:avLst>
              <a:gd name="adj1" fmla="val 11444"/>
              <a:gd name="adj2" fmla="val 132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89590"/>
              </p:ext>
            </p:extLst>
          </p:nvPr>
        </p:nvGraphicFramePr>
        <p:xfrm>
          <a:off x="838201" y="1981200"/>
          <a:ext cx="3389665" cy="1188720"/>
        </p:xfrm>
        <a:graphic>
          <a:graphicData uri="http://schemas.openxmlformats.org/drawingml/2006/table">
            <a:tbl>
              <a:tblPr/>
              <a:tblGrid>
                <a:gridCol w="3389665"/>
              </a:tblGrid>
              <a:tr h="782588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latin typeface="NikoshBAN" pitchFamily="2" charset="0"/>
                          <a:cs typeface="NikoshBAN" pitchFamily="2" charset="0"/>
                        </a:rPr>
                        <a:t>  এক, দুই, তিন</a:t>
                      </a:r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endParaRPr lang="bn-IN" sz="36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36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37777"/>
              </p:ext>
            </p:extLst>
          </p:nvPr>
        </p:nvGraphicFramePr>
        <p:xfrm>
          <a:off x="648731" y="3276601"/>
          <a:ext cx="3618469" cy="1127760"/>
        </p:xfrm>
        <a:graphic>
          <a:graphicData uri="http://schemas.openxmlformats.org/drawingml/2006/table">
            <a:tbl>
              <a:tblPr/>
              <a:tblGrid>
                <a:gridCol w="3618469"/>
              </a:tblGrid>
              <a:tr h="8382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খোকা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নাচে খুকু নাচে</a:t>
                      </a:r>
                    </a:p>
                    <a:p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bn-IN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Maldaha GPS\Desktop\New folder\short\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770">
            <a:off x="5953897" y="2061516"/>
            <a:ext cx="914398" cy="9267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7479959" y="1981200"/>
            <a:ext cx="716690" cy="782588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872255" y="1981200"/>
            <a:ext cx="472357" cy="543694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Maldaha GPS\Desktop\T\New folder\hj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0" y="4358846"/>
            <a:ext cx="3579136" cy="20779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65210"/>
              </p:ext>
            </p:extLst>
          </p:nvPr>
        </p:nvGraphicFramePr>
        <p:xfrm>
          <a:off x="226744" y="91440"/>
          <a:ext cx="4227866" cy="579120"/>
        </p:xfrm>
        <a:graphic>
          <a:graphicData uri="http://schemas.openxmlformats.org/drawingml/2006/table">
            <a:tbl>
              <a:tblPr/>
              <a:tblGrid>
                <a:gridCol w="4227866"/>
              </a:tblGrid>
              <a:tr h="51898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Making for emotion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6165"/>
              </p:ext>
            </p:extLst>
          </p:nvPr>
        </p:nvGraphicFramePr>
        <p:xfrm>
          <a:off x="914400" y="2524894"/>
          <a:ext cx="2819400" cy="762000"/>
        </p:xfrm>
        <a:graphic>
          <a:graphicData uri="http://schemas.openxmlformats.org/drawingml/2006/table">
            <a:tbl>
              <a:tblPr/>
              <a:tblGrid>
                <a:gridCol w="2819400"/>
              </a:tblGrid>
              <a:tr h="751706">
                <a:tc>
                  <a:txBody>
                    <a:bodyPr/>
                    <a:lstStyle/>
                    <a:p>
                      <a:r>
                        <a:rPr lang="bn-IN" sz="4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="1" dirty="0" smtClean="0">
                          <a:latin typeface="NikoshBAN" pitchFamily="2" charset="0"/>
                          <a:cs typeface="NikoshBAN" pitchFamily="2" charset="0"/>
                        </a:rPr>
                        <a:t>এলো </a:t>
                      </a:r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খুশির</a:t>
                      </a:r>
                      <a:r>
                        <a:rPr lang="bn-IN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দিন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29179"/>
              </p:ext>
            </p:extLst>
          </p:nvPr>
        </p:nvGraphicFramePr>
        <p:xfrm>
          <a:off x="990600" y="3848101"/>
          <a:ext cx="2819400" cy="647699"/>
        </p:xfrm>
        <a:graphic>
          <a:graphicData uri="http://schemas.openxmlformats.org/drawingml/2006/table">
            <a:tbl>
              <a:tblPr/>
              <a:tblGrid>
                <a:gridCol w="2819400"/>
              </a:tblGrid>
              <a:tr h="647699">
                <a:tc>
                  <a:txBody>
                    <a:bodyPr/>
                    <a:lstStyle/>
                    <a:p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তাক ধিন ধিন । </a:t>
                      </a:r>
                      <a:endParaRPr lang="bn-IN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6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07145353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ldaha GPS\Desktop\New folder\New folder\y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29223"/>
            <a:ext cx="9144001" cy="302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974483"/>
            <a:ext cx="9144001" cy="8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ldaha GPS\Desktop\T\New folder\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01"/>
            <a:ext cx="9144000" cy="231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5169" y="4910755"/>
            <a:ext cx="1066800" cy="10652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90882" y="4883753"/>
            <a:ext cx="1121376" cy="10907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483705" y="4888863"/>
            <a:ext cx="1066801" cy="11090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4145697" y="4888863"/>
            <a:ext cx="1089452" cy="11116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5468895" y="4932089"/>
            <a:ext cx="1027670" cy="10616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6591299" y="4865467"/>
            <a:ext cx="1142999" cy="109665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26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75601E-6 L 0.08351 -0.45933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29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4713E-6 L -0.4625 -0.58434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-2922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0961E-6 L -0.08836 -0.470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2354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86322E-6 L -0.07952 -0.470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235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7357E-6 L 0.29184 -0.568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2842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9113E-6 L -0.26666 -0.455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22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daha GPS\Desktop\New folder\New fold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ldaha GPS\Desktop\New folder\New folder\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91000"/>
            <a:ext cx="44195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01937"/>
              </p:ext>
            </p:extLst>
          </p:nvPr>
        </p:nvGraphicFramePr>
        <p:xfrm>
          <a:off x="49427" y="1295400"/>
          <a:ext cx="4349578" cy="1181100"/>
        </p:xfrm>
        <a:graphic>
          <a:graphicData uri="http://schemas.openxmlformats.org/drawingml/2006/table">
            <a:tbl>
              <a:tblPr/>
              <a:tblGrid>
                <a:gridCol w="4349578"/>
              </a:tblGrid>
              <a:tr h="11811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চলো যাই              সিসিমপুরে।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Maldaha GPS\Desktop\New folder\New folder\c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7335" b="7335"/>
          <a:stretch/>
        </p:blipFill>
        <p:spPr bwMode="auto">
          <a:xfrm>
            <a:off x="4684463" y="1942060"/>
            <a:ext cx="1784238" cy="171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906073">
            <a:off x="3980859" y="744108"/>
            <a:ext cx="36552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r>
              <a:rPr lang="bn-IN" sz="36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(১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76800" y="1676401"/>
            <a:ext cx="2286000" cy="622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be 5"/>
          <p:cNvSpPr/>
          <p:nvPr/>
        </p:nvSpPr>
        <p:spPr>
          <a:xfrm>
            <a:off x="4648200" y="3658997"/>
            <a:ext cx="4343400" cy="2493610"/>
          </a:xfrm>
          <a:prstGeom prst="cube">
            <a:avLst>
              <a:gd name="adj" fmla="val 1526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প্রাথমিক গণিত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১ম 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অধ্যায়-৩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পাঠ্যাংশ- সংখ্যা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 ১ 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৪৫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13994" y="1415380"/>
            <a:ext cx="1477606" cy="212224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" y="0"/>
            <a:ext cx="9144000" cy="7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" y="6152607"/>
            <a:ext cx="9144000" cy="7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8928E-6 L 0.54843 -0.167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-836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81000" y="2229238"/>
            <a:ext cx="8530858" cy="4114799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৪.১.১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~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৩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পর্যন্ত  সংখ্যা প্রতীকগুলো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তাদের নাম অনুযায়ী শনাক্ত করতে পারবে।                     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৫.১.১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~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1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থেকে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পর্যন্ত সংখ্যা পড়তে পারবে 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৫.২.১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~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১ থেকে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পর্যন্ত সংখ্যা অংকে লিখতে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৫.৩.১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~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থেকে ৩ পর্যন্ত সংখ্যা কথায় লিখতে পারবে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0" y="792893"/>
            <a:ext cx="2971800" cy="190499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81600" y="762001"/>
            <a:ext cx="2973572" cy="1905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93" y="-57793"/>
            <a:ext cx="9174893" cy="8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1"/>
            <a:ext cx="9174893" cy="9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বাস্তব পর্যায়ে বাস্তব উপকরণ (পেনসিল,কলম বা মার্বেল) ব্যবহার পূর্বক</a:t>
            </a:r>
            <a:br>
              <a:rPr lang="bn-IN" sz="3600" dirty="0" smtClean="0"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সংখ্যার দলগত ধারনা থেকে সংখ্যাগত ধারনা লাভ করবে 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0"/>
            <a:ext cx="7696200" cy="1828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62500" lnSpcReduction="20000"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যেমন – একটি পেনসিল হাতে নিয়ে –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কয়টি পেনসিল ? একটি । এক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আবার দুইটি পেনসিল হাতে নিয়ে জিজ্ঞাসা –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কয়টি পেনসিল ? দুইটি । দুই।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3581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পর্যায় ~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114800"/>
            <a:ext cx="9144000" cy="232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অনুরুপভাবে বাস্তব উপকরণ (কলম বা মার্বেল) ব্যবহার পূর্বক</a:t>
            </a:r>
            <a:br>
              <a:rPr lang="bn-IN" sz="3600" dirty="0" smtClean="0"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সংখ্যার দলগত ধারনা থেকে সংখ্যাগত ধারনা (সংখ্যা প্রতীক ব্যতিত) এক,দুই, তিন সম্পর্কে ধারনা লাভ করবে 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1" y="-134848"/>
            <a:ext cx="917489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832" y="-134848"/>
            <a:ext cx="319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অর্ধবাস্তব পর্যায় ~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5318554" y="3591855"/>
            <a:ext cx="3520644" cy="2337816"/>
          </a:xfrm>
          <a:prstGeom prst="bevel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কয়টি বাস ?</a:t>
            </a: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2208" y="4991100"/>
            <a:ext cx="13921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-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4960322"/>
            <a:ext cx="1371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 -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398" y="4877236"/>
            <a:ext cx="1219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Maldaha GPS\Desktop\T\New folder\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27" y="4114800"/>
            <a:ext cx="1488473" cy="1752600"/>
          </a:xfrm>
          <a:prstGeom prst="ellipse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  <a:extLst/>
        </p:spPr>
      </p:pic>
      <p:pic>
        <p:nvPicPr>
          <p:cNvPr id="4" name="Picture 2" descr="C:\Users\Maldaha GPS\Desktop\T\New folder\d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2" y="3549734"/>
            <a:ext cx="1447800" cy="235267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ldaha GPS\Desktop\T\New folder\index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b="-3465"/>
          <a:stretch/>
        </p:blipFill>
        <p:spPr bwMode="auto">
          <a:xfrm>
            <a:off x="1254" y="636676"/>
            <a:ext cx="2668251" cy="215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7489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27455"/>
              </p:ext>
            </p:extLst>
          </p:nvPr>
        </p:nvGraphicFramePr>
        <p:xfrm>
          <a:off x="-40161" y="2903042"/>
          <a:ext cx="1647793" cy="906958"/>
        </p:xfrm>
        <a:graphic>
          <a:graphicData uri="http://schemas.openxmlformats.org/drawingml/2006/table">
            <a:tbl>
              <a:tblPr/>
              <a:tblGrid>
                <a:gridCol w="1647793"/>
              </a:tblGrid>
              <a:tr h="906958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800" dirty="0" smtClean="0">
                          <a:latin typeface="NikoshBAN" pitchFamily="2" charset="0"/>
                          <a:cs typeface="NikoshBAN" pitchFamily="2" charset="0"/>
                        </a:rPr>
                        <a:t>বড়শি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54021"/>
              </p:ext>
            </p:extLst>
          </p:nvPr>
        </p:nvGraphicFramePr>
        <p:xfrm>
          <a:off x="2133600" y="3352800"/>
          <a:ext cx="990600" cy="99060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99060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800" dirty="0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27109"/>
              </p:ext>
            </p:extLst>
          </p:nvPr>
        </p:nvGraphicFramePr>
        <p:xfrm>
          <a:off x="6019800" y="4419601"/>
          <a:ext cx="1828800" cy="5715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বাস 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4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87246E-7 L 0.70399 0.09681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4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ldaha GPS\Desktop\New folder\New folder\ghy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ldaha GPS\Desktop\T\New folder\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11" y="1136820"/>
            <a:ext cx="3429000" cy="25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ldaha GPS\Desktop\T\short\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6272" r="6030"/>
          <a:stretch/>
        </p:blipFill>
        <p:spPr bwMode="auto">
          <a:xfrm>
            <a:off x="125369" y="4038600"/>
            <a:ext cx="326862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vel 6"/>
          <p:cNvSpPr/>
          <p:nvPr/>
        </p:nvSpPr>
        <p:spPr>
          <a:xfrm>
            <a:off x="3733800" y="1136819"/>
            <a:ext cx="5120844" cy="2596979"/>
          </a:xfrm>
          <a:prstGeom prst="bevel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কয়টি হাঁস ?</a:t>
            </a: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Maldaha GPS\Desktop\T\short\02-15464145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76" y="4191501"/>
            <a:ext cx="2269524" cy="166161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Sequential Access Storage 2"/>
          <p:cNvSpPr/>
          <p:nvPr/>
        </p:nvSpPr>
        <p:spPr>
          <a:xfrm rot="21217055">
            <a:off x="3772968" y="4036343"/>
            <a:ext cx="2044098" cy="1809291"/>
          </a:xfrm>
          <a:prstGeom prst="flowChartMagneticTap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dui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406141" flipV="1">
            <a:off x="4156268" y="4253423"/>
            <a:ext cx="1136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015937"/>
              </p:ext>
            </p:extLst>
          </p:nvPr>
        </p:nvGraphicFramePr>
        <p:xfrm>
          <a:off x="4107215" y="2727960"/>
          <a:ext cx="1634550" cy="701040"/>
        </p:xfrm>
        <a:graphic>
          <a:graphicData uri="http://schemas.openxmlformats.org/drawingml/2006/table">
            <a:tbl>
              <a:tblPr/>
              <a:tblGrid>
                <a:gridCol w="1634550"/>
              </a:tblGrid>
              <a:tr h="53340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 দুইটি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~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915152"/>
              </p:ext>
            </p:extLst>
          </p:nvPr>
        </p:nvGraphicFramePr>
        <p:xfrm>
          <a:off x="5638800" y="2727960"/>
          <a:ext cx="1532238" cy="701040"/>
        </p:xfrm>
        <a:graphic>
          <a:graphicData uri="http://schemas.openxmlformats.org/drawingml/2006/table">
            <a:tbl>
              <a:tblPr/>
              <a:tblGrid>
                <a:gridCol w="1532238"/>
              </a:tblGrid>
              <a:tr h="60960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 দুই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~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00582"/>
              </p:ext>
            </p:extLst>
          </p:nvPr>
        </p:nvGraphicFramePr>
        <p:xfrm>
          <a:off x="7154562" y="2743200"/>
          <a:ext cx="1363362" cy="701040"/>
        </p:xfrm>
        <a:graphic>
          <a:graphicData uri="http://schemas.openxmlformats.org/drawingml/2006/table">
            <a:tbl>
              <a:tblPr/>
              <a:tblGrid>
                <a:gridCol w="1363362"/>
              </a:tblGrid>
              <a:tr h="60960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  ২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92133"/>
              </p:ext>
            </p:extLst>
          </p:nvPr>
        </p:nvGraphicFramePr>
        <p:xfrm>
          <a:off x="5106211" y="2115268"/>
          <a:ext cx="2376021" cy="640080"/>
        </p:xfrm>
        <a:graphic>
          <a:graphicData uri="http://schemas.openxmlformats.org/drawingml/2006/table">
            <a:tbl>
              <a:tblPr/>
              <a:tblGrid>
                <a:gridCol w="2376021"/>
              </a:tblGrid>
              <a:tr h="56388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দুইটি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হাঁস 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3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ldaha GPS\Desktop\T\New folder\l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daha GPS\Desktop\T\short\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2" y="1546325"/>
            <a:ext cx="2095502" cy="23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daha GPS\Desktop\T\short\k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546324"/>
            <a:ext cx="3117313" cy="23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be 3"/>
          <p:cNvSpPr/>
          <p:nvPr/>
        </p:nvSpPr>
        <p:spPr>
          <a:xfrm>
            <a:off x="176082" y="978242"/>
            <a:ext cx="5691318" cy="2876077"/>
          </a:xfrm>
          <a:prstGeom prst="cube">
            <a:avLst>
              <a:gd name="adj" fmla="val 1989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176082" y="1017049"/>
            <a:ext cx="5643950" cy="529276"/>
          </a:xfrm>
          <a:prstGeom prst="flowChartInputOutpu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6200000" flipV="1">
            <a:off x="4121118" y="2108037"/>
            <a:ext cx="2876076" cy="616488"/>
          </a:xfrm>
          <a:prstGeom prst="flowChartInputOutpu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250912" y="3276600"/>
            <a:ext cx="616488" cy="5777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evel 27"/>
          <p:cNvSpPr/>
          <p:nvPr/>
        </p:nvSpPr>
        <p:spPr>
          <a:xfrm>
            <a:off x="6096000" y="978723"/>
            <a:ext cx="2895600" cy="2586737"/>
          </a:xfrm>
          <a:prstGeom prst="bevel">
            <a:avLst>
              <a:gd name="adj" fmla="val 5626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কয়টি খরগোস ?</a:t>
            </a: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aldaha GPS\Desktop\T\short\l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07" y="4063848"/>
            <a:ext cx="1371601" cy="16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2191265" y="3928739"/>
            <a:ext cx="1880287" cy="2089279"/>
          </a:xfrm>
          <a:prstGeom prst="donut">
            <a:avLst>
              <a:gd name="adj" fmla="val 163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76082" y="3926680"/>
            <a:ext cx="1905001" cy="2089279"/>
          </a:xfrm>
          <a:prstGeom prst="donut">
            <a:avLst>
              <a:gd name="adj" fmla="val 19884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5943600" y="3854319"/>
            <a:ext cx="3048000" cy="2161639"/>
          </a:xfrm>
          <a:prstGeom prst="can">
            <a:avLst>
              <a:gd name="adj" fmla="val 12058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29815"/>
              </p:ext>
            </p:extLst>
          </p:nvPr>
        </p:nvGraphicFramePr>
        <p:xfrm>
          <a:off x="6324600" y="2700322"/>
          <a:ext cx="1143000" cy="579120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576278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তিনটি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66851"/>
              </p:ext>
            </p:extLst>
          </p:nvPr>
        </p:nvGraphicFramePr>
        <p:xfrm>
          <a:off x="7467600" y="2700323"/>
          <a:ext cx="838199" cy="579120"/>
        </p:xfrm>
        <a:graphic>
          <a:graphicData uri="http://schemas.openxmlformats.org/drawingml/2006/table">
            <a:tbl>
              <a:tblPr/>
              <a:tblGrid>
                <a:gridCol w="838199"/>
              </a:tblGrid>
              <a:tr h="576278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তিন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43923"/>
              </p:ext>
            </p:extLst>
          </p:nvPr>
        </p:nvGraphicFramePr>
        <p:xfrm>
          <a:off x="8229600" y="2700321"/>
          <a:ext cx="533400" cy="57912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576279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90908"/>
              </p:ext>
            </p:extLst>
          </p:nvPr>
        </p:nvGraphicFramePr>
        <p:xfrm>
          <a:off x="6324600" y="2026507"/>
          <a:ext cx="2438400" cy="673813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673813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তিনটি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খরগোস।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7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323</Words>
  <Application>Microsoft Office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বাস্তব পর্যায়ে বাস্তব উপকরণ (পেনসিল,কলম বা মার্বেল) ব্যবহার পূর্বক সংখ্যার দলগত ধারনা থেকে সংখ্যাগত ধারনা লাভ করবে 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Maldaha GPS</dc:creator>
  <cp:lastModifiedBy>Maldaha GPS</cp:lastModifiedBy>
  <cp:revision>186</cp:revision>
  <dcterms:created xsi:type="dcterms:W3CDTF">2019-11-01T11:57:25Z</dcterms:created>
  <dcterms:modified xsi:type="dcterms:W3CDTF">2019-11-10T02:38:56Z</dcterms:modified>
</cp:coreProperties>
</file>