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316" r:id="rId2"/>
    <p:sldId id="324" r:id="rId3"/>
    <p:sldId id="325" r:id="rId4"/>
    <p:sldId id="293" r:id="rId5"/>
    <p:sldId id="296" r:id="rId6"/>
    <p:sldId id="297" r:id="rId7"/>
    <p:sldId id="298" r:id="rId8"/>
    <p:sldId id="303" r:id="rId9"/>
    <p:sldId id="317" r:id="rId10"/>
    <p:sldId id="304" r:id="rId11"/>
    <p:sldId id="310" r:id="rId12"/>
    <p:sldId id="311" r:id="rId13"/>
    <p:sldId id="312" r:id="rId14"/>
    <p:sldId id="328" r:id="rId15"/>
    <p:sldId id="31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63AC"/>
    <a:srgbClr val="6600FF"/>
    <a:srgbClr val="FF6600"/>
    <a:srgbClr val="FFFF00"/>
    <a:srgbClr val="832E13"/>
    <a:srgbClr val="46E010"/>
    <a:srgbClr val="14AC43"/>
    <a:srgbClr val="C22818"/>
    <a:srgbClr val="CCFFFF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9" autoAdjust="0"/>
    <p:restoredTop sz="97133" autoAdjust="0"/>
  </p:normalViewPr>
  <p:slideViewPr>
    <p:cSldViewPr>
      <p:cViewPr>
        <p:scale>
          <a:sx n="50" d="100"/>
          <a:sy n="50" d="100"/>
        </p:scale>
        <p:origin x="-1374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FB852-0B0D-4357-9EF6-D9101B9BB892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773C6-EA00-47DE-B7D3-95ABB1EC91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394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773C6-EA00-47DE-B7D3-95ABB1EC918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773C6-EA00-47DE-B7D3-95ABB1EC918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3018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773C6-EA00-47DE-B7D3-95ABB1EC918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0474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773C6-EA00-47DE-B7D3-95ABB1EC918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114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773C6-EA00-47DE-B7D3-95ABB1EC918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6611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773C6-EA00-47DE-B7D3-95ABB1EC918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2347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773C6-EA00-47DE-B7D3-95ABB1EC918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7202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773C6-EA00-47DE-B7D3-95ABB1EC918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8594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773C6-EA00-47DE-B7D3-95ABB1EC918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730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32718A2-7628-447E-83B0-701641611984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B846AA6-612B-43E8-8429-29447D3A4F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18A2-7628-447E-83B0-701641611984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6AA6-612B-43E8-8429-29447D3A4F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18A2-7628-447E-83B0-701641611984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6AA6-612B-43E8-8429-29447D3A4F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18A2-7628-447E-83B0-701641611984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6AA6-612B-43E8-8429-29447D3A4F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18A2-7628-447E-83B0-701641611984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6AA6-612B-43E8-8429-29447D3A4F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18A2-7628-447E-83B0-701641611984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6AA6-612B-43E8-8429-29447D3A4F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18A2-7628-447E-83B0-701641611984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6AA6-612B-43E8-8429-29447D3A4F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18A2-7628-447E-83B0-701641611984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6AA6-612B-43E8-8429-29447D3A4F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18A2-7628-447E-83B0-701641611984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6AA6-612B-43E8-8429-29447D3A4F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18A2-7628-447E-83B0-701641611984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6AA6-612B-43E8-8429-29447D3A4F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18A2-7628-447E-83B0-701641611984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6AA6-612B-43E8-8429-29447D3A4F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32718A2-7628-447E-83B0-701641611984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B846AA6-612B-43E8-8429-29447D3A4F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838200"/>
          </a:xfrm>
        </p:spPr>
        <p:txBody>
          <a:bodyPr>
            <a:noAutofit/>
          </a:bodyPr>
          <a:lstStyle/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wemwgjøvwni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ivngvwbi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ivwng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52600"/>
            <a:ext cx="5791200" cy="3529874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105400" y="5029200"/>
            <a:ext cx="3657600" cy="1447800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en-US" sz="115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115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11500" dirty="0">
              <a:solidFill>
                <a:schemeClr val="tx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990600"/>
            <a:ext cx="8153400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Avm&amp;mvjvgy</a:t>
            </a: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AvjvBKzg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61837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920880" cy="792088"/>
          </a:xfrm>
          <a:solidFill>
            <a:srgbClr val="832E13"/>
          </a:solidFill>
        </p:spPr>
        <p:txBody>
          <a:bodyPr>
            <a:noAutofit/>
          </a:bodyPr>
          <a:lstStyle/>
          <a:p>
            <a:pPr algn="ctr"/>
            <a:r>
              <a:rPr lang="bn-BD" sz="4800" dirty="0" smtClean="0">
                <a:solidFill>
                  <a:srgbClr val="92D050"/>
                </a:solidFill>
              </a:rPr>
              <a:t>শ্রেণি সন্নিবেশে তুল্যরোধ নির্ণয়</a:t>
            </a:r>
            <a:endParaRPr lang="en-US" sz="4800" dirty="0">
              <a:solidFill>
                <a:srgbClr val="92D05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4140968" y="3501008"/>
            <a:ext cx="3057148" cy="639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468544" y="2316010"/>
            <a:ext cx="1800200" cy="639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59696" y="1277144"/>
            <a:ext cx="5508104" cy="5276056"/>
          </a:xfrm>
          <a:solidFill>
            <a:srgbClr val="002060"/>
          </a:solidFill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(4) </a:t>
            </a:r>
            <a:r>
              <a:rPr lang="bn-BD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এবং (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5</a:t>
            </a:r>
            <a:r>
              <a:rPr lang="bn-BD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)  নং হতে পাই, </a:t>
            </a:r>
            <a:endParaRPr lang="en-U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Lucida Sans Unicode"/>
              <a:cs typeface="Lucida Sans Unicode"/>
            </a:endParaRPr>
          </a:p>
          <a:p>
            <a:pPr marL="68580" indent="0">
              <a:buNone/>
            </a:pP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IR</a:t>
            </a:r>
            <a:r>
              <a:rPr lang="en-US" sz="3200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s</a:t>
            </a:r>
            <a:r>
              <a:rPr lang="bn-BD" sz="3200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 = </a:t>
            </a: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 (R</a:t>
            </a:r>
            <a:r>
              <a:rPr lang="en-US" sz="3200" baseline="-25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1 </a:t>
            </a: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+R</a:t>
            </a:r>
            <a:r>
              <a:rPr lang="en-US" sz="3200" baseline="-25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2 </a:t>
            </a: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+</a:t>
            </a:r>
            <a:r>
              <a:rPr lang="en-US" sz="3200" baseline="-25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3200" baseline="-25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3200" baseline="-25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endParaRPr lang="bn-BD" sz="3200" baseline="-25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68580" indent="0">
              <a:buNone/>
            </a:pP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∴</a:t>
            </a:r>
            <a:r>
              <a:rPr lang="bn-BD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R</a:t>
            </a:r>
            <a:r>
              <a:rPr lang="en-US" sz="3200" baseline="-25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s</a:t>
            </a:r>
            <a:r>
              <a:rPr lang="bn-BD" sz="3200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 </a:t>
            </a:r>
            <a:r>
              <a:rPr lang="bn-BD" sz="32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= 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(R</a:t>
            </a:r>
            <a:r>
              <a:rPr lang="en-US" sz="3200" baseline="-25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1 </a:t>
            </a: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+R</a:t>
            </a:r>
            <a:r>
              <a:rPr lang="en-US" sz="3200" baseline="-25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2 </a:t>
            </a: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+</a:t>
            </a:r>
            <a:r>
              <a:rPr lang="en-US" sz="3200" baseline="-25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3200" baseline="-25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</a:t>
            </a:r>
            <a:endParaRPr lang="bn-BD" sz="32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68580" indent="0">
              <a:buNone/>
            </a:pPr>
            <a:r>
              <a:rPr lang="bn-BD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তিনটি রোধের পরিবর্তে যদি 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n </a:t>
            </a:r>
            <a:r>
              <a:rPr lang="bn-BD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সংখ্যক রোধ শ্রেণি সন্নিবেশে যুক্ত থাকে,  তাহলে তুল্য রোধ </a:t>
            </a:r>
            <a:r>
              <a:rPr lang="bn-BD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 </a:t>
            </a:r>
            <a:r>
              <a:rPr lang="en-US" sz="28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R</a:t>
            </a:r>
            <a:r>
              <a:rPr lang="en-US" sz="2800" baseline="-250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s</a:t>
            </a:r>
            <a:r>
              <a:rPr lang="bn-BD" sz="28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 </a:t>
            </a:r>
            <a:r>
              <a:rPr lang="bn-BD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হবে, </a:t>
            </a:r>
            <a:r>
              <a:rPr lang="en-US" sz="2800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endParaRPr lang="en-US" sz="2800" baseline="-25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68580" indent="0">
              <a:buNone/>
            </a:pP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R</a:t>
            </a:r>
            <a:r>
              <a:rPr lang="en-US" sz="3200" baseline="-25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s</a:t>
            </a:r>
            <a:r>
              <a:rPr lang="bn-BD" sz="3200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 = </a:t>
            </a: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3200" baseline="-25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1 </a:t>
            </a: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+R</a:t>
            </a:r>
            <a:r>
              <a:rPr lang="en-US" sz="3200" baseline="-25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2 </a:t>
            </a: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+</a:t>
            </a:r>
            <a:r>
              <a:rPr lang="en-US" sz="3200" baseline="-25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3200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+</a:t>
            </a:r>
            <a:r>
              <a:rPr lang="bn-BD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....... 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 </a:t>
            </a:r>
            <a:r>
              <a:rPr lang="en-US" sz="3200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</a:t>
            </a:r>
            <a:endParaRPr lang="bn-BD" sz="3200" baseline="-25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68580" indent="0">
              <a:buNone/>
            </a:pPr>
            <a:r>
              <a:rPr lang="bn-BD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এ সমীকরণের সাহায্যে শ্রেণি সন্নিবেশে তুল্যরোধ নির্ণয় করা হয়। </a:t>
            </a:r>
            <a:endParaRPr lang="en-US" sz="3200" baseline="-25000" dirty="0">
              <a:solidFill>
                <a:schemeClr val="tx1"/>
              </a:solidFill>
            </a:endParaRPr>
          </a:p>
        </p:txBody>
      </p:sp>
      <p:pic>
        <p:nvPicPr>
          <p:cNvPr id="8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20888"/>
            <a:ext cx="3024336" cy="3024336"/>
          </a:xfr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295400"/>
            <a:ext cx="3101279" cy="4797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0388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80920" cy="1008112"/>
          </a:xfrm>
          <a:solidFill>
            <a:srgbClr val="C00000"/>
          </a:solidFill>
        </p:spPr>
        <p:txBody>
          <a:bodyPr/>
          <a:lstStyle/>
          <a:p>
            <a:pPr algn="ctr"/>
            <a:r>
              <a:rPr lang="bn-BD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মুল্যায়ন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6553200" y="1524000"/>
            <a:ext cx="2339280" cy="492933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bn-BD" sz="4000" dirty="0" smtClean="0">
                <a:solidFill>
                  <a:schemeClr val="tx1"/>
                </a:solidFill>
              </a:rPr>
              <a:t>১। 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kÖYx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Zzj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iva</a:t>
            </a:r>
            <a:r>
              <a:rPr lang="bn-BD" sz="4000" dirty="0" smtClean="0">
                <a:solidFill>
                  <a:schemeClr val="tx1"/>
                </a:solidFill>
              </a:rPr>
              <a:t>।</a:t>
            </a:r>
            <a:endParaRPr lang="en-US" sz="4000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bn-BD" sz="4000" dirty="0" smtClean="0">
                <a:solidFill>
                  <a:schemeClr val="tx1"/>
                </a:solidFill>
              </a:rPr>
              <a:t>২। </a:t>
            </a:r>
            <a:r>
              <a:rPr lang="en-US" sz="4000" dirty="0" smtClean="0">
                <a:solidFill>
                  <a:schemeClr val="tx1"/>
                </a:solidFill>
              </a:rPr>
              <a:t>9 </a:t>
            </a:r>
            <a:r>
              <a:rPr lang="bn-BD" sz="4000" dirty="0" smtClean="0">
                <a:solidFill>
                  <a:schemeClr val="tx1"/>
                </a:solidFill>
              </a:rPr>
              <a:t>ওহম।</a:t>
            </a:r>
          </a:p>
          <a:p>
            <a:pPr marL="68580" indent="0">
              <a:buNone/>
            </a:pPr>
            <a:r>
              <a:rPr lang="bn-BD" sz="4000" dirty="0" smtClean="0">
                <a:solidFill>
                  <a:schemeClr val="tx1"/>
                </a:solidFill>
              </a:rPr>
              <a:t>৩।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Zwor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cÖevn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bn-BD" sz="4000" dirty="0" smtClean="0">
              <a:solidFill>
                <a:schemeClr val="tx1"/>
              </a:solidFill>
              <a:latin typeface="SutonnyMJ" pitchFamily="2" charset="0"/>
            </a:endParaRPr>
          </a:p>
          <a:p>
            <a:pPr marL="68580" indent="0">
              <a:buNone/>
            </a:pPr>
            <a:r>
              <a:rPr lang="bn-BD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84729725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4" imgW="11412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56330182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7" name="Equation" r:id="rId5" imgW="114120" imgH="215640" progId="Equation.3">
              <p:embed/>
            </p:oleObj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042416" y="1447800"/>
            <a:ext cx="5129784" cy="4876800"/>
          </a:xfrm>
        </p:spPr>
        <p:txBody>
          <a:bodyPr>
            <a:normAutofit fontScale="92500"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hw`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ch©vq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µ‡g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GKwUi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iva‡K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mshy³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Gai‡bi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mwbœ‡ek‡K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In‡gi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iva‡K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kÖYx‡Z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mshy³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Zzj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iva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KZ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kÖYx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ms‡hv‡Mi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Zwo‡Zi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ivwkwUi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gv‡bi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596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36904" cy="1368152"/>
          </a:xfrm>
          <a:solidFill>
            <a:srgbClr val="0070C0"/>
          </a:solidFill>
          <a:ln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bn-BD" sz="4800" dirty="0" smtClean="0">
                <a:solidFill>
                  <a:schemeClr val="tx1"/>
                </a:solidFill>
              </a:rPr>
              <a:t>নিউরণে অণুরনন </a:t>
            </a:r>
            <a:r>
              <a:rPr lang="bn-BD" dirty="0" smtClean="0"/>
              <a:t>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2276872"/>
            <a:ext cx="4001715" cy="6397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bn-BD" sz="3200" dirty="0" smtClean="0"/>
              <a:t>আর কোন প্রশ্ন ?</a:t>
            </a:r>
            <a:endParaRPr lang="en-US" sz="32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11918"/>
            <a:ext cx="4032448" cy="2970467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4048" y="2316010"/>
            <a:ext cx="3672407" cy="639762"/>
          </a:xfrm>
          <a:solidFill>
            <a:srgbClr val="99CC00"/>
          </a:solidFill>
        </p:spPr>
        <p:txBody>
          <a:bodyPr>
            <a:noAutofit/>
          </a:bodyPr>
          <a:lstStyle/>
          <a:p>
            <a:pPr algn="ctr"/>
            <a:r>
              <a:rPr lang="bn-BD" sz="3600" dirty="0" smtClean="0"/>
              <a:t>প্রশ্ন 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04048" y="2974694"/>
            <a:ext cx="3744416" cy="3550650"/>
          </a:xfrm>
          <a:gradFill flip="none" rotWithShape="1"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0066">
                  <a:tint val="44500"/>
                  <a:satMod val="160000"/>
                </a:srgbClr>
              </a:gs>
              <a:gs pos="100000">
                <a:srgbClr val="FF0066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Autofit/>
          </a:bodyPr>
          <a:lstStyle/>
          <a:p>
            <a:r>
              <a:rPr lang="bn-BD" sz="3200" dirty="0" smtClean="0"/>
              <a:t>১। </a:t>
            </a:r>
          </a:p>
          <a:p>
            <a:r>
              <a:rPr lang="bn-BD" sz="3200" dirty="0" smtClean="0"/>
              <a:t>২। </a:t>
            </a:r>
          </a:p>
          <a:p>
            <a:r>
              <a:rPr lang="bn-BD" sz="3200" dirty="0" smtClean="0"/>
              <a:t>৩।</a:t>
            </a:r>
          </a:p>
          <a:p>
            <a:r>
              <a:rPr lang="bn-BD" sz="3200" dirty="0" smtClean="0"/>
              <a:t>৪।</a:t>
            </a:r>
          </a:p>
          <a:p>
            <a:r>
              <a:rPr lang="bn-BD" sz="3200" dirty="0" smtClean="0"/>
              <a:t>৫।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45535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5" grpId="0" build="p" animBg="1"/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80920" cy="1368152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bn-BD" sz="5400" b="1" dirty="0" smtClean="0">
                <a:solidFill>
                  <a:srgbClr val="C00000"/>
                </a:solidFill>
              </a:rPr>
              <a:t>শ্রেণির কাজ (একক কাজ) 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92896"/>
            <a:ext cx="8352928" cy="4104456"/>
          </a:xfrm>
          <a:solidFill>
            <a:srgbClr val="6600FF"/>
          </a:solidFill>
        </p:spPr>
        <p:txBody>
          <a:bodyPr>
            <a:normAutofit/>
          </a:bodyPr>
          <a:lstStyle/>
          <a:p>
            <a:r>
              <a:rPr lang="bn-BD" sz="4800" dirty="0" smtClean="0">
                <a:solidFill>
                  <a:srgbClr val="FFC000"/>
                </a:solidFill>
              </a:rPr>
              <a:t> </a:t>
            </a:r>
            <a:r>
              <a:rPr lang="bn-BD" sz="5400" dirty="0" smtClean="0">
                <a:solidFill>
                  <a:srgbClr val="FFC000"/>
                </a:solidFill>
              </a:rPr>
              <a:t>চারটি </a:t>
            </a:r>
            <a:r>
              <a:rPr lang="bn-BD" sz="5400" dirty="0">
                <a:solidFill>
                  <a:srgbClr val="FFC000"/>
                </a:solidFill>
              </a:rPr>
              <a:t>রোধের  </a:t>
            </a:r>
            <a:r>
              <a:rPr lang="bn-BD" sz="5400" dirty="0" smtClean="0">
                <a:solidFill>
                  <a:srgbClr val="FFC000"/>
                </a:solidFill>
              </a:rPr>
              <a:t>ক্ষেত্রে </a:t>
            </a:r>
          </a:p>
          <a:p>
            <a:r>
              <a:rPr lang="bn-BD" sz="5400" dirty="0" smtClean="0">
                <a:solidFill>
                  <a:srgbClr val="FFC000"/>
                </a:solidFill>
              </a:rPr>
              <a:t>ক</a:t>
            </a:r>
            <a:r>
              <a:rPr lang="bn-BD" sz="5400" dirty="0" smtClean="0">
                <a:solidFill>
                  <a:srgbClr val="FFC000"/>
                </a:solidFill>
              </a:rPr>
              <a:t>) </a:t>
            </a:r>
            <a:r>
              <a:rPr lang="bn-BD" sz="5400" dirty="0" smtClean="0">
                <a:solidFill>
                  <a:srgbClr val="FFC000"/>
                </a:solidFill>
              </a:rPr>
              <a:t>শ্রেণি সন্নিবেশে প্রবাহ চিত্র কিরুপ হবে অংকণ করে  দেখাও। </a:t>
            </a:r>
            <a:endParaRPr lang="en-US" sz="5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234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bn-BD" sz="6600" b="1" dirty="0" smtClean="0">
                <a:solidFill>
                  <a:srgbClr val="C00000"/>
                </a:solidFill>
              </a:rPr>
              <a:t>বাড়ির কাজ 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57200" y="1988840"/>
            <a:ext cx="8363272" cy="4392488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bn-BD" sz="4000" b="1" dirty="0" smtClean="0">
                <a:solidFill>
                  <a:schemeClr val="tx1"/>
                </a:solidFill>
              </a:rPr>
              <a:t>ক</a:t>
            </a:r>
            <a:r>
              <a:rPr lang="bn-BD" sz="4000" b="1" dirty="0">
                <a:solidFill>
                  <a:schemeClr val="tx1"/>
                </a:solidFill>
              </a:rPr>
              <a:t>) রোধ কাকে বলে ? </a:t>
            </a:r>
          </a:p>
          <a:p>
            <a:pPr marL="68580" indent="0">
              <a:buNone/>
            </a:pPr>
            <a:r>
              <a:rPr lang="bn-BD" sz="4000" b="1" dirty="0">
                <a:solidFill>
                  <a:schemeClr val="tx1"/>
                </a:solidFill>
              </a:rPr>
              <a:t>খ) তুল্যরোধ কী – ব্যাখ্যা কর। </a:t>
            </a:r>
          </a:p>
          <a:p>
            <a:pPr marL="68580" indent="0">
              <a:buNone/>
            </a:pPr>
            <a:r>
              <a:rPr lang="bn-BD" sz="4000" b="1" dirty="0">
                <a:solidFill>
                  <a:schemeClr val="tx1"/>
                </a:solidFill>
              </a:rPr>
              <a:t>গ) </a:t>
            </a:r>
            <a:r>
              <a:rPr lang="en-US" sz="4000" b="1" dirty="0" smtClean="0">
                <a:solidFill>
                  <a:schemeClr val="tx1"/>
                </a:solidFill>
              </a:rPr>
              <a:t>5 </a:t>
            </a:r>
            <a:r>
              <a:rPr lang="en-US" sz="4000" b="1" dirty="0" err="1" smtClean="0">
                <a:solidFill>
                  <a:schemeClr val="tx1"/>
                </a:solidFill>
              </a:rPr>
              <a:t>ওহম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মানের</a:t>
            </a:r>
            <a:r>
              <a:rPr lang="en-US" sz="4000" b="1" dirty="0" smtClean="0">
                <a:solidFill>
                  <a:schemeClr val="tx1"/>
                </a:solidFill>
              </a:rPr>
              <a:t> 2টি </a:t>
            </a:r>
            <a:r>
              <a:rPr lang="en-US" sz="4000" b="1" dirty="0" err="1" smtClean="0">
                <a:solidFill>
                  <a:schemeClr val="tx1"/>
                </a:solidFill>
              </a:rPr>
              <a:t>এবং</a:t>
            </a:r>
            <a:r>
              <a:rPr lang="en-US" sz="4000" b="1" dirty="0" smtClean="0">
                <a:solidFill>
                  <a:schemeClr val="tx1"/>
                </a:solidFill>
              </a:rPr>
              <a:t> 10 </a:t>
            </a:r>
            <a:r>
              <a:rPr lang="en-US" sz="4000" b="1" dirty="0" err="1" smtClean="0">
                <a:solidFill>
                  <a:schemeClr val="tx1"/>
                </a:solidFill>
              </a:rPr>
              <a:t>ওহম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মানের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একটি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রোধ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শ্রেণী</a:t>
            </a:r>
            <a:r>
              <a:rPr lang="en-US" sz="4000" b="1" dirty="0" err="1" smtClean="0">
                <a:solidFill>
                  <a:schemeClr val="tx1"/>
                </a:solidFill>
              </a:rPr>
              <a:t>তে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সংযুক্ত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করলে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</a:rPr>
              <a:t>সংযোগটির </a:t>
            </a:r>
            <a:r>
              <a:rPr lang="bn-BD" sz="4000" b="1" dirty="0">
                <a:solidFill>
                  <a:schemeClr val="tx1"/>
                </a:solidFill>
              </a:rPr>
              <a:t>তুল্যরোধ </a:t>
            </a:r>
            <a:r>
              <a:rPr lang="en-US" sz="4000" b="1" dirty="0" err="1" smtClean="0">
                <a:solidFill>
                  <a:schemeClr val="tx1"/>
                </a:solidFill>
              </a:rPr>
              <a:t>কত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হবে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</a:rPr>
              <a:t>নির্ণয় </a:t>
            </a:r>
            <a:r>
              <a:rPr lang="bn-BD" sz="4000" b="1" dirty="0" smtClean="0">
                <a:solidFill>
                  <a:schemeClr val="tx1"/>
                </a:solidFill>
              </a:rPr>
              <a:t>কর</a:t>
            </a:r>
            <a:r>
              <a:rPr lang="bn-BD" sz="4000" b="1" dirty="0">
                <a:solidFill>
                  <a:schemeClr val="tx1"/>
                </a:solidFill>
              </a:rPr>
              <a:t>। </a:t>
            </a:r>
            <a:r>
              <a:rPr lang="bn-BD" sz="4000" b="1" dirty="0" smtClean="0">
                <a:solidFill>
                  <a:schemeClr val="tx1"/>
                </a:solidFill>
              </a:rPr>
              <a:t>  </a:t>
            </a:r>
            <a:endParaRPr lang="bn-BD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070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57200"/>
            <a:ext cx="5865440" cy="58674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6781800" y="457200"/>
            <a:ext cx="1894656" cy="5791200"/>
          </a:xfrm>
          <a:solidFill>
            <a:schemeClr val="accent4"/>
          </a:solidFill>
        </p:spPr>
        <p:txBody>
          <a:bodyPr>
            <a:normAutofit fontScale="40000" lnSpcReduction="20000"/>
          </a:bodyPr>
          <a:lstStyle/>
          <a:p>
            <a:endParaRPr lang="bn-BD" sz="44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bn-BD" sz="22000" dirty="0" smtClean="0">
                <a:solidFill>
                  <a:srgbClr val="C00000"/>
                </a:solidFill>
              </a:rPr>
              <a:t>ধ</a:t>
            </a:r>
            <a:endParaRPr lang="en-US" sz="22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bn-BD" sz="22000" dirty="0" smtClean="0">
                <a:solidFill>
                  <a:srgbClr val="C00000"/>
                </a:solidFill>
              </a:rPr>
              <a:t>ন্য</a:t>
            </a:r>
            <a:endParaRPr lang="en-US" sz="22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bn-BD" sz="22000" dirty="0" smtClean="0">
                <a:solidFill>
                  <a:srgbClr val="C00000"/>
                </a:solidFill>
              </a:rPr>
              <a:t>বা</a:t>
            </a:r>
            <a:endParaRPr lang="en-US" sz="22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bn-BD" sz="22000" dirty="0" smtClean="0">
                <a:solidFill>
                  <a:srgbClr val="C00000"/>
                </a:solidFill>
              </a:rPr>
              <a:t>দ </a:t>
            </a:r>
            <a:endParaRPr lang="en-US" sz="2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909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1159024"/>
          </a:xfrm>
          <a:solidFill>
            <a:srgbClr val="FF6600"/>
          </a:solidFill>
        </p:spPr>
        <p:txBody>
          <a:bodyPr>
            <a:normAutofit/>
          </a:bodyPr>
          <a:lstStyle/>
          <a:p>
            <a:pPr algn="ctr"/>
            <a:r>
              <a:rPr lang="en-US" sz="66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6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6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988839"/>
            <a:ext cx="5029200" cy="4392489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4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AvwZKzi</a:t>
            </a:r>
            <a:r>
              <a:rPr lang="en-US" sz="4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ingvb</a:t>
            </a:r>
            <a:endParaRPr lang="en-US" sz="4800" b="1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44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4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44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c`v_©weÁvb</a:t>
            </a:r>
            <a:r>
              <a:rPr lang="en-US" sz="4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pPr algn="ctr">
              <a:buNone/>
            </a:pPr>
            <a:r>
              <a:rPr lang="en-US" sz="44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nvcvwbqv</a:t>
            </a:r>
            <a:r>
              <a:rPr lang="en-US" sz="4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†K. </a:t>
            </a:r>
            <a:r>
              <a:rPr lang="en-US" sz="44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Gg</a:t>
            </a:r>
            <a:r>
              <a:rPr lang="en-US" sz="4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44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dvwRj</a:t>
            </a:r>
            <a:r>
              <a:rPr lang="en-US" sz="4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44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wWMÖx</a:t>
            </a:r>
            <a:r>
              <a:rPr lang="en-US" sz="4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44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gv`ivmv</a:t>
            </a:r>
            <a:r>
              <a:rPr lang="en-US" sz="4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mvcvnvi</a:t>
            </a:r>
            <a:r>
              <a:rPr lang="en-US" sz="4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bIMuv</a:t>
            </a:r>
            <a:r>
              <a:rPr lang="en-US" sz="4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01716-960615</a:t>
            </a:r>
            <a:endParaRPr lang="en-US" sz="4400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 cstate="print"/>
          <a:stretch>
            <a:fillRect/>
          </a:stretch>
        </p:blipFill>
        <p:spPr>
          <a:xfrm>
            <a:off x="5486400" y="2057400"/>
            <a:ext cx="3505200" cy="4267200"/>
          </a:xfrm>
        </p:spPr>
      </p:pic>
    </p:spTree>
    <p:extLst>
      <p:ext uri="{BB962C8B-B14F-4D97-AF65-F5344CB8AC3E}">
        <p14:creationId xmlns="" xmlns:p14="http://schemas.microsoft.com/office/powerpoint/2010/main" val="31235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1043490" y="692696"/>
            <a:ext cx="7024744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bn-BD" dirty="0" smtClean="0"/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cye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cv‡Vi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cyb©v‡jvPbv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600200"/>
            <a:ext cx="5688632" cy="4925144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cÖkœ</a:t>
            </a:r>
            <a:endParaRPr lang="bn-BD" sz="2800" b="1" dirty="0" smtClean="0">
              <a:solidFill>
                <a:schemeClr val="tx1"/>
              </a:solidFill>
              <a:latin typeface="SutonnyMJ" pitchFamily="2" charset="0"/>
            </a:endParaRPr>
          </a:p>
          <a:p>
            <a:r>
              <a:rPr lang="bn-BD" b="1" dirty="0" smtClean="0">
                <a:solidFill>
                  <a:schemeClr val="tx1"/>
                </a:solidFill>
              </a:rPr>
              <a:t>১। যার মধ্যদিয়ে তড়িৎ প্রবাহ চলে তাকে কি বলে ? </a:t>
            </a:r>
          </a:p>
          <a:p>
            <a:r>
              <a:rPr lang="bn-BD" b="1" dirty="0" smtClean="0">
                <a:solidFill>
                  <a:schemeClr val="tx1"/>
                </a:solidFill>
              </a:rPr>
              <a:t>২। সাধারণত আমরা কোন ধাতুর তৈরি পরিবাহীকে বেশি ব্যবহার করে থাকি ? </a:t>
            </a:r>
          </a:p>
          <a:p>
            <a:r>
              <a:rPr lang="bn-BD" b="1" dirty="0" smtClean="0">
                <a:solidFill>
                  <a:schemeClr val="tx1"/>
                </a:solidFill>
              </a:rPr>
              <a:t>৩।পরিবাহী হিসেবে তামা বেশি ব্যবহার করা হয় কেন?</a:t>
            </a:r>
          </a:p>
          <a:p>
            <a:r>
              <a:rPr lang="bn-BD" b="1" dirty="0" smtClean="0">
                <a:solidFill>
                  <a:schemeClr val="tx1"/>
                </a:solidFill>
              </a:rPr>
              <a:t>৪। রোধের কোন সন্নিবেশের পরিবর্তে একটি মাত্র  রোধ ব্যবহার করার ফলে  বর্তনীর প্রবাহ মাত্রা ও  বিভব পার্থ্ক্য অপরিবর্তিত থাকলে তাকে ঐ সন্নিবেশের কি বলে ?    </a:t>
            </a:r>
          </a:p>
          <a:p>
            <a:pPr marL="68580" indent="0">
              <a:buNone/>
            </a:pP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6228184" y="1600200"/>
            <a:ext cx="2664296" cy="492514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bn-BD" sz="3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DËi</a:t>
            </a:r>
            <a:endParaRPr lang="bn-BD" sz="3200" b="1" dirty="0">
              <a:solidFill>
                <a:schemeClr val="tx1"/>
              </a:solidFill>
              <a:latin typeface="SutonnyMJ" pitchFamily="2" charset="0"/>
            </a:endParaRPr>
          </a:p>
          <a:p>
            <a:r>
              <a:rPr lang="bn-BD" sz="3200" b="1" dirty="0">
                <a:solidFill>
                  <a:schemeClr val="tx1"/>
                </a:solidFill>
              </a:rPr>
              <a:t>১</a:t>
            </a:r>
            <a:r>
              <a:rPr lang="bn-BD" sz="3200" b="1" dirty="0" smtClean="0">
                <a:solidFill>
                  <a:schemeClr val="tx1"/>
                </a:solidFill>
              </a:rPr>
              <a:t>।পরিবাহী</a:t>
            </a:r>
          </a:p>
          <a:p>
            <a:r>
              <a:rPr lang="bn-BD" sz="3200" b="1" dirty="0">
                <a:solidFill>
                  <a:schemeClr val="tx1"/>
                </a:solidFill>
              </a:rPr>
              <a:t>২</a:t>
            </a:r>
            <a:r>
              <a:rPr lang="bn-BD" sz="3200" b="1" dirty="0" smtClean="0">
                <a:solidFill>
                  <a:schemeClr val="tx1"/>
                </a:solidFill>
              </a:rPr>
              <a:t>। তামার </a:t>
            </a:r>
          </a:p>
          <a:p>
            <a:r>
              <a:rPr lang="bn-BD" sz="3200" b="1" dirty="0">
                <a:solidFill>
                  <a:schemeClr val="tx1"/>
                </a:solidFill>
              </a:rPr>
              <a:t>৩</a:t>
            </a:r>
            <a:r>
              <a:rPr lang="bn-BD" sz="3200" b="1" dirty="0" smtClean="0">
                <a:solidFill>
                  <a:schemeClr val="tx1"/>
                </a:solidFill>
              </a:rPr>
              <a:t>। রোধ কম বলে   </a:t>
            </a:r>
          </a:p>
          <a:p>
            <a:r>
              <a:rPr lang="bn-BD" sz="3200" b="1" dirty="0">
                <a:solidFill>
                  <a:schemeClr val="tx1"/>
                </a:solidFill>
              </a:rPr>
              <a:t>৪</a:t>
            </a:r>
            <a:r>
              <a:rPr lang="bn-BD" sz="3200" b="1" dirty="0" smtClean="0">
                <a:solidFill>
                  <a:schemeClr val="tx1"/>
                </a:solidFill>
              </a:rPr>
              <a:t>।তুল্যরোধ।</a:t>
            </a:r>
          </a:p>
        </p:txBody>
      </p:sp>
    </p:spTree>
    <p:extLst>
      <p:ext uri="{BB962C8B-B14F-4D97-AF65-F5344CB8AC3E}">
        <p14:creationId xmlns="" xmlns:p14="http://schemas.microsoft.com/office/powerpoint/2010/main" val="185988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416824" cy="2016224"/>
          </a:xfrm>
          <a:solidFill>
            <a:srgbClr val="CC9900"/>
          </a:solidFill>
        </p:spPr>
        <p:txBody>
          <a:bodyPr/>
          <a:lstStyle/>
          <a:p>
            <a:pPr algn="ctr"/>
            <a:r>
              <a:rPr lang="bn-BD" dirty="0" smtClean="0">
                <a:solidFill>
                  <a:srgbClr val="FF0000"/>
                </a:solidFill>
              </a:rPr>
              <a:t> </a:t>
            </a:r>
            <a:r>
              <a:rPr lang="bn-BD" sz="7200" b="1" dirty="0" smtClean="0">
                <a:solidFill>
                  <a:srgbClr val="002060"/>
                </a:solidFill>
              </a:rPr>
              <a:t>পাঠ শিরোনাম </a:t>
            </a:r>
            <a:endParaRPr lang="en-US" sz="72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505200"/>
            <a:ext cx="7416824" cy="23622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BD" sz="5400" b="1" dirty="0" smtClean="0">
                <a:solidFill>
                  <a:srgbClr val="FF0000"/>
                </a:solidFill>
              </a:rPr>
              <a:t>তুল্যরোধ </a:t>
            </a:r>
            <a:r>
              <a:rPr lang="bn-BD" sz="5400" b="1" dirty="0" smtClean="0">
                <a:solidFill>
                  <a:srgbClr val="FF0000"/>
                </a:solidFill>
              </a:rPr>
              <a:t>ও এর সংযোগ  </a:t>
            </a:r>
            <a:r>
              <a:rPr lang="bn-BD" sz="6600" b="1" dirty="0" smtClean="0">
                <a:solidFill>
                  <a:srgbClr val="002060"/>
                </a:solidFill>
              </a:rPr>
              <a:t>সম্পর্কে  আলোচনা </a:t>
            </a:r>
            <a:r>
              <a:rPr lang="bn-BD" sz="6600" b="1" dirty="0" smtClean="0">
                <a:solidFill>
                  <a:srgbClr val="002060"/>
                </a:solidFill>
              </a:rPr>
              <a:t> </a:t>
            </a:r>
            <a:endParaRPr lang="en-US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96643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BD" b="1" dirty="0" smtClean="0">
                <a:solidFill>
                  <a:srgbClr val="002060"/>
                </a:solidFill>
              </a:rPr>
              <a:t/>
            </a:r>
            <a:br>
              <a:rPr lang="bn-BD" b="1" dirty="0" smtClean="0">
                <a:solidFill>
                  <a:srgbClr val="002060"/>
                </a:solidFill>
              </a:rPr>
            </a:br>
            <a:r>
              <a:rPr lang="bn-BD" b="1" dirty="0">
                <a:solidFill>
                  <a:srgbClr val="002060"/>
                </a:solidFill>
              </a:rPr>
              <a:t/>
            </a:r>
            <a:br>
              <a:rPr lang="bn-BD" b="1" dirty="0">
                <a:solidFill>
                  <a:srgbClr val="002060"/>
                </a:solidFill>
              </a:rPr>
            </a:br>
            <a:r>
              <a:rPr lang="bn-BD" b="1" dirty="0" smtClean="0">
                <a:solidFill>
                  <a:srgbClr val="002060"/>
                </a:solidFill>
              </a:rPr>
              <a:t/>
            </a:r>
            <a:br>
              <a:rPr lang="bn-BD" b="1" dirty="0" smtClean="0">
                <a:solidFill>
                  <a:srgbClr val="002060"/>
                </a:solidFill>
              </a:rPr>
            </a:br>
            <a:r>
              <a:rPr lang="bn-BD" b="1" dirty="0">
                <a:solidFill>
                  <a:srgbClr val="002060"/>
                </a:solidFill>
              </a:rPr>
              <a:t/>
            </a:r>
            <a:br>
              <a:rPr lang="bn-BD" b="1" dirty="0">
                <a:solidFill>
                  <a:srgbClr val="002060"/>
                </a:solidFill>
              </a:rPr>
            </a:br>
            <a:r>
              <a:rPr lang="bn-BD" b="1" dirty="0" smtClean="0">
                <a:solidFill>
                  <a:srgbClr val="002060"/>
                </a:solidFill>
              </a:rPr>
              <a:t/>
            </a:r>
            <a:br>
              <a:rPr lang="bn-BD" b="1" dirty="0" smtClean="0">
                <a:solidFill>
                  <a:srgbClr val="002060"/>
                </a:solidFill>
              </a:rPr>
            </a:br>
            <a:r>
              <a:rPr lang="bn-BD" b="1" dirty="0">
                <a:solidFill>
                  <a:srgbClr val="002060"/>
                </a:solidFill>
              </a:rPr>
              <a:t/>
            </a:r>
            <a:br>
              <a:rPr lang="bn-BD" b="1" dirty="0">
                <a:solidFill>
                  <a:srgbClr val="002060"/>
                </a:solidFill>
              </a:rPr>
            </a:br>
            <a:r>
              <a:rPr lang="bn-BD" b="1" dirty="0" smtClean="0">
                <a:solidFill>
                  <a:srgbClr val="002060"/>
                </a:solidFill>
              </a:rPr>
              <a:t/>
            </a:r>
            <a:br>
              <a:rPr lang="bn-BD" b="1" dirty="0" smtClean="0">
                <a:solidFill>
                  <a:srgbClr val="002060"/>
                </a:solidFill>
              </a:rPr>
            </a:br>
            <a:r>
              <a:rPr lang="bn-BD" b="1" dirty="0">
                <a:solidFill>
                  <a:srgbClr val="002060"/>
                </a:solidFill>
              </a:rPr>
              <a:t/>
            </a:r>
            <a:br>
              <a:rPr lang="bn-BD" b="1" dirty="0">
                <a:solidFill>
                  <a:srgbClr val="002060"/>
                </a:solidFill>
              </a:rPr>
            </a:br>
            <a:r>
              <a:rPr lang="bn-BD" b="1" dirty="0" smtClean="0">
                <a:solidFill>
                  <a:srgbClr val="002060"/>
                </a:solidFill>
              </a:rPr>
              <a:t/>
            </a:r>
            <a:br>
              <a:rPr lang="bn-BD" b="1" dirty="0" smtClean="0">
                <a:solidFill>
                  <a:srgbClr val="002060"/>
                </a:solidFill>
              </a:rPr>
            </a:br>
            <a:r>
              <a:rPr lang="bn-BD" b="1" dirty="0">
                <a:solidFill>
                  <a:srgbClr val="002060"/>
                </a:solidFill>
              </a:rPr>
              <a:t/>
            </a:r>
            <a:br>
              <a:rPr lang="bn-BD" b="1" dirty="0">
                <a:solidFill>
                  <a:srgbClr val="002060"/>
                </a:solidFill>
              </a:rPr>
            </a:br>
            <a:r>
              <a:rPr lang="bn-BD" b="1" dirty="0" smtClean="0">
                <a:solidFill>
                  <a:srgbClr val="002060"/>
                </a:solidFill>
              </a:rPr>
              <a:t/>
            </a:r>
            <a:br>
              <a:rPr lang="bn-BD" b="1" dirty="0" smtClean="0">
                <a:solidFill>
                  <a:srgbClr val="002060"/>
                </a:solidFill>
              </a:rPr>
            </a:br>
            <a:r>
              <a:rPr lang="bn-BD" b="1" dirty="0">
                <a:solidFill>
                  <a:srgbClr val="002060"/>
                </a:solidFill>
              </a:rPr>
              <a:t/>
            </a:r>
            <a:br>
              <a:rPr lang="bn-BD" b="1" dirty="0">
                <a:solidFill>
                  <a:srgbClr val="002060"/>
                </a:solidFill>
              </a:rPr>
            </a:br>
            <a:r>
              <a:rPr lang="bn-BD" b="1" dirty="0" smtClean="0">
                <a:solidFill>
                  <a:srgbClr val="002060"/>
                </a:solidFill>
              </a:rPr>
              <a:t/>
            </a:r>
            <a:br>
              <a:rPr lang="bn-BD" b="1" dirty="0" smtClean="0">
                <a:solidFill>
                  <a:srgbClr val="002060"/>
                </a:solidFill>
              </a:rPr>
            </a:br>
            <a:r>
              <a:rPr lang="bn-BD" b="1" dirty="0" smtClean="0">
                <a:solidFill>
                  <a:srgbClr val="002060"/>
                </a:solidFill>
              </a:rPr>
              <a:t/>
            </a:r>
            <a:br>
              <a:rPr lang="bn-BD" b="1" dirty="0" smtClean="0">
                <a:solidFill>
                  <a:srgbClr val="002060"/>
                </a:solidFill>
              </a:rPr>
            </a:br>
            <a:r>
              <a:rPr lang="bn-BD" b="1" dirty="0">
                <a:solidFill>
                  <a:srgbClr val="002060"/>
                </a:solidFill>
              </a:rPr>
              <a:t/>
            </a:r>
            <a:br>
              <a:rPr lang="bn-BD" b="1" dirty="0">
                <a:solidFill>
                  <a:srgbClr val="002060"/>
                </a:solidFill>
              </a:rPr>
            </a:br>
            <a:r>
              <a:rPr lang="bn-BD" b="1" dirty="0" smtClean="0">
                <a:solidFill>
                  <a:srgbClr val="002060"/>
                </a:solidFill>
              </a:rPr>
              <a:t/>
            </a:r>
            <a:br>
              <a:rPr lang="bn-BD" b="1" dirty="0" smtClean="0">
                <a:solidFill>
                  <a:srgbClr val="002060"/>
                </a:solidFill>
              </a:rPr>
            </a:br>
            <a:r>
              <a:rPr lang="bn-BD" b="1" dirty="0">
                <a:solidFill>
                  <a:srgbClr val="002060"/>
                </a:solidFill>
              </a:rPr>
              <a:t/>
            </a:r>
            <a:br>
              <a:rPr lang="bn-BD" b="1" dirty="0">
                <a:solidFill>
                  <a:srgbClr val="002060"/>
                </a:solidFill>
              </a:rPr>
            </a:br>
            <a:r>
              <a:rPr lang="bn-BD" b="1" dirty="0" smtClean="0">
                <a:solidFill>
                  <a:srgbClr val="002060"/>
                </a:solidFill>
              </a:rPr>
              <a:t>                           </a:t>
            </a:r>
            <a:r>
              <a:rPr lang="bn-BD" b="1" dirty="0"/>
              <a:t/>
            </a:r>
            <a:br>
              <a:rPr lang="bn-BD" b="1" dirty="0"/>
            </a:br>
            <a:r>
              <a:rPr lang="bn-BD" b="1" dirty="0">
                <a:solidFill>
                  <a:srgbClr val="002060"/>
                </a:solidFill>
              </a:rPr>
              <a:t>আচরণিক উদ্দেশ্য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632848" cy="4248472"/>
          </a:xfrm>
          <a:solidFill>
            <a:srgbClr val="92D050"/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endParaRPr lang="bn-BD" b="1" dirty="0" smtClean="0">
              <a:solidFill>
                <a:srgbClr val="C00000"/>
              </a:solidFill>
            </a:endParaRPr>
          </a:p>
          <a:p>
            <a:r>
              <a:rPr lang="bn-BD" sz="3200" b="1" dirty="0" smtClean="0">
                <a:solidFill>
                  <a:srgbClr val="C00000"/>
                </a:solidFill>
              </a:rPr>
              <a:t>এ </a:t>
            </a:r>
            <a:r>
              <a:rPr lang="bn-BD" sz="3200" b="1" dirty="0">
                <a:solidFill>
                  <a:srgbClr val="C00000"/>
                </a:solidFill>
              </a:rPr>
              <a:t>পাঠশেষে শিক্ষার্থীরা -</a:t>
            </a:r>
            <a:br>
              <a:rPr lang="bn-BD" sz="3200" b="1" dirty="0">
                <a:solidFill>
                  <a:srgbClr val="C00000"/>
                </a:solidFill>
              </a:rPr>
            </a:br>
            <a:r>
              <a:rPr lang="bn-BD" sz="3200" b="1" dirty="0">
                <a:solidFill>
                  <a:srgbClr val="C00000"/>
                </a:solidFill>
              </a:rPr>
              <a:t>১</a:t>
            </a:r>
            <a:r>
              <a:rPr lang="bn-BD" sz="3200" b="1" dirty="0" smtClean="0">
                <a:solidFill>
                  <a:srgbClr val="C00000"/>
                </a:solidFill>
              </a:rPr>
              <a:t>। তুল্যরোধ কী বর্ণনা  করতে পারবে।  </a:t>
            </a:r>
            <a:endParaRPr lang="bn-BD" sz="3200" b="1" dirty="0">
              <a:solidFill>
                <a:srgbClr val="C00000"/>
              </a:solidFill>
            </a:endParaRPr>
          </a:p>
          <a:p>
            <a:r>
              <a:rPr lang="bn-BD" sz="3200" b="1" dirty="0" smtClean="0">
                <a:solidFill>
                  <a:srgbClr val="C00000"/>
                </a:solidFill>
              </a:rPr>
              <a:t>২। শ্রেণি সন্নিবেশে তুল্যরোধ নির্ণয় </a:t>
            </a:r>
            <a:r>
              <a:rPr lang="bn-BD" sz="3200" b="1" dirty="0">
                <a:solidFill>
                  <a:srgbClr val="C00000"/>
                </a:solidFill>
              </a:rPr>
              <a:t>করতে পারবে। </a:t>
            </a:r>
            <a:endParaRPr lang="bn-BD" sz="3200" b="1" dirty="0" smtClean="0">
              <a:solidFill>
                <a:srgbClr val="C00000"/>
              </a:solidFill>
            </a:endParaRPr>
          </a:p>
          <a:p>
            <a:r>
              <a:rPr lang="bn-BD" sz="3200" b="1" dirty="0" smtClean="0">
                <a:solidFill>
                  <a:srgbClr val="C00000"/>
                </a:solidFill>
              </a:rPr>
              <a:t>৩। শ্রেণি সন্নিবেশে তুল্যরোধ সম্পর্কিত গাণিতিক সমস্যা সমাধান করতে পারবে।  </a:t>
            </a:r>
            <a:endParaRPr lang="bn-BD" sz="3200" b="1" dirty="0">
              <a:solidFill>
                <a:srgbClr val="C00000"/>
              </a:solidFill>
            </a:endParaRPr>
          </a:p>
          <a:p>
            <a:r>
              <a:rPr lang="bn-BD" sz="3200" b="1" dirty="0">
                <a:solidFill>
                  <a:srgbClr val="C00000"/>
                </a:solidFill>
              </a:rPr>
              <a:t>৪</a:t>
            </a:r>
            <a:r>
              <a:rPr lang="bn-BD" sz="3200" b="1" dirty="0" smtClean="0">
                <a:solidFill>
                  <a:srgbClr val="C00000"/>
                </a:solidFill>
              </a:rPr>
              <a:t>। বৈজ্ঞানিক দৃষ্টিভঙ্গি গড়ে উঠবে। </a:t>
            </a:r>
            <a:endParaRPr lang="en-US" sz="3200" b="1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0963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07288" cy="86409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bn-BD" b="1" dirty="0">
                <a:solidFill>
                  <a:srgbClr val="FF0000"/>
                </a:solidFill>
              </a:rPr>
              <a:t>ক)</a:t>
            </a:r>
            <a:r>
              <a:rPr lang="bn-BD" b="1" dirty="0"/>
              <a:t> </a:t>
            </a:r>
            <a:r>
              <a:rPr lang="bn-BD" b="1" dirty="0" smtClean="0">
                <a:solidFill>
                  <a:srgbClr val="FF0000"/>
                </a:solidFill>
              </a:rPr>
              <a:t>প্রাসঙ্গিক আলোচনা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196752"/>
            <a:ext cx="5040560" cy="54006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n-BD" sz="2800" dirty="0" smtClean="0">
                <a:solidFill>
                  <a:schemeClr val="tx1"/>
                </a:solidFill>
              </a:rPr>
              <a:t> </a:t>
            </a:r>
            <a:r>
              <a:rPr lang="bn-BD" dirty="0" smtClean="0">
                <a:solidFill>
                  <a:schemeClr val="tx1"/>
                </a:solidFill>
              </a:rPr>
              <a:t>রোধের সন্নিবেশ দু ধরনের হতে পারে। যথা- ১) শ্রেণি সন্নিবেশ ২) সমান্তরাল সন্নিবেশ। </a:t>
            </a:r>
            <a:endParaRPr lang="bn-BD" sz="2800" dirty="0" smtClean="0">
              <a:solidFill>
                <a:schemeClr val="tx1"/>
              </a:solidFill>
            </a:endParaRPr>
          </a:p>
          <a:p>
            <a:pPr algn="ctr"/>
            <a:r>
              <a:rPr lang="bn-BD" sz="4000" dirty="0" smtClean="0">
                <a:solidFill>
                  <a:srgbClr val="C00000"/>
                </a:solidFill>
              </a:rPr>
              <a:t>শ্রেণি সন্নিবেশ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bn-BD" dirty="0" smtClean="0">
                <a:solidFill>
                  <a:schemeClr val="tx1"/>
                </a:solidFill>
              </a:rPr>
              <a:t>এ ধরনের সন্নিবেশে রোধগুলো পর্যায়ক্রমে একটির পর অন্যটি সংযুক্ত করা হয়। এক্ষেত্রে  একাধিক রোধের ক্ষেত্রে প্রথমটির দ্বিতীয় প্রান্তের সাথে দ্বিতীয়টির প্রথম, দ্বিতীয়টির দ্বিতীয় </a:t>
            </a:r>
            <a:r>
              <a:rPr lang="bn-BD" dirty="0">
                <a:solidFill>
                  <a:schemeClr val="tx1"/>
                </a:solidFill>
              </a:rPr>
              <a:t>প্রান্তের সাথে তৃতীয়টির</a:t>
            </a:r>
            <a:r>
              <a:rPr lang="bn-BD" dirty="0" smtClean="0">
                <a:solidFill>
                  <a:schemeClr val="tx1"/>
                </a:solidFill>
              </a:rPr>
              <a:t> প্রথম</a:t>
            </a:r>
            <a:r>
              <a:rPr lang="bn-BD" dirty="0">
                <a:solidFill>
                  <a:schemeClr val="tx1"/>
                </a:solidFill>
              </a:rPr>
              <a:t> , তৃতীয়টির দ্বিতীয় প্রান্তের সাথে </a:t>
            </a:r>
            <a:r>
              <a:rPr lang="bn-BD" dirty="0" smtClean="0">
                <a:solidFill>
                  <a:schemeClr val="tx1"/>
                </a:solidFill>
              </a:rPr>
              <a:t>চতুর্থটির </a:t>
            </a:r>
            <a:r>
              <a:rPr lang="bn-BD" dirty="0">
                <a:solidFill>
                  <a:schemeClr val="tx1"/>
                </a:solidFill>
              </a:rPr>
              <a:t>প্রথম </a:t>
            </a:r>
            <a:r>
              <a:rPr lang="bn-BD" dirty="0" smtClean="0">
                <a:solidFill>
                  <a:schemeClr val="tx1"/>
                </a:solidFill>
              </a:rPr>
              <a:t>প্রান্ত এভাবে পর্যায়ক্রমে যুক্ত থাকে। 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5507123" y="1143000"/>
            <a:ext cx="3484477" cy="5410200"/>
          </a:xfrm>
        </p:spPr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C00000"/>
                </a:solidFill>
              </a:rPr>
              <a:t>শ্রেণি সন্নিবেশ</a:t>
            </a:r>
            <a:endParaRPr lang="en-US" sz="6000" dirty="0">
              <a:solidFill>
                <a:srgbClr val="C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53186" y="3386544"/>
            <a:ext cx="3462214" cy="2938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121356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3422848" cy="19812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</a:rPr>
              <a:t>নিচের চিত্রটি লক্ষ্য কর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11960" y="304800"/>
            <a:ext cx="4464496" cy="6220544"/>
          </a:xfrm>
          <a:solidFill>
            <a:schemeClr val="accent4"/>
          </a:solidFill>
        </p:spPr>
        <p:txBody>
          <a:bodyPr>
            <a:noAutofit/>
          </a:bodyPr>
          <a:lstStyle/>
          <a:p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bn-BD" sz="2000" dirty="0" smtClean="0">
                <a:solidFill>
                  <a:srgbClr val="C00000"/>
                </a:solidFill>
              </a:rPr>
              <a:t>চিত্রে </a:t>
            </a:r>
            <a:r>
              <a:rPr lang="en-US" sz="2000" dirty="0" smtClean="0">
                <a:solidFill>
                  <a:srgbClr val="C00000"/>
                </a:solidFill>
              </a:rPr>
              <a:t> R</a:t>
            </a:r>
            <a:r>
              <a:rPr lang="en-US" sz="2000" baseline="-25000" dirty="0" smtClean="0">
                <a:solidFill>
                  <a:srgbClr val="C00000"/>
                </a:solidFill>
              </a:rPr>
              <a:t>1 </a:t>
            </a:r>
            <a:r>
              <a:rPr lang="en-US" sz="2000" dirty="0" smtClean="0">
                <a:solidFill>
                  <a:srgbClr val="C00000"/>
                </a:solidFill>
              </a:rPr>
              <a:t>, R</a:t>
            </a:r>
            <a:r>
              <a:rPr lang="en-US" sz="2000" baseline="-25000" dirty="0" smtClean="0">
                <a:solidFill>
                  <a:srgbClr val="C00000"/>
                </a:solidFill>
              </a:rPr>
              <a:t>2, </a:t>
            </a:r>
            <a:r>
              <a:rPr lang="en-US" sz="2000" dirty="0" smtClean="0">
                <a:solidFill>
                  <a:srgbClr val="C00000"/>
                </a:solidFill>
              </a:rPr>
              <a:t>R</a:t>
            </a:r>
            <a:r>
              <a:rPr lang="en-US" sz="2000" baseline="-25000" dirty="0" smtClean="0">
                <a:solidFill>
                  <a:srgbClr val="C00000"/>
                </a:solidFill>
              </a:rPr>
              <a:t>3 </a:t>
            </a:r>
            <a:r>
              <a:rPr lang="bn-BD" sz="2000" baseline="-25000" dirty="0" smtClean="0">
                <a:solidFill>
                  <a:srgbClr val="C00000"/>
                </a:solidFill>
              </a:rPr>
              <a:t> </a:t>
            </a:r>
            <a:r>
              <a:rPr lang="bn-BD" sz="2000" dirty="0" smtClean="0">
                <a:solidFill>
                  <a:srgbClr val="C00000"/>
                </a:solidFill>
              </a:rPr>
              <a:t>রোধ </a:t>
            </a:r>
            <a:r>
              <a:rPr lang="bn-BD" sz="2000" baseline="-25000" dirty="0" smtClean="0">
                <a:solidFill>
                  <a:srgbClr val="C00000"/>
                </a:solidFill>
              </a:rPr>
              <a:t> </a:t>
            </a:r>
            <a:r>
              <a:rPr lang="bn-BD" sz="2000" dirty="0" smtClean="0">
                <a:solidFill>
                  <a:srgbClr val="C00000"/>
                </a:solidFill>
              </a:rPr>
              <a:t>তিনটিকে একটির সাথে অন্যটি পরপর যুক্ত করে  শ্রেণিতে যুক্ত করা হয়েছে।  এদের মধ্যদিয়ে প্রবাহিত বিদ্যুতের পরিমান </a:t>
            </a:r>
            <a:r>
              <a:rPr lang="en-US" sz="2000" dirty="0" smtClean="0">
                <a:solidFill>
                  <a:srgbClr val="C00000"/>
                </a:solidFill>
              </a:rPr>
              <a:t> I</a:t>
            </a:r>
            <a:r>
              <a:rPr lang="bn-BD" sz="2000" dirty="0" smtClean="0">
                <a:solidFill>
                  <a:srgbClr val="C00000"/>
                </a:solidFill>
              </a:rPr>
              <a:t>। রোধের মানের ভিন্নতার কারণে এদের বিভবের মানও ভিন্ন ভিন্ন হবে। ধরি, </a:t>
            </a:r>
            <a:r>
              <a:rPr lang="en-US" sz="2000" dirty="0">
                <a:solidFill>
                  <a:srgbClr val="C00000"/>
                </a:solidFill>
              </a:rPr>
              <a:t>R</a:t>
            </a:r>
            <a:r>
              <a:rPr lang="en-US" sz="2000" baseline="-25000" dirty="0">
                <a:solidFill>
                  <a:srgbClr val="C00000"/>
                </a:solidFill>
              </a:rPr>
              <a:t>1 </a:t>
            </a:r>
            <a:r>
              <a:rPr lang="en-US" sz="2000" dirty="0">
                <a:solidFill>
                  <a:srgbClr val="C00000"/>
                </a:solidFill>
              </a:rPr>
              <a:t>, R</a:t>
            </a:r>
            <a:r>
              <a:rPr lang="en-US" sz="2000" baseline="-25000" dirty="0">
                <a:solidFill>
                  <a:srgbClr val="C00000"/>
                </a:solidFill>
              </a:rPr>
              <a:t>2, </a:t>
            </a:r>
            <a:r>
              <a:rPr lang="en-US" sz="2000" dirty="0">
                <a:solidFill>
                  <a:srgbClr val="C00000"/>
                </a:solidFill>
              </a:rPr>
              <a:t>R</a:t>
            </a:r>
            <a:r>
              <a:rPr lang="en-US" sz="2000" baseline="-25000" dirty="0">
                <a:solidFill>
                  <a:srgbClr val="C00000"/>
                </a:solidFill>
              </a:rPr>
              <a:t>3 </a:t>
            </a:r>
            <a:r>
              <a:rPr lang="bn-BD" sz="2000" baseline="-25000" dirty="0" smtClean="0">
                <a:solidFill>
                  <a:srgbClr val="C00000"/>
                </a:solidFill>
              </a:rPr>
              <a:t> </a:t>
            </a:r>
            <a:r>
              <a:rPr lang="bn-BD" sz="2000" dirty="0" smtClean="0">
                <a:solidFill>
                  <a:srgbClr val="C00000"/>
                </a:solidFill>
              </a:rPr>
              <a:t>রোধের ভিন্নতার কারণে এদের বিভবের পার্থক্যের পরিমাণ যথাক্রমে 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bn-BD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V</a:t>
            </a:r>
            <a:r>
              <a:rPr lang="en-US" sz="2000" baseline="-25000" dirty="0" smtClean="0">
                <a:solidFill>
                  <a:srgbClr val="C00000"/>
                </a:solidFill>
              </a:rPr>
              <a:t>1 , </a:t>
            </a:r>
            <a:r>
              <a:rPr lang="en-US" sz="2000" dirty="0" smtClean="0">
                <a:solidFill>
                  <a:srgbClr val="C00000"/>
                </a:solidFill>
              </a:rPr>
              <a:t>V</a:t>
            </a:r>
            <a:r>
              <a:rPr lang="en-US" sz="2000" baseline="-25000" dirty="0" smtClean="0">
                <a:solidFill>
                  <a:srgbClr val="C00000"/>
                </a:solidFill>
              </a:rPr>
              <a:t>2,  </a:t>
            </a:r>
            <a:r>
              <a:rPr lang="en-US" sz="2000" dirty="0" smtClean="0">
                <a:solidFill>
                  <a:srgbClr val="C00000"/>
                </a:solidFill>
              </a:rPr>
              <a:t>V</a:t>
            </a:r>
            <a:r>
              <a:rPr lang="en-US" sz="2000" baseline="-25000" dirty="0" smtClean="0">
                <a:solidFill>
                  <a:srgbClr val="C00000"/>
                </a:solidFill>
              </a:rPr>
              <a:t>3.</a:t>
            </a:r>
            <a:r>
              <a:rPr lang="bn-BD" sz="2000" baseline="-25000" dirty="0" smtClean="0">
                <a:solidFill>
                  <a:srgbClr val="C00000"/>
                </a:solidFill>
              </a:rPr>
              <a:t> </a:t>
            </a:r>
            <a:r>
              <a:rPr lang="bn-BD" sz="2000" dirty="0" smtClean="0">
                <a:solidFill>
                  <a:srgbClr val="C00000"/>
                </a:solidFill>
              </a:rPr>
              <a:t> । তাহলে , ওহমের সূত্রানুসারে ,</a:t>
            </a:r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R</a:t>
            </a:r>
            <a:r>
              <a:rPr lang="en-US" sz="2000" baseline="-25000" dirty="0" smtClean="0">
                <a:solidFill>
                  <a:srgbClr val="C00000"/>
                </a:solidFill>
              </a:rPr>
              <a:t>1 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bn-BD" sz="2000" dirty="0" smtClean="0">
                <a:solidFill>
                  <a:srgbClr val="C00000"/>
                </a:solidFill>
              </a:rPr>
              <a:t>রোধের দুই প্রান্তের বিভব পার্থক্য </a:t>
            </a:r>
            <a:r>
              <a:rPr lang="en-US" sz="2000" dirty="0" smtClean="0">
                <a:solidFill>
                  <a:srgbClr val="C00000"/>
                </a:solidFill>
              </a:rPr>
              <a:t>  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V</a:t>
            </a:r>
            <a:r>
              <a:rPr lang="en-US" sz="2000" baseline="-25000" dirty="0" smtClean="0">
                <a:solidFill>
                  <a:srgbClr val="C00000"/>
                </a:solidFill>
              </a:rPr>
              <a:t>1 </a:t>
            </a:r>
            <a:r>
              <a:rPr lang="bn-BD" sz="2000" baseline="-25000" dirty="0" smtClean="0">
                <a:solidFill>
                  <a:srgbClr val="C00000"/>
                </a:solidFill>
              </a:rPr>
              <a:t> </a:t>
            </a:r>
            <a:r>
              <a:rPr lang="bn-BD" sz="2000" dirty="0" smtClean="0">
                <a:solidFill>
                  <a:srgbClr val="C00000"/>
                </a:solidFill>
              </a:rPr>
              <a:t> = </a:t>
            </a:r>
            <a:r>
              <a:rPr lang="en-US" sz="2000" dirty="0" smtClean="0">
                <a:solidFill>
                  <a:srgbClr val="C00000"/>
                </a:solidFill>
              </a:rPr>
              <a:t>IR</a:t>
            </a:r>
            <a:r>
              <a:rPr lang="en-US" sz="2000" baseline="-25000" dirty="0" smtClean="0">
                <a:solidFill>
                  <a:srgbClr val="C00000"/>
                </a:solidFill>
              </a:rPr>
              <a:t>1 </a:t>
            </a:r>
            <a:r>
              <a:rPr lang="en-US" sz="2000" dirty="0" smtClean="0">
                <a:solidFill>
                  <a:srgbClr val="C00000"/>
                </a:solidFill>
              </a:rPr>
              <a:t> ------------ (1)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R</a:t>
            </a:r>
            <a:r>
              <a:rPr lang="en-US" sz="2000" baseline="-25000" dirty="0" smtClean="0">
                <a:solidFill>
                  <a:srgbClr val="C00000"/>
                </a:solidFill>
              </a:rPr>
              <a:t>2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bn-BD" sz="2000" dirty="0">
                <a:solidFill>
                  <a:srgbClr val="C00000"/>
                </a:solidFill>
              </a:rPr>
              <a:t>রোধের দুই প্রান্তের বিভব পার্থক্য </a:t>
            </a:r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V</a:t>
            </a:r>
            <a:r>
              <a:rPr lang="en-US" sz="2000" baseline="-25000" dirty="0" smtClean="0">
                <a:solidFill>
                  <a:srgbClr val="C00000"/>
                </a:solidFill>
              </a:rPr>
              <a:t>2 ,</a:t>
            </a:r>
            <a:r>
              <a:rPr lang="bn-BD" sz="2000" baseline="-25000" dirty="0" smtClean="0">
                <a:solidFill>
                  <a:srgbClr val="C00000"/>
                </a:solidFill>
              </a:rPr>
              <a:t> </a:t>
            </a:r>
            <a:r>
              <a:rPr lang="bn-BD" sz="2000" dirty="0" smtClean="0">
                <a:solidFill>
                  <a:srgbClr val="C00000"/>
                </a:solidFill>
              </a:rPr>
              <a:t> </a:t>
            </a:r>
            <a:r>
              <a:rPr lang="bn-BD" sz="2000" dirty="0">
                <a:solidFill>
                  <a:srgbClr val="C00000"/>
                </a:solidFill>
              </a:rPr>
              <a:t>= </a:t>
            </a:r>
            <a:r>
              <a:rPr lang="en-US" sz="2000" dirty="0" smtClean="0">
                <a:solidFill>
                  <a:srgbClr val="C00000"/>
                </a:solidFill>
              </a:rPr>
              <a:t>IR</a:t>
            </a:r>
            <a:r>
              <a:rPr lang="en-US" sz="2000" baseline="-25000" dirty="0" smtClean="0">
                <a:solidFill>
                  <a:srgbClr val="C00000"/>
                </a:solidFill>
              </a:rPr>
              <a:t>2 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rgbClr val="C00000"/>
                </a:solidFill>
              </a:rPr>
              <a:t>---------- </a:t>
            </a:r>
            <a:r>
              <a:rPr lang="en-US" sz="2000" dirty="0" smtClean="0">
                <a:solidFill>
                  <a:srgbClr val="C00000"/>
                </a:solidFill>
              </a:rPr>
              <a:t>(2)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R</a:t>
            </a:r>
            <a:r>
              <a:rPr lang="en-US" sz="2000" baseline="-25000" dirty="0" smtClean="0">
                <a:solidFill>
                  <a:srgbClr val="C00000"/>
                </a:solidFill>
              </a:rPr>
              <a:t>3 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bn-BD" sz="2000" dirty="0">
                <a:solidFill>
                  <a:srgbClr val="C00000"/>
                </a:solidFill>
              </a:rPr>
              <a:t>রোধের দুই প্রান্তের বিভব পার্থক্য </a:t>
            </a:r>
            <a:endParaRPr lang="en-US" sz="2000" dirty="0" smtClean="0">
              <a:solidFill>
                <a:srgbClr val="C00000"/>
              </a:solidFill>
            </a:endParaRPr>
          </a:p>
          <a:p>
            <a:pPr lvl="1"/>
            <a:r>
              <a:rPr lang="en-US" sz="1800" dirty="0" smtClean="0">
                <a:solidFill>
                  <a:srgbClr val="C00000"/>
                </a:solidFill>
              </a:rPr>
              <a:t>V</a:t>
            </a:r>
            <a:r>
              <a:rPr lang="en-US" sz="1800" baseline="-25000" dirty="0" smtClean="0">
                <a:solidFill>
                  <a:srgbClr val="C00000"/>
                </a:solidFill>
              </a:rPr>
              <a:t>3</a:t>
            </a:r>
            <a:r>
              <a:rPr lang="bn-BD" sz="1800" baseline="-25000" dirty="0" smtClean="0">
                <a:solidFill>
                  <a:srgbClr val="C00000"/>
                </a:solidFill>
              </a:rPr>
              <a:t> </a:t>
            </a:r>
            <a:r>
              <a:rPr lang="bn-BD" sz="1800" dirty="0" smtClean="0">
                <a:solidFill>
                  <a:srgbClr val="C00000"/>
                </a:solidFill>
              </a:rPr>
              <a:t> </a:t>
            </a:r>
            <a:r>
              <a:rPr lang="bn-BD" sz="1800" dirty="0">
                <a:solidFill>
                  <a:srgbClr val="C00000"/>
                </a:solidFill>
              </a:rPr>
              <a:t>= </a:t>
            </a:r>
            <a:r>
              <a:rPr lang="en-US" sz="1800" dirty="0" smtClean="0">
                <a:solidFill>
                  <a:srgbClr val="C00000"/>
                </a:solidFill>
              </a:rPr>
              <a:t>IR</a:t>
            </a:r>
            <a:r>
              <a:rPr lang="en-US" sz="1800" baseline="-25000" dirty="0">
                <a:solidFill>
                  <a:srgbClr val="C00000"/>
                </a:solidFill>
              </a:rPr>
              <a:t> </a:t>
            </a:r>
            <a:r>
              <a:rPr lang="en-US" sz="1800" baseline="-25000" dirty="0" smtClean="0">
                <a:solidFill>
                  <a:srgbClr val="C00000"/>
                </a:solidFill>
              </a:rPr>
              <a:t>3</a:t>
            </a:r>
            <a:r>
              <a:rPr lang="en-US" sz="1800" dirty="0" smtClean="0">
                <a:solidFill>
                  <a:srgbClr val="C00000"/>
                </a:solidFill>
              </a:rPr>
              <a:t>    ---------- (3)</a:t>
            </a:r>
            <a:endParaRPr lang="en-US" sz="1800" dirty="0">
              <a:solidFill>
                <a:srgbClr val="C00000"/>
              </a:solidFill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118906"/>
            <a:ext cx="3816424" cy="2824694"/>
          </a:xfrm>
        </p:spPr>
      </p:pic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 flipV="1">
            <a:off x="-4789040" y="2852936"/>
            <a:ext cx="3744416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040031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24744" cy="1152128"/>
          </a:xfrm>
        </p:spPr>
        <p:txBody>
          <a:bodyPr>
            <a:normAutofit/>
          </a:bodyPr>
          <a:lstStyle/>
          <a:p>
            <a:pPr algn="ctr"/>
            <a:r>
              <a:rPr lang="bn-BD" sz="5400" b="1" dirty="0" smtClean="0">
                <a:solidFill>
                  <a:srgbClr val="C22818"/>
                </a:solidFill>
              </a:rPr>
              <a:t>শ্রেণি সন্নিবেশ</a:t>
            </a:r>
            <a:endParaRPr lang="en-US" sz="5400" b="1" dirty="0">
              <a:solidFill>
                <a:srgbClr val="C22818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572000" y="1340768"/>
            <a:ext cx="4320480" cy="551723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n-BD" sz="2800" dirty="0" smtClean="0">
                <a:solidFill>
                  <a:srgbClr val="6600FF"/>
                </a:solidFill>
              </a:rPr>
              <a:t> </a:t>
            </a:r>
            <a:r>
              <a:rPr lang="bn-BD" sz="3200" dirty="0" smtClean="0">
                <a:solidFill>
                  <a:schemeClr val="tx1"/>
                </a:solidFill>
              </a:rPr>
              <a:t>সবগুলো রোধের দুই প্রান্তের বিভব পার্থক্য </a:t>
            </a:r>
            <a:r>
              <a:rPr lang="en-US" sz="3200" dirty="0" smtClean="0">
                <a:solidFill>
                  <a:schemeClr val="tx1"/>
                </a:solidFill>
              </a:rPr>
              <a:t> V </a:t>
            </a:r>
            <a:r>
              <a:rPr lang="bn-BD" sz="3200" dirty="0" smtClean="0">
                <a:solidFill>
                  <a:schemeClr val="tx1"/>
                </a:solidFill>
              </a:rPr>
              <a:t> হলে </a:t>
            </a:r>
          </a:p>
          <a:p>
            <a:pPr marL="6858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V</a:t>
            </a:r>
            <a:r>
              <a:rPr lang="bn-BD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= V</a:t>
            </a:r>
            <a:r>
              <a:rPr lang="en-US" sz="3200" baseline="-25000" dirty="0" smtClean="0">
                <a:solidFill>
                  <a:schemeClr val="tx1"/>
                </a:solidFill>
              </a:rPr>
              <a:t>1</a:t>
            </a:r>
            <a:r>
              <a:rPr lang="en-US" sz="3200" dirty="0" smtClean="0">
                <a:solidFill>
                  <a:schemeClr val="tx1"/>
                </a:solidFill>
              </a:rPr>
              <a:t>+V</a:t>
            </a:r>
            <a:r>
              <a:rPr lang="en-US" sz="3200" baseline="-25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+V</a:t>
            </a:r>
            <a:r>
              <a:rPr lang="en-US" sz="3200" baseline="-25000" dirty="0" smtClean="0">
                <a:solidFill>
                  <a:schemeClr val="tx1"/>
                </a:solidFill>
              </a:rPr>
              <a:t>3</a:t>
            </a:r>
          </a:p>
          <a:p>
            <a:pPr marL="68580" indent="0">
              <a:buNone/>
            </a:pPr>
            <a:r>
              <a:rPr lang="bn-BD" sz="3200" dirty="0" smtClean="0">
                <a:solidFill>
                  <a:schemeClr val="tx1"/>
                </a:solidFill>
              </a:rPr>
              <a:t>বা</a:t>
            </a:r>
            <a:r>
              <a:rPr lang="bn-BD" sz="3200" baseline="-25000" dirty="0" smtClean="0">
                <a:solidFill>
                  <a:schemeClr val="tx1"/>
                </a:solidFill>
              </a:rPr>
              <a:t>,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V=</a:t>
            </a:r>
            <a:r>
              <a:rPr lang="en-US" sz="3200" baseline="-250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IR</a:t>
            </a:r>
            <a:r>
              <a:rPr lang="en-US" sz="3200" baseline="-25000" dirty="0" smtClean="0">
                <a:solidFill>
                  <a:schemeClr val="tx1"/>
                </a:solidFill>
              </a:rPr>
              <a:t>1</a:t>
            </a:r>
            <a:r>
              <a:rPr lang="en-US" sz="3200" dirty="0" smtClean="0">
                <a:solidFill>
                  <a:schemeClr val="tx1"/>
                </a:solidFill>
              </a:rPr>
              <a:t>+IR</a:t>
            </a:r>
            <a:r>
              <a:rPr lang="en-US" sz="3200" baseline="-25000" dirty="0" smtClean="0">
                <a:solidFill>
                  <a:schemeClr val="tx1"/>
                </a:solidFill>
              </a:rPr>
              <a:t>2 </a:t>
            </a:r>
            <a:r>
              <a:rPr lang="en-US" sz="3200" dirty="0" smtClean="0">
                <a:solidFill>
                  <a:schemeClr val="tx1"/>
                </a:solidFill>
              </a:rPr>
              <a:t>+</a:t>
            </a:r>
            <a:r>
              <a:rPr lang="en-US" sz="3200" baseline="-250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IR</a:t>
            </a:r>
            <a:r>
              <a:rPr lang="en-US" sz="3200" baseline="-25000" dirty="0" smtClean="0">
                <a:solidFill>
                  <a:schemeClr val="tx1"/>
                </a:solidFill>
              </a:rPr>
              <a:t>3 </a:t>
            </a:r>
          </a:p>
          <a:p>
            <a:pPr marL="6858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[</a:t>
            </a:r>
            <a:r>
              <a:rPr lang="bn-BD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(1) , (2), (3) </a:t>
            </a:r>
            <a:r>
              <a:rPr lang="bn-BD" sz="3200" dirty="0" smtClean="0">
                <a:solidFill>
                  <a:schemeClr val="tx1"/>
                </a:solidFill>
              </a:rPr>
              <a:t>নং হতে মান বসিয়ে ] 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bn-BD" sz="3200" dirty="0" smtClean="0">
                <a:solidFill>
                  <a:schemeClr val="tx1"/>
                </a:solidFill>
              </a:rPr>
              <a:t>বা,</a:t>
            </a:r>
            <a:r>
              <a:rPr lang="en-US" sz="3200" dirty="0" smtClean="0">
                <a:solidFill>
                  <a:schemeClr val="tx1"/>
                </a:solidFill>
              </a:rPr>
              <a:t>V = I (R</a:t>
            </a:r>
            <a:r>
              <a:rPr lang="en-US" sz="3200" baseline="-25000" dirty="0" smtClean="0">
                <a:solidFill>
                  <a:schemeClr val="tx1"/>
                </a:solidFill>
              </a:rPr>
              <a:t>1 </a:t>
            </a:r>
            <a:r>
              <a:rPr lang="en-US" sz="3200" dirty="0" smtClean="0">
                <a:solidFill>
                  <a:schemeClr val="tx1"/>
                </a:solidFill>
              </a:rPr>
              <a:t>+R</a:t>
            </a:r>
            <a:r>
              <a:rPr lang="en-US" sz="3200" baseline="-25000" dirty="0" smtClean="0">
                <a:solidFill>
                  <a:schemeClr val="tx1"/>
                </a:solidFill>
              </a:rPr>
              <a:t>2 </a:t>
            </a:r>
            <a:r>
              <a:rPr lang="en-US" sz="3200" dirty="0">
                <a:solidFill>
                  <a:schemeClr val="tx1"/>
                </a:solidFill>
              </a:rPr>
              <a:t>+</a:t>
            </a:r>
            <a:r>
              <a:rPr lang="en-US" sz="3200" baseline="-250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R</a:t>
            </a:r>
            <a:r>
              <a:rPr lang="en-US" sz="3200" baseline="-25000" dirty="0" smtClean="0">
                <a:solidFill>
                  <a:schemeClr val="tx1"/>
                </a:solidFill>
              </a:rPr>
              <a:t>3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  <a:r>
              <a:rPr lang="en-US" sz="3200" baseline="-25000" dirty="0" smtClean="0">
                <a:solidFill>
                  <a:schemeClr val="tx1"/>
                </a:solidFill>
              </a:rPr>
              <a:t> </a:t>
            </a:r>
            <a:endParaRPr lang="en-US" sz="3200" baseline="-250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sz="3200" baseline="-250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--------------------(4) </a:t>
            </a:r>
            <a:endParaRPr lang="en-US" sz="3200" dirty="0">
              <a:solidFill>
                <a:schemeClr val="tx1"/>
              </a:solidFill>
            </a:endParaRPr>
          </a:p>
          <a:p>
            <a:endParaRPr lang="en-US" sz="3600" baseline="-25000" dirty="0">
              <a:solidFill>
                <a:srgbClr val="C00000"/>
              </a:solidFill>
            </a:endParaRPr>
          </a:p>
        </p:txBody>
      </p:sp>
      <p:pic>
        <p:nvPicPr>
          <p:cNvPr id="7" name="Content Placeholder 2"/>
          <p:cNvPicPr>
            <a:picLocks noGrp="1" noChangeAspect="1"/>
          </p:cNvPicPr>
          <p:nvPr>
            <p:ph sz="quarter" idx="13"/>
          </p:nvPr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28800"/>
            <a:ext cx="4032448" cy="4320480"/>
          </a:xfrm>
        </p:spPr>
      </p:pic>
    </p:spTree>
    <p:extLst>
      <p:ext uri="{BB962C8B-B14F-4D97-AF65-F5344CB8AC3E}">
        <p14:creationId xmlns="" xmlns:p14="http://schemas.microsoft.com/office/powerpoint/2010/main" val="168168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852" y="548680"/>
            <a:ext cx="8173536" cy="864096"/>
          </a:xfrm>
          <a:solidFill>
            <a:srgbClr val="C22818"/>
          </a:solidFill>
        </p:spPr>
        <p:txBody>
          <a:bodyPr>
            <a:noAutofit/>
          </a:bodyPr>
          <a:lstStyle/>
          <a:p>
            <a:pPr algn="ctr"/>
            <a:r>
              <a:rPr lang="bn-BD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শ্রেণি সন্নিবেশে তুল্যরোধ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263128" y="1524000"/>
            <a:ext cx="3576072" cy="4929336"/>
          </a:xfrm>
          <a:solidFill>
            <a:srgbClr val="6600FF"/>
          </a:solidFill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68580" indent="0">
              <a:buNone/>
            </a:pPr>
            <a:r>
              <a:rPr lang="bn-BD" sz="4000" dirty="0" smtClean="0">
                <a:solidFill>
                  <a:schemeClr val="bg1"/>
                </a:solidFill>
              </a:rPr>
              <a:t> এখন, </a:t>
            </a:r>
            <a:r>
              <a:rPr lang="en-US" sz="4000" dirty="0">
                <a:solidFill>
                  <a:schemeClr val="bg1"/>
                </a:solidFill>
              </a:rPr>
              <a:t>R</a:t>
            </a:r>
            <a:r>
              <a:rPr lang="en-US" sz="4000" baseline="-25000" dirty="0">
                <a:solidFill>
                  <a:schemeClr val="bg1"/>
                </a:solidFill>
              </a:rPr>
              <a:t>1 </a:t>
            </a:r>
            <a:r>
              <a:rPr lang="bn-BD" sz="4000" dirty="0" smtClean="0">
                <a:solidFill>
                  <a:schemeClr val="bg1"/>
                </a:solidFill>
              </a:rPr>
              <a:t>, </a:t>
            </a:r>
            <a:r>
              <a:rPr lang="en-US" sz="4000" dirty="0" smtClean="0">
                <a:solidFill>
                  <a:schemeClr val="bg1"/>
                </a:solidFill>
              </a:rPr>
              <a:t>R</a:t>
            </a:r>
            <a:r>
              <a:rPr lang="en-US" sz="4000" baseline="-25000" dirty="0" smtClean="0">
                <a:solidFill>
                  <a:schemeClr val="bg1"/>
                </a:solidFill>
              </a:rPr>
              <a:t>2 </a:t>
            </a:r>
            <a:r>
              <a:rPr lang="bn-BD" sz="4000" dirty="0" smtClean="0">
                <a:solidFill>
                  <a:schemeClr val="bg1"/>
                </a:solidFill>
              </a:rPr>
              <a:t>, </a:t>
            </a:r>
            <a:r>
              <a:rPr lang="en-US" sz="4000" dirty="0" smtClean="0">
                <a:solidFill>
                  <a:schemeClr val="bg1"/>
                </a:solidFill>
              </a:rPr>
              <a:t>R</a:t>
            </a:r>
            <a:r>
              <a:rPr lang="en-US" sz="4000" baseline="-25000" dirty="0" smtClean="0">
                <a:solidFill>
                  <a:schemeClr val="bg1"/>
                </a:solidFill>
              </a:rPr>
              <a:t>3 </a:t>
            </a:r>
            <a:r>
              <a:rPr lang="bn-BD" sz="4000" dirty="0" smtClean="0">
                <a:solidFill>
                  <a:schemeClr val="bg1"/>
                </a:solidFill>
              </a:rPr>
              <a:t>মানের রোধ তিনটিকে যদি </a:t>
            </a:r>
            <a:r>
              <a:rPr lang="en-US" sz="4000" dirty="0" err="1" smtClean="0">
                <a:solidFill>
                  <a:schemeClr val="bg1"/>
                </a:solidFill>
              </a:rPr>
              <a:t>R</a:t>
            </a:r>
            <a:r>
              <a:rPr lang="en-US" sz="4000" baseline="-25000" dirty="0" err="1" smtClean="0">
                <a:solidFill>
                  <a:schemeClr val="bg1"/>
                </a:solidFill>
              </a:rPr>
              <a:t>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bn-BD" sz="4000" dirty="0" smtClean="0">
                <a:solidFill>
                  <a:schemeClr val="bg1"/>
                </a:solidFill>
              </a:rPr>
              <a:t> মানের এমন একটি রোধ দ্বারা প্রতিস্থাপন করা হয় যে ,এতে বর্তনীতে একই প্রবাহ </a:t>
            </a:r>
            <a:r>
              <a:rPr lang="en-US" sz="4000" dirty="0" smtClean="0">
                <a:solidFill>
                  <a:schemeClr val="bg1"/>
                </a:solidFill>
              </a:rPr>
              <a:t>I </a:t>
            </a:r>
            <a:r>
              <a:rPr lang="bn-BD" sz="4000" dirty="0" smtClean="0">
                <a:solidFill>
                  <a:schemeClr val="bg1"/>
                </a:solidFill>
              </a:rPr>
              <a:t>চলে এবং রোধগুলোর দুই প্রান্তের বিভব পার্থক্য </a:t>
            </a:r>
            <a:r>
              <a:rPr lang="en-US" sz="4000" dirty="0" smtClean="0">
                <a:solidFill>
                  <a:schemeClr val="bg1"/>
                </a:solidFill>
              </a:rPr>
              <a:t> V </a:t>
            </a:r>
            <a:r>
              <a:rPr lang="bn-BD" sz="4000" dirty="0" smtClean="0">
                <a:solidFill>
                  <a:schemeClr val="bg1"/>
                </a:solidFill>
              </a:rPr>
              <a:t> অপরিবর্তিত থাকে তাহলে </a:t>
            </a:r>
            <a:r>
              <a:rPr lang="en-US" sz="4000" dirty="0" err="1">
                <a:solidFill>
                  <a:schemeClr val="bg1"/>
                </a:solidFill>
              </a:rPr>
              <a:t>R</a:t>
            </a:r>
            <a:r>
              <a:rPr lang="en-US" sz="4000" baseline="-25000" dirty="0" err="1">
                <a:solidFill>
                  <a:schemeClr val="bg1"/>
                </a:solidFill>
              </a:rPr>
              <a:t>s</a:t>
            </a:r>
            <a:r>
              <a:rPr lang="en-US" sz="4000" baseline="-25000" dirty="0">
                <a:solidFill>
                  <a:schemeClr val="bg1"/>
                </a:solidFill>
              </a:rPr>
              <a:t> </a:t>
            </a:r>
            <a:r>
              <a:rPr lang="bn-BD" sz="4000" dirty="0" smtClean="0">
                <a:solidFill>
                  <a:schemeClr val="bg1"/>
                </a:solidFill>
              </a:rPr>
              <a:t>হবে তুল্যরোধ। </a:t>
            </a:r>
          </a:p>
          <a:p>
            <a:pPr marL="6858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Lucida Sans Unicode"/>
                <a:cs typeface="Lucida Sans Unicode"/>
              </a:rPr>
              <a:t>∴</a:t>
            </a:r>
            <a:r>
              <a:rPr lang="bn-BD" sz="4000" dirty="0" smtClean="0">
                <a:solidFill>
                  <a:schemeClr val="bg1"/>
                </a:solidFill>
                <a:latin typeface="Lucida Sans Unicode"/>
                <a:cs typeface="Lucida Sans Unicode"/>
              </a:rPr>
              <a:t>ওহমের সূত্রানুসারে ,</a:t>
            </a:r>
          </a:p>
          <a:p>
            <a:pPr marL="68580" indent="0">
              <a:buNone/>
            </a:pPr>
            <a:r>
              <a:rPr lang="en-US" sz="4000" dirty="0">
                <a:solidFill>
                  <a:schemeClr val="bg1"/>
                </a:solidFill>
                <a:latin typeface="Lucida Sans Unicode"/>
                <a:cs typeface="Lucida Sans Unicode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Lucida Sans Unicode"/>
                <a:cs typeface="Lucida Sans Unicode"/>
              </a:rPr>
              <a:t>V= IR</a:t>
            </a:r>
            <a:r>
              <a:rPr lang="en-US" sz="4000" baseline="-25000" dirty="0" smtClean="0">
                <a:solidFill>
                  <a:schemeClr val="bg1"/>
                </a:solidFill>
                <a:latin typeface="Lucida Sans Unicode"/>
                <a:cs typeface="Lucida Sans Unicode"/>
              </a:rPr>
              <a:t>s</a:t>
            </a:r>
            <a:r>
              <a:rPr lang="bn-BD" sz="4000" dirty="0" smtClean="0">
                <a:solidFill>
                  <a:schemeClr val="bg1"/>
                </a:solidFill>
              </a:rPr>
              <a:t>  </a:t>
            </a:r>
            <a:r>
              <a:rPr lang="en-US" sz="4000" dirty="0" smtClean="0">
                <a:solidFill>
                  <a:schemeClr val="bg1"/>
                </a:solidFill>
              </a:rPr>
              <a:t>------ (5)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628800"/>
            <a:ext cx="3419856" cy="417764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2856"/>
            <a:ext cx="4195191" cy="4267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881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2775</TotalTime>
  <Words>651</Words>
  <Application>Microsoft Office PowerPoint</Application>
  <PresentationFormat>On-screen Show (4:3)</PresentationFormat>
  <Paragraphs>99</Paragraphs>
  <Slides>15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Austin</vt:lpstr>
      <vt:lpstr>Equation</vt:lpstr>
      <vt:lpstr>wemwgjøvwni ivngvwbi ivwng</vt:lpstr>
      <vt:lpstr>wkÿK cwiwPwZ</vt:lpstr>
      <vt:lpstr> cye© cv‡Vi cyb©v‡jvPbv</vt:lpstr>
      <vt:lpstr> পাঠ শিরোনাম </vt:lpstr>
      <vt:lpstr>                                             আচরণিক উদ্দেশ্য</vt:lpstr>
      <vt:lpstr>ক) প্রাসঙ্গিক আলোচনা</vt:lpstr>
      <vt:lpstr>নিচের চিত্রটি লক্ষ্য কর </vt:lpstr>
      <vt:lpstr>শ্রেণি সন্নিবেশ</vt:lpstr>
      <vt:lpstr>শ্রেণি সন্নিবেশে তুল্যরোধ</vt:lpstr>
      <vt:lpstr>শ্রেণি সন্নিবেশে তুল্যরোধ নির্ণয়</vt:lpstr>
      <vt:lpstr>মুল্যায়ন </vt:lpstr>
      <vt:lpstr>নিউরণে অণুরনন   </vt:lpstr>
      <vt:lpstr>শ্রেণির কাজ (একক কাজ) </vt:lpstr>
      <vt:lpstr>বাড়ির কাজ </vt:lpstr>
      <vt:lpstr>Slide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Atikur Rahman</cp:lastModifiedBy>
  <cp:revision>435</cp:revision>
  <dcterms:created xsi:type="dcterms:W3CDTF">2014-08-23T08:40:46Z</dcterms:created>
  <dcterms:modified xsi:type="dcterms:W3CDTF">2019-11-07T08:02:02Z</dcterms:modified>
</cp:coreProperties>
</file>