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7" r:id="rId4"/>
    <p:sldId id="260" r:id="rId5"/>
    <p:sldId id="261" r:id="rId6"/>
    <p:sldId id="262" r:id="rId7"/>
    <p:sldId id="259" r:id="rId8"/>
    <p:sldId id="265" r:id="rId9"/>
    <p:sldId id="264" r:id="rId10"/>
    <p:sldId id="266" r:id="rId11"/>
    <p:sldId id="268" r:id="rId12"/>
    <p:sldId id="290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1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C1574-1802-43A9-B180-BA7B1BDFC6E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63ADA-7BB1-4423-8F13-40EC52CE3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87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63ADA-7BB1-4423-8F13-40EC52CE3B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02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63ADA-7BB1-4423-8F13-40EC52CE3B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47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63ADA-7BB1-4423-8F13-40EC52CE3B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27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63ADA-7BB1-4423-8F13-40EC52CE3B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43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63ADA-7BB1-4423-8F13-40EC52CE3B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94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63ADA-7BB1-4423-8F13-40EC52CE3B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66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63ADA-7BB1-4423-8F13-40EC52CE3B7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01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63ADA-7BB1-4423-8F13-40EC52CE3B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21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63ADA-7BB1-4423-8F13-40EC52CE3B7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31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63ADA-7BB1-4423-8F13-40EC52CE3B7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24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63ADA-7BB1-4423-8F13-40EC52CE3B7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13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63ADA-7BB1-4423-8F13-40EC52CE3B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19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63ADA-7BB1-4423-8F13-40EC52CE3B7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700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63ADA-7BB1-4423-8F13-40EC52CE3B7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580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63ADA-7BB1-4423-8F13-40EC52CE3B7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87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63ADA-7BB1-4423-8F13-40EC52CE3B7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80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63ADA-7BB1-4423-8F13-40EC52CE3B7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889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63ADA-7BB1-4423-8F13-40EC52CE3B7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563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63ADA-7BB1-4423-8F13-40EC52CE3B7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63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63ADA-7BB1-4423-8F13-40EC52CE3B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26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63ADA-7BB1-4423-8F13-40EC52CE3B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01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63ADA-7BB1-4423-8F13-40EC52CE3B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74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63ADA-7BB1-4423-8F13-40EC52CE3B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11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63ADA-7BB1-4423-8F13-40EC52CE3B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8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63ADA-7BB1-4423-8F13-40EC52CE3B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77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63ADA-7BB1-4423-8F13-40EC52CE3B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88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F8C7-3850-463C-A0F9-E5B4E74CFD1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34A9-2253-4472-9EAE-B5BE9000D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2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F8C7-3850-463C-A0F9-E5B4E74CFD1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34A9-2253-4472-9EAE-B5BE9000D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80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F8C7-3850-463C-A0F9-E5B4E74CFD1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34A9-2253-4472-9EAE-B5BE9000D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8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F8C7-3850-463C-A0F9-E5B4E74CFD1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34A9-2253-4472-9EAE-B5BE9000D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17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F8C7-3850-463C-A0F9-E5B4E74CFD1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34A9-2253-4472-9EAE-B5BE9000D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6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F8C7-3850-463C-A0F9-E5B4E74CFD1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34A9-2253-4472-9EAE-B5BE9000D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2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F8C7-3850-463C-A0F9-E5B4E74CFD1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34A9-2253-4472-9EAE-B5BE9000D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0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F8C7-3850-463C-A0F9-E5B4E74CFD1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34A9-2253-4472-9EAE-B5BE9000D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6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F8C7-3850-463C-A0F9-E5B4E74CFD1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34A9-2253-4472-9EAE-B5BE9000D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36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F8C7-3850-463C-A0F9-E5B4E74CFD1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34A9-2253-4472-9EAE-B5BE9000D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9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F8C7-3850-463C-A0F9-E5B4E74CFD1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34A9-2253-4472-9EAE-B5BE9000D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6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chemeClr val="accent4">
                <a:lumMod val="40000"/>
                <a:lumOff val="60000"/>
              </a:schemeClr>
            </a:gs>
            <a:gs pos="0">
              <a:srgbClr val="DBE9B1">
                <a:lumMod val="0"/>
              </a:srgbClr>
            </a:gs>
            <a:gs pos="0">
              <a:schemeClr val="accent1">
                <a:lumMod val="45000"/>
                <a:lumOff val="55000"/>
              </a:schemeClr>
            </a:gs>
            <a:gs pos="0">
              <a:srgbClr val="F5F932"/>
            </a:gs>
            <a:gs pos="13000">
              <a:srgbClr val="FF00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9F8C7-3850-463C-A0F9-E5B4E74CFD1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034A9-2253-4472-9EAE-B5BE9000D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7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2.png"/><Relationship Id="rId4" Type="http://schemas.openxmlformats.org/officeDocument/2006/relationships/image" Target="../media/image3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5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05" y="171901"/>
            <a:ext cx="12055595" cy="662624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1475522" y="2508965"/>
            <a:ext cx="123250" cy="43490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grpSp>
        <p:nvGrpSpPr>
          <p:cNvPr id="10" name="Group 9"/>
          <p:cNvGrpSpPr/>
          <p:nvPr/>
        </p:nvGrpSpPr>
        <p:grpSpPr>
          <a:xfrm rot="19749848">
            <a:off x="5917" y="1172107"/>
            <a:ext cx="3049125" cy="2959283"/>
            <a:chOff x="246068" y="2092943"/>
            <a:chExt cx="1304334" cy="1295811"/>
          </a:xfrm>
        </p:grpSpPr>
        <p:grpSp>
          <p:nvGrpSpPr>
            <p:cNvPr id="11" name="Group 10"/>
            <p:cNvGrpSpPr/>
            <p:nvPr/>
          </p:nvGrpSpPr>
          <p:grpSpPr>
            <a:xfrm>
              <a:off x="246068" y="2222808"/>
              <a:ext cx="708742" cy="501219"/>
              <a:chOff x="253487" y="1133611"/>
              <a:chExt cx="6022370" cy="3848222"/>
            </a:xfrm>
          </p:grpSpPr>
          <p:sp>
            <p:nvSpPr>
              <p:cNvPr id="21" name="Isosceles Triangle 20"/>
              <p:cNvSpPr/>
              <p:nvPr/>
            </p:nvSpPr>
            <p:spPr>
              <a:xfrm>
                <a:off x="253487" y="2306884"/>
                <a:ext cx="5456177" cy="2674949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2807758">
                <a:off x="3382259" y="1904858"/>
                <a:ext cx="3664846" cy="2122351"/>
              </a:xfrm>
              <a:prstGeom prst="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 rot="5587991">
              <a:off x="816995" y="2193321"/>
              <a:ext cx="697609" cy="496854"/>
              <a:chOff x="318136" y="1217727"/>
              <a:chExt cx="5927776" cy="3814695"/>
            </a:xfrm>
            <a:solidFill>
              <a:srgbClr val="0070C0"/>
            </a:solidFill>
          </p:grpSpPr>
          <p:sp>
            <p:nvSpPr>
              <p:cNvPr id="19" name="Isosceles Triangle 18"/>
              <p:cNvSpPr/>
              <p:nvPr/>
            </p:nvSpPr>
            <p:spPr>
              <a:xfrm rot="21564498">
                <a:off x="318136" y="2357479"/>
                <a:ext cx="5456178" cy="2674943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 rot="2807758">
                <a:off x="3399316" y="1941969"/>
                <a:ext cx="3570838" cy="2122354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10800000">
              <a:off x="719835" y="2719212"/>
              <a:ext cx="830567" cy="401048"/>
              <a:chOff x="273264" y="1939670"/>
              <a:chExt cx="7057545" cy="3079143"/>
            </a:xfrm>
          </p:grpSpPr>
          <p:sp>
            <p:nvSpPr>
              <p:cNvPr id="17" name="Isosceles Triangle 16"/>
              <p:cNvSpPr/>
              <p:nvPr/>
            </p:nvSpPr>
            <p:spPr>
              <a:xfrm rot="21449431">
                <a:off x="273264" y="2343866"/>
                <a:ext cx="5456179" cy="2674947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 rot="2617067">
                <a:off x="3029709" y="1939670"/>
                <a:ext cx="4301100" cy="1984205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 rot="15961431">
              <a:off x="314961" y="2792726"/>
              <a:ext cx="701623" cy="490434"/>
              <a:chOff x="253487" y="1216414"/>
              <a:chExt cx="5961869" cy="3765419"/>
            </a:xfrm>
          </p:grpSpPr>
          <p:sp>
            <p:nvSpPr>
              <p:cNvPr id="15" name="Isosceles Triangle 14"/>
              <p:cNvSpPr/>
              <p:nvPr/>
            </p:nvSpPr>
            <p:spPr>
              <a:xfrm>
                <a:off x="253487" y="2306884"/>
                <a:ext cx="5456177" cy="2674949"/>
              </a:xfrm>
              <a:prstGeom prst="triangle">
                <a:avLst/>
              </a:prstGeom>
              <a:solidFill>
                <a:srgbClr val="CC00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2946293">
                <a:off x="3368762" y="1940654"/>
                <a:ext cx="3570834" cy="2122354"/>
              </a:xfrm>
              <a:prstGeom prst="triangl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3" name="Rectangle 22"/>
          <p:cNvSpPr/>
          <p:nvPr/>
        </p:nvSpPr>
        <p:spPr>
          <a:xfrm flipH="1">
            <a:off x="4656046" y="2528843"/>
            <a:ext cx="123250" cy="43490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grpSp>
        <p:nvGrpSpPr>
          <p:cNvPr id="24" name="Group 23"/>
          <p:cNvGrpSpPr/>
          <p:nvPr/>
        </p:nvGrpSpPr>
        <p:grpSpPr>
          <a:xfrm rot="19749848">
            <a:off x="3186441" y="1191985"/>
            <a:ext cx="3049125" cy="2959283"/>
            <a:chOff x="246068" y="2092943"/>
            <a:chExt cx="1304334" cy="1295811"/>
          </a:xfrm>
        </p:grpSpPr>
        <p:grpSp>
          <p:nvGrpSpPr>
            <p:cNvPr id="25" name="Group 24"/>
            <p:cNvGrpSpPr/>
            <p:nvPr/>
          </p:nvGrpSpPr>
          <p:grpSpPr>
            <a:xfrm>
              <a:off x="246068" y="2222808"/>
              <a:ext cx="708742" cy="501219"/>
              <a:chOff x="253487" y="1133611"/>
              <a:chExt cx="6022370" cy="3848222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253487" y="2306884"/>
                <a:ext cx="5456177" cy="2674949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 rot="2807758">
                <a:off x="3382259" y="1904858"/>
                <a:ext cx="3664846" cy="2122351"/>
              </a:xfrm>
              <a:prstGeom prst="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 rot="5587991">
              <a:off x="816995" y="2193321"/>
              <a:ext cx="697609" cy="496854"/>
              <a:chOff x="318136" y="1217727"/>
              <a:chExt cx="5927776" cy="3814695"/>
            </a:xfrm>
            <a:solidFill>
              <a:srgbClr val="0070C0"/>
            </a:solidFill>
          </p:grpSpPr>
          <p:sp>
            <p:nvSpPr>
              <p:cNvPr id="33" name="Isosceles Triangle 32"/>
              <p:cNvSpPr/>
              <p:nvPr/>
            </p:nvSpPr>
            <p:spPr>
              <a:xfrm rot="21564498">
                <a:off x="318136" y="2357479"/>
                <a:ext cx="5456178" cy="2674943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 rot="2807758">
                <a:off x="3399316" y="1941969"/>
                <a:ext cx="3570838" cy="2122354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 rot="10800000">
              <a:off x="719835" y="2719212"/>
              <a:ext cx="830567" cy="401048"/>
              <a:chOff x="273264" y="1939670"/>
              <a:chExt cx="7057545" cy="3079143"/>
            </a:xfrm>
          </p:grpSpPr>
          <p:sp>
            <p:nvSpPr>
              <p:cNvPr id="31" name="Isosceles Triangle 30"/>
              <p:cNvSpPr/>
              <p:nvPr/>
            </p:nvSpPr>
            <p:spPr>
              <a:xfrm rot="21449431">
                <a:off x="273264" y="2343866"/>
                <a:ext cx="5456179" cy="2674947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2" name="Isosceles Triangle 31"/>
              <p:cNvSpPr/>
              <p:nvPr/>
            </p:nvSpPr>
            <p:spPr>
              <a:xfrm rot="2617067">
                <a:off x="3029709" y="1939670"/>
                <a:ext cx="4301100" cy="1984205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 rot="15961431">
              <a:off x="314961" y="2792726"/>
              <a:ext cx="701623" cy="490434"/>
              <a:chOff x="253487" y="1216414"/>
              <a:chExt cx="5961869" cy="3765419"/>
            </a:xfrm>
          </p:grpSpPr>
          <p:sp>
            <p:nvSpPr>
              <p:cNvPr id="29" name="Isosceles Triangle 28"/>
              <p:cNvSpPr/>
              <p:nvPr/>
            </p:nvSpPr>
            <p:spPr>
              <a:xfrm>
                <a:off x="253487" y="2306884"/>
                <a:ext cx="5456177" cy="2674949"/>
              </a:xfrm>
              <a:prstGeom prst="triangle">
                <a:avLst/>
              </a:prstGeom>
              <a:solidFill>
                <a:srgbClr val="CC00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 rot="2946293">
                <a:off x="3368762" y="1940654"/>
                <a:ext cx="3570834" cy="2122354"/>
              </a:xfrm>
              <a:prstGeom prst="triangl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7" name="Rectangle 36"/>
          <p:cNvSpPr/>
          <p:nvPr/>
        </p:nvSpPr>
        <p:spPr>
          <a:xfrm flipH="1">
            <a:off x="7737176" y="2548721"/>
            <a:ext cx="123250" cy="43490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grpSp>
        <p:nvGrpSpPr>
          <p:cNvPr id="38" name="Group 37"/>
          <p:cNvGrpSpPr/>
          <p:nvPr/>
        </p:nvGrpSpPr>
        <p:grpSpPr>
          <a:xfrm rot="19749848">
            <a:off x="6267571" y="1211863"/>
            <a:ext cx="3049125" cy="2959283"/>
            <a:chOff x="246068" y="2092943"/>
            <a:chExt cx="1304334" cy="1295811"/>
          </a:xfrm>
        </p:grpSpPr>
        <p:grpSp>
          <p:nvGrpSpPr>
            <p:cNvPr id="39" name="Group 38"/>
            <p:cNvGrpSpPr/>
            <p:nvPr/>
          </p:nvGrpSpPr>
          <p:grpSpPr>
            <a:xfrm>
              <a:off x="246068" y="2222808"/>
              <a:ext cx="708742" cy="501219"/>
              <a:chOff x="253487" y="1133611"/>
              <a:chExt cx="6022370" cy="3848222"/>
            </a:xfrm>
          </p:grpSpPr>
          <p:sp>
            <p:nvSpPr>
              <p:cNvPr id="49" name="Isosceles Triangle 48"/>
              <p:cNvSpPr/>
              <p:nvPr/>
            </p:nvSpPr>
            <p:spPr>
              <a:xfrm>
                <a:off x="253487" y="2306884"/>
                <a:ext cx="5456177" cy="2674949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0" name="Isosceles Triangle 49"/>
              <p:cNvSpPr/>
              <p:nvPr/>
            </p:nvSpPr>
            <p:spPr>
              <a:xfrm rot="2807758">
                <a:off x="3382259" y="1904858"/>
                <a:ext cx="3664846" cy="2122351"/>
              </a:xfrm>
              <a:prstGeom prst="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 rot="5587991">
              <a:off x="816995" y="2193321"/>
              <a:ext cx="697609" cy="496854"/>
              <a:chOff x="318136" y="1217727"/>
              <a:chExt cx="5927776" cy="3814695"/>
            </a:xfrm>
            <a:solidFill>
              <a:srgbClr val="0070C0"/>
            </a:solidFill>
          </p:grpSpPr>
          <p:sp>
            <p:nvSpPr>
              <p:cNvPr id="47" name="Isosceles Triangle 46"/>
              <p:cNvSpPr/>
              <p:nvPr/>
            </p:nvSpPr>
            <p:spPr>
              <a:xfrm rot="21564498">
                <a:off x="318136" y="2357479"/>
                <a:ext cx="5456178" cy="2674943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 rot="2807758">
                <a:off x="3399316" y="1941969"/>
                <a:ext cx="3570838" cy="2122354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 rot="10800000">
              <a:off x="719835" y="2719212"/>
              <a:ext cx="830567" cy="401048"/>
              <a:chOff x="273264" y="1939670"/>
              <a:chExt cx="7057545" cy="3079143"/>
            </a:xfrm>
          </p:grpSpPr>
          <p:sp>
            <p:nvSpPr>
              <p:cNvPr id="45" name="Isosceles Triangle 44"/>
              <p:cNvSpPr/>
              <p:nvPr/>
            </p:nvSpPr>
            <p:spPr>
              <a:xfrm rot="21449431">
                <a:off x="273264" y="2343866"/>
                <a:ext cx="5456179" cy="2674947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6" name="Isosceles Triangle 45"/>
              <p:cNvSpPr/>
              <p:nvPr/>
            </p:nvSpPr>
            <p:spPr>
              <a:xfrm rot="2617067">
                <a:off x="3029709" y="1939670"/>
                <a:ext cx="4301100" cy="1984205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 rot="15961431">
              <a:off x="314961" y="2792726"/>
              <a:ext cx="701623" cy="490434"/>
              <a:chOff x="253487" y="1216414"/>
              <a:chExt cx="5961869" cy="3765419"/>
            </a:xfrm>
          </p:grpSpPr>
          <p:sp>
            <p:nvSpPr>
              <p:cNvPr id="43" name="Isosceles Triangle 42"/>
              <p:cNvSpPr/>
              <p:nvPr/>
            </p:nvSpPr>
            <p:spPr>
              <a:xfrm>
                <a:off x="253487" y="2306884"/>
                <a:ext cx="5456177" cy="2674949"/>
              </a:xfrm>
              <a:prstGeom prst="triangle">
                <a:avLst/>
              </a:prstGeom>
              <a:solidFill>
                <a:srgbClr val="CC00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4" name="Isosceles Triangle 43"/>
              <p:cNvSpPr/>
              <p:nvPr/>
            </p:nvSpPr>
            <p:spPr>
              <a:xfrm rot="2946293">
                <a:off x="3368762" y="1940654"/>
                <a:ext cx="3570834" cy="2122354"/>
              </a:xfrm>
              <a:prstGeom prst="triangl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51" name="Rectangle 50"/>
          <p:cNvSpPr/>
          <p:nvPr/>
        </p:nvSpPr>
        <p:spPr>
          <a:xfrm flipH="1">
            <a:off x="10778550" y="2528843"/>
            <a:ext cx="123250" cy="43490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grpSp>
        <p:nvGrpSpPr>
          <p:cNvPr id="52" name="Group 51"/>
          <p:cNvGrpSpPr/>
          <p:nvPr/>
        </p:nvGrpSpPr>
        <p:grpSpPr>
          <a:xfrm rot="19749848">
            <a:off x="9308945" y="1191985"/>
            <a:ext cx="3049125" cy="2959283"/>
            <a:chOff x="246068" y="2092943"/>
            <a:chExt cx="1304334" cy="1295811"/>
          </a:xfrm>
        </p:grpSpPr>
        <p:grpSp>
          <p:nvGrpSpPr>
            <p:cNvPr id="53" name="Group 52"/>
            <p:cNvGrpSpPr/>
            <p:nvPr/>
          </p:nvGrpSpPr>
          <p:grpSpPr>
            <a:xfrm>
              <a:off x="246068" y="2222808"/>
              <a:ext cx="708742" cy="501219"/>
              <a:chOff x="253487" y="1133611"/>
              <a:chExt cx="6022370" cy="3848222"/>
            </a:xfrm>
          </p:grpSpPr>
          <p:sp>
            <p:nvSpPr>
              <p:cNvPr id="63" name="Isosceles Triangle 62"/>
              <p:cNvSpPr/>
              <p:nvPr/>
            </p:nvSpPr>
            <p:spPr>
              <a:xfrm>
                <a:off x="253487" y="2306884"/>
                <a:ext cx="5456177" cy="2674949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 rot="2807758">
                <a:off x="3382259" y="1904858"/>
                <a:ext cx="3664846" cy="2122351"/>
              </a:xfrm>
              <a:prstGeom prst="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 rot="5587991">
              <a:off x="816995" y="2193321"/>
              <a:ext cx="697609" cy="496854"/>
              <a:chOff x="318136" y="1217727"/>
              <a:chExt cx="5927776" cy="3814695"/>
            </a:xfrm>
            <a:solidFill>
              <a:srgbClr val="0070C0"/>
            </a:solidFill>
          </p:grpSpPr>
          <p:sp>
            <p:nvSpPr>
              <p:cNvPr id="61" name="Isosceles Triangle 60"/>
              <p:cNvSpPr/>
              <p:nvPr/>
            </p:nvSpPr>
            <p:spPr>
              <a:xfrm rot="21564498">
                <a:off x="318136" y="2357479"/>
                <a:ext cx="5456178" cy="2674943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 rot="2807758">
                <a:off x="3399316" y="1941969"/>
                <a:ext cx="3570838" cy="2122354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rot="10800000">
              <a:off x="719835" y="2719212"/>
              <a:ext cx="830567" cy="401048"/>
              <a:chOff x="273264" y="1939670"/>
              <a:chExt cx="7057545" cy="3079143"/>
            </a:xfrm>
          </p:grpSpPr>
          <p:sp>
            <p:nvSpPr>
              <p:cNvPr id="59" name="Isosceles Triangle 58"/>
              <p:cNvSpPr/>
              <p:nvPr/>
            </p:nvSpPr>
            <p:spPr>
              <a:xfrm rot="21449431">
                <a:off x="273264" y="2343866"/>
                <a:ext cx="5456179" cy="2674947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0" name="Isosceles Triangle 59"/>
              <p:cNvSpPr/>
              <p:nvPr/>
            </p:nvSpPr>
            <p:spPr>
              <a:xfrm rot="2617067">
                <a:off x="3029709" y="1939670"/>
                <a:ext cx="4301100" cy="1984205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 rot="15961431">
              <a:off x="314961" y="2792726"/>
              <a:ext cx="701623" cy="490434"/>
              <a:chOff x="253487" y="1216414"/>
              <a:chExt cx="5961869" cy="3765419"/>
            </a:xfrm>
          </p:grpSpPr>
          <p:sp>
            <p:nvSpPr>
              <p:cNvPr id="57" name="Isosceles Triangle 56"/>
              <p:cNvSpPr/>
              <p:nvPr/>
            </p:nvSpPr>
            <p:spPr>
              <a:xfrm>
                <a:off x="253487" y="2306884"/>
                <a:ext cx="5456177" cy="2674949"/>
              </a:xfrm>
              <a:prstGeom prst="triangle">
                <a:avLst/>
              </a:prstGeom>
              <a:solidFill>
                <a:srgbClr val="CC00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 rot="2946293">
                <a:off x="3368762" y="1940654"/>
                <a:ext cx="3570834" cy="2122354"/>
              </a:xfrm>
              <a:prstGeom prst="triangl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65" name="Rectangle 64"/>
          <p:cNvSpPr/>
          <p:nvPr/>
        </p:nvSpPr>
        <p:spPr>
          <a:xfrm>
            <a:off x="240198" y="722685"/>
            <a:ext cx="3519952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39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578226" y="459218"/>
            <a:ext cx="2089033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7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গ</a:t>
            </a:r>
            <a:endParaRPr lang="en-US" sz="4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701291" y="643711"/>
            <a:ext cx="1955985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39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9831146" y="1054172"/>
            <a:ext cx="1712328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3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39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" y="184"/>
            <a:ext cx="5831944" cy="6857999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4542" y="9776"/>
            <a:ext cx="641603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8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062"/>
    </mc:Choice>
    <mc:Fallback>
      <p:transition spd="slow" advTm="350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0.62383 0.01782 " pathEditMode="relative" rAng="0" ptsTypes="AA">
                                      <p:cBhvr>
                                        <p:cTn id="6" dur="5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3" y="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-0.51472 -0.00162 " pathEditMode="relative" rAng="0" ptsTypes="AA">
                                      <p:cBhvr>
                                        <p:cTn id="8" dur="6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2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00"/>
                            </p:stCondLst>
                            <p:childTnLst>
                              <p:par>
                                <p:cTn id="28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34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500"/>
                            </p:stCondLst>
                            <p:childTnLst>
                              <p:par>
                                <p:cTn id="40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35831" y="293733"/>
            <a:ext cx="15488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276232" y="1422647"/>
            <a:ext cx="289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err="1">
                <a:latin typeface="NikoshBAN" pitchFamily="2" charset="0"/>
              </a:rPr>
              <a:t>পাথর</a:t>
            </a:r>
            <a:r>
              <a:rPr lang="en-US" altLang="en-US" sz="4000" dirty="0">
                <a:latin typeface="NikoshBAN" pitchFamily="2" charset="0"/>
              </a:rPr>
              <a:t> </a:t>
            </a:r>
            <a:r>
              <a:rPr lang="en-US" altLang="en-US" sz="4000" dirty="0" err="1">
                <a:latin typeface="NikoshBAN" pitchFamily="2" charset="0"/>
              </a:rPr>
              <a:t>ঠেলে</a:t>
            </a:r>
            <a:r>
              <a:rPr lang="en-US" altLang="en-US" sz="4000" dirty="0">
                <a:latin typeface="NikoshBAN" pitchFamily="2" charset="0"/>
              </a:rPr>
              <a:t> </a:t>
            </a:r>
            <a:r>
              <a:rPr lang="en-US" altLang="en-US" sz="4000" dirty="0" err="1">
                <a:latin typeface="NikoshBAN" pitchFamily="2" charset="0"/>
              </a:rPr>
              <a:t>মাথা</a:t>
            </a:r>
            <a:r>
              <a:rPr lang="en-US" altLang="en-US" sz="4000" dirty="0">
                <a:latin typeface="NikoshBAN" pitchFamily="2" charset="0"/>
              </a:rPr>
              <a:t> </a:t>
            </a:r>
          </a:p>
          <a:p>
            <a:pPr eaLnBrk="1" hangingPunct="1"/>
            <a:r>
              <a:rPr lang="en-US" altLang="en-US" sz="4000" dirty="0" err="1">
                <a:latin typeface="NikoshBAN" pitchFamily="2" charset="0"/>
              </a:rPr>
              <a:t>উঁচোয়</a:t>
            </a:r>
            <a:r>
              <a:rPr lang="en-US" altLang="en-US" sz="4000" dirty="0">
                <a:latin typeface="NikoshBAN" pitchFamily="2" charset="0"/>
              </a:rPr>
              <a:t> </a:t>
            </a:r>
            <a:r>
              <a:rPr lang="en-US" altLang="en-US" sz="4000" dirty="0" err="1">
                <a:latin typeface="NikoshBAN" pitchFamily="2" charset="0"/>
              </a:rPr>
              <a:t>ঘাস</a:t>
            </a:r>
            <a:r>
              <a:rPr lang="en-US" altLang="en-US" sz="4000" dirty="0">
                <a:latin typeface="NikoshBAN" pitchFamily="2" charset="0"/>
              </a:rPr>
              <a:t>  =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470511" y="1283204"/>
            <a:ext cx="340943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latin typeface="NikoshBAN" pitchFamily="2" charset="0"/>
              </a:rPr>
              <a:t>এ </a:t>
            </a:r>
            <a:r>
              <a:rPr lang="en-US" altLang="en-US" sz="4000" dirty="0" err="1">
                <a:latin typeface="NikoshBAN" pitchFamily="2" charset="0"/>
              </a:rPr>
              <a:t>মাসে</a:t>
            </a:r>
            <a:r>
              <a:rPr lang="en-US" altLang="en-US" sz="4000" dirty="0">
                <a:latin typeface="NikoshBAN" pitchFamily="2" charset="0"/>
              </a:rPr>
              <a:t> </a:t>
            </a:r>
            <a:r>
              <a:rPr lang="en-US" altLang="en-US" sz="4000" dirty="0" err="1">
                <a:latin typeface="NikoshBAN" pitchFamily="2" charset="0"/>
              </a:rPr>
              <a:t>পাথরের</a:t>
            </a:r>
            <a:r>
              <a:rPr lang="en-US" altLang="en-US" sz="4000" dirty="0">
                <a:latin typeface="NikoshBAN" pitchFamily="2" charset="0"/>
              </a:rPr>
              <a:t> </a:t>
            </a:r>
            <a:r>
              <a:rPr lang="en-US" altLang="en-US" sz="4000" dirty="0" err="1">
                <a:latin typeface="NikoshBAN" pitchFamily="2" charset="0"/>
              </a:rPr>
              <a:t>বুকেও</a:t>
            </a:r>
            <a:r>
              <a:rPr lang="en-US" altLang="en-US" sz="4000" dirty="0">
                <a:latin typeface="NikoshBAN" pitchFamily="2" charset="0"/>
              </a:rPr>
              <a:t> </a:t>
            </a:r>
            <a:r>
              <a:rPr lang="en-US" altLang="en-US" sz="4000" dirty="0" err="1">
                <a:latin typeface="NikoshBAN" pitchFamily="2" charset="0"/>
              </a:rPr>
              <a:t>ঘাস</a:t>
            </a:r>
            <a:r>
              <a:rPr lang="en-US" altLang="en-US" sz="4000" dirty="0">
                <a:latin typeface="NikoshBAN" pitchFamily="2" charset="0"/>
              </a:rPr>
              <a:t> </a:t>
            </a:r>
            <a:r>
              <a:rPr lang="en-US" altLang="en-US" sz="4000" dirty="0" err="1">
                <a:latin typeface="NikoshBAN" pitchFamily="2" charset="0"/>
              </a:rPr>
              <a:t>জন্মায়</a:t>
            </a:r>
            <a:endParaRPr lang="en-US" altLang="en-US" sz="4000" dirty="0">
              <a:latin typeface="NikoshBAN" pitchFamily="2" charset="0"/>
            </a:endParaRPr>
          </a:p>
        </p:txBody>
      </p:sp>
      <p:pic>
        <p:nvPicPr>
          <p:cNvPr id="11" name="Picture 22" descr="http://www.sachalayatan.com/files/mormotta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44" y="1111674"/>
            <a:ext cx="2693449" cy="163494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679937" y="3197765"/>
            <a:ext cx="1752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latin typeface="NikoshBAN" pitchFamily="2" charset="0"/>
              </a:rPr>
              <a:t>সবুজ</a:t>
            </a:r>
            <a:r>
              <a:rPr lang="en-US" altLang="en-US" sz="3200" dirty="0">
                <a:latin typeface="NikoshBAN" pitchFamily="2" charset="0"/>
              </a:rPr>
              <a:t> </a:t>
            </a:r>
            <a:r>
              <a:rPr lang="en-US" altLang="en-US" sz="3200" dirty="0" err="1">
                <a:latin typeface="NikoshBAN" pitchFamily="2" charset="0"/>
              </a:rPr>
              <a:t>আগুন</a:t>
            </a:r>
            <a:r>
              <a:rPr lang="en-US" altLang="en-US" sz="3200" dirty="0">
                <a:latin typeface="NikoshBAN" pitchFamily="2" charset="0"/>
              </a:rPr>
              <a:t> </a:t>
            </a:r>
            <a:r>
              <a:rPr lang="en-US" altLang="en-US" sz="3200" dirty="0" err="1">
                <a:latin typeface="NikoshBAN" pitchFamily="2" charset="0"/>
              </a:rPr>
              <a:t>জ্বলে</a:t>
            </a:r>
            <a:r>
              <a:rPr lang="en-US" altLang="en-US" sz="3200" dirty="0">
                <a:latin typeface="NikoshBAN" pitchFamily="2" charset="0"/>
              </a:rPr>
              <a:t> =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7789730" y="3031621"/>
            <a:ext cx="28575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latin typeface="NikoshBAN" pitchFamily="2" charset="0"/>
              </a:rPr>
              <a:t>বনের</a:t>
            </a:r>
            <a:r>
              <a:rPr lang="en-US" altLang="en-US" sz="3200" dirty="0">
                <a:latin typeface="NikoshBAN" pitchFamily="2" charset="0"/>
              </a:rPr>
              <a:t> </a:t>
            </a:r>
            <a:r>
              <a:rPr lang="en-US" altLang="en-US" sz="3200" dirty="0" err="1">
                <a:latin typeface="NikoshBAN" pitchFamily="2" charset="0"/>
              </a:rPr>
              <a:t>সবুজ</a:t>
            </a:r>
            <a:r>
              <a:rPr lang="en-US" altLang="en-US" sz="3200" dirty="0">
                <a:latin typeface="NikoshBAN" pitchFamily="2" charset="0"/>
              </a:rPr>
              <a:t> </a:t>
            </a:r>
            <a:r>
              <a:rPr lang="en-US" altLang="en-US" sz="3200" dirty="0" err="1">
                <a:latin typeface="NikoshBAN" pitchFamily="2" charset="0"/>
              </a:rPr>
              <a:t>বিস্তারকে</a:t>
            </a:r>
            <a:r>
              <a:rPr lang="en-US" altLang="en-US" sz="3200" dirty="0">
                <a:latin typeface="NikoshBAN" pitchFamily="2" charset="0"/>
              </a:rPr>
              <a:t> </a:t>
            </a:r>
            <a:r>
              <a:rPr lang="en-US" altLang="en-US" sz="3200" dirty="0" err="1">
                <a:latin typeface="NikoshBAN" pitchFamily="2" charset="0"/>
              </a:rPr>
              <a:t>কবি</a:t>
            </a:r>
            <a:r>
              <a:rPr lang="en-US" altLang="en-US" sz="3200" dirty="0">
                <a:latin typeface="NikoshBAN" pitchFamily="2" charset="0"/>
              </a:rPr>
              <a:t> </a:t>
            </a:r>
            <a:r>
              <a:rPr lang="en-US" altLang="en-US" sz="3200" dirty="0" err="1">
                <a:latin typeface="NikoshBAN" pitchFamily="2" charset="0"/>
              </a:rPr>
              <a:t>সবুজ</a:t>
            </a:r>
            <a:r>
              <a:rPr lang="en-US" altLang="en-US" sz="3200" dirty="0">
                <a:latin typeface="NikoshBAN" pitchFamily="2" charset="0"/>
              </a:rPr>
              <a:t> </a:t>
            </a:r>
            <a:r>
              <a:rPr lang="en-US" altLang="en-US" sz="3200" dirty="0" err="1">
                <a:latin typeface="NikoshBAN" pitchFamily="2" charset="0"/>
              </a:rPr>
              <a:t>আগুন</a:t>
            </a:r>
            <a:r>
              <a:rPr lang="en-US" altLang="en-US" sz="3200" dirty="0">
                <a:latin typeface="NikoshBAN" pitchFamily="2" charset="0"/>
              </a:rPr>
              <a:t> </a:t>
            </a:r>
            <a:r>
              <a:rPr lang="en-US" altLang="en-US" sz="3200" dirty="0" err="1">
                <a:latin typeface="NikoshBAN" pitchFamily="2" charset="0"/>
              </a:rPr>
              <a:t>বলে</a:t>
            </a:r>
            <a:r>
              <a:rPr lang="en-US" altLang="en-US" sz="3200" dirty="0">
                <a:latin typeface="NikoshBAN" pitchFamily="2" charset="0"/>
              </a:rPr>
              <a:t> </a:t>
            </a:r>
            <a:r>
              <a:rPr lang="en-US" altLang="en-US" sz="3200" dirty="0" err="1">
                <a:latin typeface="NikoshBAN" pitchFamily="2" charset="0"/>
              </a:rPr>
              <a:t>কল্পনা</a:t>
            </a:r>
            <a:r>
              <a:rPr lang="en-US" altLang="en-US" sz="3200" dirty="0">
                <a:latin typeface="NikoshBAN" pitchFamily="2" charset="0"/>
              </a:rPr>
              <a:t> </a:t>
            </a:r>
            <a:r>
              <a:rPr lang="en-US" altLang="en-US" sz="3200" dirty="0" err="1">
                <a:latin typeface="NikoshBAN" pitchFamily="2" charset="0"/>
              </a:rPr>
              <a:t>করছেন</a:t>
            </a:r>
            <a:r>
              <a:rPr lang="en-US" altLang="en-US" sz="3200" dirty="0">
                <a:latin typeface="NikoshBAN" pitchFamily="2" charset="0"/>
              </a:rPr>
              <a:t>।</a:t>
            </a:r>
          </a:p>
        </p:txBody>
      </p:sp>
      <p:pic>
        <p:nvPicPr>
          <p:cNvPr id="14" name="Picture 24" descr="http://www.dailykalbela.com/wp-content/uploads/2015/05/716-500x35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40"/>
          <a:stretch/>
        </p:blipFill>
        <p:spPr bwMode="auto">
          <a:xfrm>
            <a:off x="4457016" y="3026740"/>
            <a:ext cx="2764878" cy="14573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276232" y="5070660"/>
            <a:ext cx="27917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latin typeface="NikoshBAN" pitchFamily="2" charset="0"/>
              </a:rPr>
              <a:t>বুকের</a:t>
            </a:r>
            <a:r>
              <a:rPr lang="en-US" altLang="en-US" sz="3200" dirty="0">
                <a:latin typeface="NikoshBAN" pitchFamily="2" charset="0"/>
              </a:rPr>
              <a:t> </a:t>
            </a:r>
            <a:r>
              <a:rPr lang="en-US" altLang="en-US" sz="3200" dirty="0" err="1">
                <a:latin typeface="NikoshBAN" pitchFamily="2" charset="0"/>
              </a:rPr>
              <a:t>ক্রোধ</a:t>
            </a:r>
            <a:r>
              <a:rPr lang="en-US" altLang="en-US" sz="3200" dirty="0">
                <a:latin typeface="NikoshBAN" pitchFamily="2" charset="0"/>
              </a:rPr>
              <a:t> </a:t>
            </a:r>
            <a:r>
              <a:rPr lang="en-US" altLang="en-US" sz="3200" dirty="0" err="1">
                <a:latin typeface="NikoshBAN" pitchFamily="2" charset="0"/>
              </a:rPr>
              <a:t>ঠেলে</a:t>
            </a:r>
            <a:r>
              <a:rPr lang="en-US" altLang="en-US" sz="3200" dirty="0">
                <a:latin typeface="NikoshBAN" pitchFamily="2" charset="0"/>
              </a:rPr>
              <a:t>  =</a:t>
            </a: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7687721" y="4946327"/>
            <a:ext cx="295950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latin typeface="NikoshBAN" pitchFamily="2" charset="0"/>
              </a:rPr>
              <a:t>প্রতিবাদ</a:t>
            </a:r>
            <a:r>
              <a:rPr lang="en-US" altLang="en-US" sz="3200" dirty="0">
                <a:latin typeface="NikoshBAN" pitchFamily="2" charset="0"/>
              </a:rPr>
              <a:t> ও </a:t>
            </a:r>
            <a:r>
              <a:rPr lang="en-US" altLang="en-US" sz="3200" dirty="0" err="1">
                <a:latin typeface="NikoshBAN" pitchFamily="2" charset="0"/>
              </a:rPr>
              <a:t>বিক্ষোভ</a:t>
            </a:r>
            <a:r>
              <a:rPr lang="en-US" altLang="en-US" sz="3200" dirty="0">
                <a:latin typeface="NikoshBAN" pitchFamily="2" charset="0"/>
              </a:rPr>
              <a:t> </a:t>
            </a:r>
            <a:r>
              <a:rPr lang="en-US" altLang="en-US" sz="3200" dirty="0" err="1">
                <a:latin typeface="NikoshBAN" pitchFamily="2" charset="0"/>
              </a:rPr>
              <a:t>প্রকাশ</a:t>
            </a:r>
            <a:r>
              <a:rPr lang="en-US" altLang="en-US" sz="3200" dirty="0">
                <a:latin typeface="NikoshBAN" pitchFamily="2" charset="0"/>
              </a:rPr>
              <a:t> </a:t>
            </a:r>
            <a:r>
              <a:rPr lang="en-US" altLang="en-US" sz="3200" dirty="0" err="1">
                <a:latin typeface="NikoshBAN" pitchFamily="2" charset="0"/>
              </a:rPr>
              <a:t>করা</a:t>
            </a:r>
            <a:r>
              <a:rPr lang="en-US" altLang="en-US" sz="3200" dirty="0">
                <a:latin typeface="NikoshBAN" pitchFamily="2" charset="0"/>
              </a:rPr>
              <a:t>।</a:t>
            </a:r>
          </a:p>
        </p:txBody>
      </p:sp>
      <p:pic>
        <p:nvPicPr>
          <p:cNvPr id="17" name="Picture 26" descr="http://s3.amazonaws.com/somewherein/pictures/dianacuctg/02-2013/dianacuctg_179420340651156b69eac2c4.91624681.jpg_xlarg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8445" y="4814795"/>
            <a:ext cx="2832663" cy="14723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  <p:extLst>
      <p:ext uri="{BB962C8B-B14F-4D97-AF65-F5344CB8AC3E}">
        <p14:creationId xmlns:p14="http://schemas.microsoft.com/office/powerpoint/2010/main" val="1052004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utoUpdateAnimBg="0"/>
      <p:bldP spid="13" grpId="0" autoUpdateAnimBg="0"/>
      <p:bldP spid="15" grpId="0" autoUpdateAnimBg="0"/>
      <p:bldP spid="1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82562" y="4235149"/>
            <a:ext cx="782644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5400" dirty="0" err="1" smtClean="0">
                <a:solidFill>
                  <a:schemeClr val="bg1"/>
                </a:solidFill>
                <a:latin typeface="NikoshBAN" pitchFamily="2" charset="0"/>
              </a:rPr>
              <a:t>পাথর</a:t>
            </a:r>
            <a:r>
              <a:rPr lang="en-US" altLang="en-US" sz="54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altLang="en-US" sz="5400" dirty="0" err="1" smtClean="0">
                <a:solidFill>
                  <a:schemeClr val="bg1"/>
                </a:solidFill>
                <a:latin typeface="NikoshBAN" pitchFamily="2" charset="0"/>
              </a:rPr>
              <a:t>ঠেলে</a:t>
            </a:r>
            <a:r>
              <a:rPr lang="en-US" altLang="en-US" sz="54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altLang="en-US" sz="5400" dirty="0" err="1" smtClean="0">
                <a:solidFill>
                  <a:schemeClr val="bg1"/>
                </a:solidFill>
                <a:latin typeface="NikoshBAN" pitchFamily="2" charset="0"/>
              </a:rPr>
              <a:t>মাথা</a:t>
            </a:r>
            <a:r>
              <a:rPr lang="en-US" altLang="en-US" sz="54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altLang="en-US" sz="5400" dirty="0" err="1" smtClean="0">
                <a:solidFill>
                  <a:schemeClr val="bg1"/>
                </a:solidFill>
                <a:latin typeface="NikoshBAN" pitchFamily="2" charset="0"/>
              </a:rPr>
              <a:t>উঁচোয়</a:t>
            </a:r>
            <a:r>
              <a:rPr lang="en-US" altLang="en-US" sz="54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altLang="en-US" sz="5400" dirty="0" err="1" smtClean="0">
                <a:solidFill>
                  <a:schemeClr val="bg1"/>
                </a:solidFill>
                <a:latin typeface="NikoshBAN" pitchFamily="2" charset="0"/>
              </a:rPr>
              <a:t>ঘাস</a:t>
            </a:r>
            <a:r>
              <a:rPr lang="en-US" altLang="en-US" sz="5400" dirty="0" smtClean="0">
                <a:solidFill>
                  <a:schemeClr val="bg1"/>
                </a:solidFill>
                <a:latin typeface="NikoshBAN" pitchFamily="2" charset="0"/>
              </a:rPr>
              <a:t>, </a:t>
            </a:r>
            <a:r>
              <a:rPr lang="en-US" altLang="en-US" sz="5400" dirty="0" err="1" smtClean="0">
                <a:solidFill>
                  <a:schemeClr val="bg1"/>
                </a:solidFill>
                <a:latin typeface="NikoshBAN" pitchFamily="2" charset="0"/>
              </a:rPr>
              <a:t>সবুজ</a:t>
            </a:r>
            <a:r>
              <a:rPr lang="en-US" altLang="en-US" sz="54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altLang="en-US" sz="5400" dirty="0" err="1" smtClean="0">
                <a:solidFill>
                  <a:schemeClr val="bg1"/>
                </a:solidFill>
                <a:latin typeface="NikoshBAN" pitchFamily="2" charset="0"/>
              </a:rPr>
              <a:t>আগুন</a:t>
            </a:r>
            <a:r>
              <a:rPr lang="en-US" altLang="en-US" sz="54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altLang="en-US" sz="5400" dirty="0" err="1" smtClean="0">
                <a:solidFill>
                  <a:schemeClr val="bg1"/>
                </a:solidFill>
                <a:latin typeface="NikoshBAN" pitchFamily="2" charset="0"/>
              </a:rPr>
              <a:t>জ্বলে</a:t>
            </a:r>
            <a:r>
              <a:rPr lang="en-US" altLang="en-US" sz="5400" dirty="0" smtClean="0">
                <a:solidFill>
                  <a:schemeClr val="bg1"/>
                </a:solidFill>
                <a:latin typeface="NikoshBAN" pitchFamily="2" charset="0"/>
              </a:rPr>
              <a:t>, </a:t>
            </a:r>
            <a:r>
              <a:rPr lang="en-US" altLang="en-US" sz="5400" dirty="0" err="1" smtClean="0">
                <a:solidFill>
                  <a:schemeClr val="bg1"/>
                </a:solidFill>
                <a:latin typeface="NikoshBAN" pitchFamily="2" charset="0"/>
              </a:rPr>
              <a:t>বুকের</a:t>
            </a:r>
            <a:r>
              <a:rPr lang="en-US" altLang="en-US" sz="54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altLang="en-US" sz="5400" dirty="0" err="1" smtClean="0">
                <a:solidFill>
                  <a:schemeClr val="bg1"/>
                </a:solidFill>
                <a:latin typeface="NikoshBAN" pitchFamily="2" charset="0"/>
              </a:rPr>
              <a:t>ক্রোধ</a:t>
            </a:r>
            <a:r>
              <a:rPr lang="en-US" altLang="en-US" sz="54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altLang="en-US" sz="5400" dirty="0" err="1" smtClean="0">
                <a:solidFill>
                  <a:schemeClr val="bg1"/>
                </a:solidFill>
                <a:latin typeface="NikoshBAN" pitchFamily="2" charset="0"/>
              </a:rPr>
              <a:t>ঠেলে</a:t>
            </a:r>
            <a:r>
              <a:rPr lang="en-US" altLang="en-US" sz="54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altLang="en-US" sz="5400" dirty="0" err="1" smtClean="0">
                <a:solidFill>
                  <a:schemeClr val="bg1"/>
                </a:solidFill>
                <a:latin typeface="NikoshBAN" pitchFamily="2" charset="0"/>
              </a:rPr>
              <a:t>প্রতিটি</a:t>
            </a:r>
            <a:r>
              <a:rPr lang="en-US" altLang="en-US" sz="54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altLang="en-US" sz="5400" dirty="0" err="1" smtClean="0">
                <a:solidFill>
                  <a:schemeClr val="bg1"/>
                </a:solidFill>
                <a:latin typeface="NikoshBAN" pitchFamily="2" charset="0"/>
              </a:rPr>
              <a:t>শব্দ</a:t>
            </a:r>
            <a:r>
              <a:rPr lang="en-US" altLang="en-US" sz="54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altLang="en-US" sz="5400" dirty="0" err="1" smtClean="0">
                <a:solidFill>
                  <a:schemeClr val="bg1"/>
                </a:solidFill>
                <a:latin typeface="NikoshBAN" pitchFamily="2" charset="0"/>
              </a:rPr>
              <a:t>দিয়ে</a:t>
            </a:r>
            <a:r>
              <a:rPr lang="en-US" altLang="en-US" sz="5400" dirty="0" smtClean="0">
                <a:solidFill>
                  <a:schemeClr val="bg1"/>
                </a:solidFill>
                <a:latin typeface="NikoshBAN" pitchFamily="2" charset="0"/>
              </a:rPr>
              <a:t> ২টি </a:t>
            </a:r>
            <a:r>
              <a:rPr lang="en-US" altLang="en-US" sz="5400" dirty="0" err="1" smtClean="0">
                <a:solidFill>
                  <a:schemeClr val="bg1"/>
                </a:solidFill>
                <a:latin typeface="NikoshBAN" pitchFamily="2" charset="0"/>
              </a:rPr>
              <a:t>করে</a:t>
            </a:r>
            <a:r>
              <a:rPr lang="en-US" altLang="en-US" sz="54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altLang="en-US" sz="5400" dirty="0" err="1" smtClean="0">
                <a:solidFill>
                  <a:schemeClr val="bg1"/>
                </a:solidFill>
                <a:latin typeface="NikoshBAN" pitchFamily="2" charset="0"/>
              </a:rPr>
              <a:t>বাক্য</a:t>
            </a:r>
            <a:r>
              <a:rPr lang="en-US" altLang="en-US" sz="54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altLang="en-US" sz="5400" dirty="0" err="1" smtClean="0">
                <a:solidFill>
                  <a:schemeClr val="bg1"/>
                </a:solidFill>
                <a:latin typeface="NikoshBAN" pitchFamily="2" charset="0"/>
              </a:rPr>
              <a:t>গঠন</a:t>
            </a:r>
            <a:r>
              <a:rPr lang="en-US" altLang="en-US" sz="54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altLang="en-US" sz="5400" dirty="0" err="1" smtClean="0">
                <a:solidFill>
                  <a:schemeClr val="bg1"/>
                </a:solidFill>
                <a:latin typeface="NikoshBAN" pitchFamily="2" charset="0"/>
              </a:rPr>
              <a:t>কর</a:t>
            </a:r>
            <a:r>
              <a:rPr lang="en-US" altLang="en-US" sz="5400" dirty="0" smtClean="0">
                <a:solidFill>
                  <a:schemeClr val="bg1"/>
                </a:solidFill>
                <a:latin typeface="NikoshBAN" pitchFamily="2" charset="0"/>
              </a:rPr>
              <a:t>।  </a:t>
            </a:r>
            <a:endParaRPr lang="en-US" altLang="en-US" sz="5400" dirty="0">
              <a:solidFill>
                <a:schemeClr val="bg1"/>
              </a:solidFill>
              <a:latin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57926" y="183319"/>
            <a:ext cx="45352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041" y="1195593"/>
            <a:ext cx="5336939" cy="30020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D:\DIGITAL CONTENT RELATED\Bangla Model Content\CLASS SIX\Fagun Mas\humayun_aza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0915" y="1171073"/>
            <a:ext cx="2522950" cy="2558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35930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" y="134579"/>
            <a:ext cx="12055595" cy="662624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06885" y="1991576"/>
            <a:ext cx="1239888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 smtClean="0">
                <a:ln w="11430">
                  <a:solidFill>
                    <a:srgbClr val="FF33CC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9600" b="1" spc="50" dirty="0" smtClean="0">
                <a:ln w="11430">
                  <a:solidFill>
                    <a:srgbClr val="FF33CC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 smtClean="0">
                <a:ln w="11430">
                  <a:solidFill>
                    <a:srgbClr val="FF33CC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9600" b="1" spc="50" dirty="0" smtClean="0">
                <a:ln w="11430">
                  <a:solidFill>
                    <a:srgbClr val="FF33CC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 smtClean="0">
                <a:ln w="11430">
                  <a:solidFill>
                    <a:srgbClr val="FF33CC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9600" b="1" spc="50" dirty="0" smtClean="0">
                <a:ln w="11430">
                  <a:solidFill>
                    <a:srgbClr val="FF33CC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 smtClean="0">
                <a:ln w="11430">
                  <a:solidFill>
                    <a:srgbClr val="FF33CC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9600" b="1" spc="50" dirty="0" smtClean="0">
                <a:ln w="11430">
                  <a:solidFill>
                    <a:srgbClr val="FF33CC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 smtClean="0">
                <a:ln w="11430">
                  <a:solidFill>
                    <a:srgbClr val="FF33CC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আবৃতি</a:t>
            </a:r>
            <a:r>
              <a:rPr lang="en-US" sz="9600" b="1" spc="50" dirty="0" smtClean="0">
                <a:ln w="11430">
                  <a:solidFill>
                    <a:srgbClr val="FF33CC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 smtClean="0">
                <a:ln w="11430">
                  <a:solidFill>
                    <a:srgbClr val="FF33CC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9600" b="1" cap="none" spc="50" dirty="0">
              <a:ln w="11430">
                <a:solidFill>
                  <a:srgbClr val="FF33CC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97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2" descr="D:\DIGITAL CONTENT RELATED\Bangla Model Content\CLASS SIX\Fagun Mas\url-২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8719" y="1414750"/>
            <a:ext cx="5423576" cy="30025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11" name="Rectangle 10"/>
          <p:cNvSpPr/>
          <p:nvPr/>
        </p:nvSpPr>
        <p:spPr>
          <a:xfrm>
            <a:off x="2878719" y="4914395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ফাগুনটা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খুব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ভীষণ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দস্যি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মাস</a:t>
            </a:r>
            <a:endParaRPr lang="en-US" altLang="en-US" sz="4400" dirty="0" smtClean="0">
              <a:solidFill>
                <a:srgbClr val="FFFFFF"/>
              </a:solidFill>
              <a:latin typeface="NikoshBAN" pitchFamily="2" charset="0"/>
            </a:endParaRPr>
          </a:p>
          <a:p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পাথর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ঠেলে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মাথা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উঁচোয়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ঘাস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।</a:t>
            </a:r>
            <a:endParaRPr lang="en-US" altLang="en-US" sz="4400" dirty="0">
              <a:solidFill>
                <a:srgbClr val="FFFFFF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44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http://www.sbd24.com/assets/images/photo_gallery/2016/03/11/image_9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3081" y="396996"/>
            <a:ext cx="6606326" cy="441756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" name="Rectangle 9"/>
          <p:cNvSpPr/>
          <p:nvPr/>
        </p:nvSpPr>
        <p:spPr>
          <a:xfrm>
            <a:off x="2878719" y="517466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4000" dirty="0" err="1" smtClean="0">
                <a:solidFill>
                  <a:srgbClr val="FFFFFF"/>
                </a:solidFill>
                <a:latin typeface="NikoshBAN" pitchFamily="2" charset="0"/>
              </a:rPr>
              <a:t>হাড়ের</a:t>
            </a:r>
            <a:r>
              <a:rPr lang="en-US" altLang="en-US" sz="40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000" dirty="0" err="1" smtClean="0">
                <a:solidFill>
                  <a:srgbClr val="FFFFFF"/>
                </a:solidFill>
                <a:latin typeface="NikoshBAN" pitchFamily="2" charset="0"/>
              </a:rPr>
              <a:t>মতো</a:t>
            </a:r>
            <a:r>
              <a:rPr lang="en-US" altLang="en-US" sz="40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000" dirty="0" err="1" smtClean="0">
                <a:solidFill>
                  <a:srgbClr val="FFFFFF"/>
                </a:solidFill>
                <a:latin typeface="NikoshBAN" pitchFamily="2" charset="0"/>
              </a:rPr>
              <a:t>শক্ত</a:t>
            </a:r>
            <a:r>
              <a:rPr lang="en-US" altLang="en-US" sz="40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000" dirty="0" err="1" smtClean="0">
                <a:solidFill>
                  <a:srgbClr val="FFFFFF"/>
                </a:solidFill>
                <a:latin typeface="NikoshBAN" pitchFamily="2" charset="0"/>
              </a:rPr>
              <a:t>ডাল</a:t>
            </a:r>
            <a:r>
              <a:rPr lang="en-US" altLang="en-US" sz="40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000" dirty="0" err="1" smtClean="0">
                <a:solidFill>
                  <a:srgbClr val="FFFFFF"/>
                </a:solidFill>
                <a:latin typeface="NikoshBAN" pitchFamily="2" charset="0"/>
              </a:rPr>
              <a:t>ফেড়ে</a:t>
            </a:r>
            <a:endParaRPr lang="en-US" altLang="en-US" sz="4000" dirty="0" smtClean="0">
              <a:solidFill>
                <a:srgbClr val="FFFFFF"/>
              </a:solidFill>
              <a:latin typeface="NikoshBAN" pitchFamily="2" charset="0"/>
            </a:endParaRPr>
          </a:p>
          <a:p>
            <a:r>
              <a:rPr lang="en-US" altLang="en-US" sz="4000" dirty="0" err="1" smtClean="0">
                <a:solidFill>
                  <a:srgbClr val="FFFFFF"/>
                </a:solidFill>
                <a:latin typeface="NikoshBAN" pitchFamily="2" charset="0"/>
              </a:rPr>
              <a:t>সবুজ</a:t>
            </a:r>
            <a:r>
              <a:rPr lang="en-US" altLang="en-US" sz="40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000" dirty="0" err="1" smtClean="0">
                <a:solidFill>
                  <a:srgbClr val="FFFFFF"/>
                </a:solidFill>
                <a:latin typeface="NikoshBAN" pitchFamily="2" charset="0"/>
              </a:rPr>
              <a:t>পাতা</a:t>
            </a:r>
            <a:r>
              <a:rPr lang="en-US" altLang="en-US" sz="40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000" dirty="0" err="1" smtClean="0">
                <a:solidFill>
                  <a:srgbClr val="FFFFFF"/>
                </a:solidFill>
                <a:latin typeface="NikoshBAN" pitchFamily="2" charset="0"/>
              </a:rPr>
              <a:t>আবার</a:t>
            </a:r>
            <a:r>
              <a:rPr lang="en-US" altLang="en-US" sz="40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000" dirty="0" err="1" smtClean="0">
                <a:solidFill>
                  <a:srgbClr val="FFFFFF"/>
                </a:solidFill>
                <a:latin typeface="NikoshBAN" pitchFamily="2" charset="0"/>
              </a:rPr>
              <a:t>ওঠে</a:t>
            </a:r>
            <a:r>
              <a:rPr lang="en-US" altLang="en-US" sz="40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000" dirty="0" err="1" smtClean="0">
                <a:solidFill>
                  <a:srgbClr val="FFFFFF"/>
                </a:solidFill>
                <a:latin typeface="NikoshBAN" pitchFamily="2" charset="0"/>
              </a:rPr>
              <a:t>বেড়ে</a:t>
            </a:r>
            <a:r>
              <a:rPr lang="en-US" altLang="en-US" sz="4000" dirty="0" smtClean="0">
                <a:solidFill>
                  <a:srgbClr val="FFFFFF"/>
                </a:solidFill>
                <a:latin typeface="NikoshBAN" pitchFamily="2" charset="0"/>
              </a:rPr>
              <a:t>।</a:t>
            </a:r>
            <a:endParaRPr lang="en-US" altLang="en-US" sz="4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12" y="472113"/>
            <a:ext cx="4287677" cy="4367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370262" y="5113105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সকল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দিকে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বনের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বিশাল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গাল</a:t>
            </a:r>
            <a:endParaRPr lang="en-US" altLang="en-US" sz="4400" dirty="0" smtClean="0">
              <a:solidFill>
                <a:srgbClr val="FFFFFF"/>
              </a:solidFill>
              <a:latin typeface="NikoshBAN" pitchFamily="2" charset="0"/>
            </a:endParaRPr>
          </a:p>
          <a:p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ঝিলিক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দিয়ে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প্রত্যহ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হয়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লাল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।</a:t>
            </a:r>
            <a:endParaRPr lang="en-US" altLang="en-US" sz="4400" dirty="0">
              <a:solidFill>
                <a:srgbClr val="FFFFFF"/>
              </a:solidFill>
              <a:latin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10" y="444502"/>
            <a:ext cx="4818946" cy="4411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276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78719" y="495824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4800" dirty="0" err="1" smtClean="0">
                <a:solidFill>
                  <a:srgbClr val="FFFFFF"/>
                </a:solidFill>
                <a:latin typeface="NikoshBAN" pitchFamily="2" charset="0"/>
              </a:rPr>
              <a:t>বাংলাদেশের</a:t>
            </a:r>
            <a:r>
              <a:rPr lang="en-US" altLang="en-US" sz="48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rgbClr val="FFFFFF"/>
                </a:solidFill>
                <a:latin typeface="NikoshBAN" pitchFamily="2" charset="0"/>
              </a:rPr>
              <a:t>মাঠে</a:t>
            </a:r>
            <a:r>
              <a:rPr lang="en-US" altLang="en-US" sz="48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rgbClr val="FFFFFF"/>
                </a:solidFill>
                <a:latin typeface="NikoshBAN" pitchFamily="2" charset="0"/>
              </a:rPr>
              <a:t>বনের</a:t>
            </a:r>
            <a:r>
              <a:rPr lang="en-US" altLang="en-US" sz="48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rgbClr val="FFFFFF"/>
                </a:solidFill>
                <a:latin typeface="NikoshBAN" pitchFamily="2" charset="0"/>
              </a:rPr>
              <a:t>তলে</a:t>
            </a:r>
            <a:endParaRPr lang="en-US" altLang="en-US" sz="4800" dirty="0" smtClean="0">
              <a:solidFill>
                <a:srgbClr val="FFFFFF"/>
              </a:solidFill>
              <a:latin typeface="NikoshBAN" pitchFamily="2" charset="0"/>
            </a:endParaRPr>
          </a:p>
          <a:p>
            <a:r>
              <a:rPr lang="en-US" altLang="en-US" sz="4800" dirty="0" err="1" smtClean="0">
                <a:solidFill>
                  <a:srgbClr val="FFFFFF"/>
                </a:solidFill>
                <a:latin typeface="NikoshBAN" pitchFamily="2" charset="0"/>
              </a:rPr>
              <a:t>ফাগুন</a:t>
            </a:r>
            <a:r>
              <a:rPr lang="en-US" altLang="en-US" sz="48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rgbClr val="FFFFFF"/>
                </a:solidFill>
                <a:latin typeface="NikoshBAN" pitchFamily="2" charset="0"/>
              </a:rPr>
              <a:t>মাসে</a:t>
            </a:r>
            <a:r>
              <a:rPr lang="en-US" altLang="en-US" sz="48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rgbClr val="FFFFFF"/>
                </a:solidFill>
                <a:latin typeface="NikoshBAN" pitchFamily="2" charset="0"/>
              </a:rPr>
              <a:t>সবুজ</a:t>
            </a:r>
            <a:r>
              <a:rPr lang="en-US" altLang="en-US" sz="48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rgbClr val="FFFFFF"/>
                </a:solidFill>
                <a:latin typeface="NikoshBAN" pitchFamily="2" charset="0"/>
              </a:rPr>
              <a:t>আগুন</a:t>
            </a:r>
            <a:r>
              <a:rPr lang="en-US" altLang="en-US" sz="48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rgbClr val="FFFFFF"/>
                </a:solidFill>
                <a:latin typeface="NikoshBAN" pitchFamily="2" charset="0"/>
              </a:rPr>
              <a:t>জ্বলে</a:t>
            </a:r>
            <a:r>
              <a:rPr lang="en-US" altLang="en-US" sz="4800" dirty="0" smtClean="0">
                <a:solidFill>
                  <a:srgbClr val="FFFFFF"/>
                </a:solidFill>
                <a:latin typeface="NikoshBAN" pitchFamily="2" charset="0"/>
              </a:rPr>
              <a:t>।</a:t>
            </a:r>
            <a:endParaRPr lang="en-US" altLang="en-US" sz="4800" dirty="0">
              <a:solidFill>
                <a:srgbClr val="FFFFFF"/>
              </a:solidFill>
              <a:latin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491" y="549292"/>
            <a:ext cx="8334456" cy="3980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094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236" y="1058445"/>
            <a:ext cx="4923551" cy="33975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197" y="1008034"/>
            <a:ext cx="4536929" cy="3476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3115955" y="484366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4800" dirty="0" err="1" smtClean="0">
                <a:solidFill>
                  <a:srgbClr val="FFFFFF"/>
                </a:solidFill>
                <a:latin typeface="NikoshBAN" pitchFamily="2" charset="0"/>
              </a:rPr>
              <a:t>ফাগুনটা</a:t>
            </a:r>
            <a:r>
              <a:rPr lang="en-US" altLang="en-US" sz="48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rgbClr val="FFFFFF"/>
                </a:solidFill>
                <a:latin typeface="NikoshBAN" pitchFamily="2" charset="0"/>
              </a:rPr>
              <a:t>খুব</a:t>
            </a:r>
            <a:r>
              <a:rPr lang="en-US" altLang="en-US" sz="48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rgbClr val="FFFFFF"/>
                </a:solidFill>
                <a:latin typeface="NikoshBAN" pitchFamily="2" charset="0"/>
              </a:rPr>
              <a:t>ভীষণ</a:t>
            </a:r>
            <a:r>
              <a:rPr lang="en-US" altLang="en-US" sz="48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rgbClr val="FFFFFF"/>
                </a:solidFill>
                <a:latin typeface="NikoshBAN" pitchFamily="2" charset="0"/>
              </a:rPr>
              <a:t>দুঃখী</a:t>
            </a:r>
            <a:r>
              <a:rPr lang="en-US" altLang="en-US" sz="48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rgbClr val="FFFFFF"/>
                </a:solidFill>
                <a:latin typeface="NikoshBAN" pitchFamily="2" charset="0"/>
              </a:rPr>
              <a:t>মাস</a:t>
            </a:r>
            <a:endParaRPr lang="en-US" altLang="en-US" sz="4800" dirty="0" smtClean="0">
              <a:solidFill>
                <a:srgbClr val="FFFFFF"/>
              </a:solidFill>
              <a:latin typeface="NikoshBAN" pitchFamily="2" charset="0"/>
            </a:endParaRPr>
          </a:p>
          <a:p>
            <a:r>
              <a:rPr lang="en-US" altLang="en-US" sz="4800" dirty="0" err="1" smtClean="0">
                <a:solidFill>
                  <a:srgbClr val="FFFFFF"/>
                </a:solidFill>
                <a:latin typeface="NikoshBAN" pitchFamily="2" charset="0"/>
              </a:rPr>
              <a:t>হাওয়ায়</a:t>
            </a:r>
            <a:r>
              <a:rPr lang="en-US" altLang="en-US" sz="48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rgbClr val="FFFFFF"/>
                </a:solidFill>
                <a:latin typeface="NikoshBAN" pitchFamily="2" charset="0"/>
              </a:rPr>
              <a:t>হাওয়ায়</a:t>
            </a:r>
            <a:r>
              <a:rPr lang="en-US" altLang="en-US" sz="48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rgbClr val="FFFFFF"/>
                </a:solidFill>
                <a:latin typeface="NikoshBAN" pitchFamily="2" charset="0"/>
              </a:rPr>
              <a:t>ছড়ায়</a:t>
            </a:r>
            <a:r>
              <a:rPr lang="en-US" altLang="en-US" sz="48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rgbClr val="FFFFFF"/>
                </a:solidFill>
                <a:latin typeface="NikoshBAN" pitchFamily="2" charset="0"/>
              </a:rPr>
              <a:t>দীর্ঘশ্বাস</a:t>
            </a:r>
            <a:endParaRPr lang="en-US" altLang="en-US" sz="4800" dirty="0">
              <a:solidFill>
                <a:srgbClr val="FFFFFF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11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62241" y="4853517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ফাগুন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মাসে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গোলাপ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কাঁদে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বনে</a:t>
            </a:r>
            <a:endParaRPr lang="en-US" altLang="en-US" sz="4400" dirty="0" smtClean="0">
              <a:solidFill>
                <a:srgbClr val="FFFFFF"/>
              </a:solidFill>
              <a:latin typeface="NikoshBAN" pitchFamily="2" charset="0"/>
            </a:endParaRPr>
          </a:p>
          <a:p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কান্নারা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সব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ডুকরে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ওঠে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মনে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।</a:t>
            </a:r>
            <a:endParaRPr lang="en-US" altLang="en-US" sz="4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8886" y="1249598"/>
            <a:ext cx="4152165" cy="30556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0428" y="884892"/>
            <a:ext cx="4868135" cy="3599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503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1" b="16756"/>
          <a:stretch>
            <a:fillRect/>
          </a:stretch>
        </p:blipFill>
        <p:spPr bwMode="auto">
          <a:xfrm>
            <a:off x="1134015" y="703904"/>
            <a:ext cx="5142957" cy="3896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15955" y="5113105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ফাগুন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মাসে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মায়ের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চোখে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জল</a:t>
            </a:r>
            <a:endParaRPr lang="en-US" altLang="en-US" sz="4400" dirty="0" smtClean="0">
              <a:solidFill>
                <a:srgbClr val="FFFFFF"/>
              </a:solidFill>
              <a:latin typeface="NikoshBAN" pitchFamily="2" charset="0"/>
            </a:endParaRPr>
          </a:p>
          <a:p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ঘাসের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উপর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কাঁপে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যে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টলমল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।</a:t>
            </a:r>
            <a:endParaRPr lang="en-US" altLang="en-US" sz="4400" dirty="0">
              <a:solidFill>
                <a:srgbClr val="FFFFFF"/>
              </a:solidFill>
              <a:latin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72" y="703131"/>
            <a:ext cx="4102773" cy="3896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927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6819900" y="749300"/>
            <a:ext cx="4820691" cy="4978400"/>
          </a:xfrm>
          <a:prstGeom prst="donut">
            <a:avLst/>
          </a:prstGeom>
          <a:solidFill>
            <a:schemeClr val="accent6">
              <a:lumMod val="60000"/>
              <a:lumOff val="40000"/>
            </a:schemeClr>
          </a:solidFill>
          <a:ln w="101600" cmpd="dbl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Book Antiqua" pitchFamily="18" charset="0"/>
              </a:rPr>
              <a:t>সমরেশ</a:t>
            </a:r>
            <a:r>
              <a:rPr lang="en-US" sz="5400" b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Book Antiqua" pitchFamily="18" charset="0"/>
              </a:rPr>
              <a:t>চন্দ্র</a:t>
            </a:r>
            <a:r>
              <a:rPr lang="en-US" sz="5400" b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Book Antiqua" pitchFamily="18" charset="0"/>
              </a:rPr>
              <a:t>সাহা</a:t>
            </a:r>
            <a:r>
              <a:rPr lang="en-US" sz="5400" b="1" dirty="0" smtClean="0">
                <a:solidFill>
                  <a:schemeClr val="tx1"/>
                </a:solidFill>
                <a:latin typeface="Book Antiqua" pitchFamily="18" charset="0"/>
              </a:rPr>
              <a:t> . </a:t>
            </a:r>
            <a:r>
              <a:rPr lang="en-US" sz="5400" b="1" dirty="0" err="1" smtClean="0">
                <a:solidFill>
                  <a:schemeClr val="tx1"/>
                </a:solidFill>
                <a:latin typeface="Book Antiqua" pitchFamily="18" charset="0"/>
              </a:rPr>
              <a:t>সহকারী</a:t>
            </a:r>
            <a:r>
              <a:rPr lang="en-US" sz="5400" b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Book Antiqua" pitchFamily="18" charset="0"/>
              </a:rPr>
              <a:t>শিক্ষক</a:t>
            </a:r>
            <a:r>
              <a:rPr lang="en-US" sz="5400" b="1" dirty="0" smtClean="0">
                <a:solidFill>
                  <a:schemeClr val="tx1"/>
                </a:solidFill>
                <a:latin typeface="Book Antiqua" pitchFamily="18" charset="0"/>
              </a:rPr>
              <a:t> . </a:t>
            </a:r>
            <a:r>
              <a:rPr lang="en-US" sz="5400" b="1" dirty="0" err="1" smtClean="0">
                <a:solidFill>
                  <a:schemeClr val="tx1"/>
                </a:solidFill>
                <a:latin typeface="Book Antiqua" pitchFamily="18" charset="0"/>
              </a:rPr>
              <a:t>সাবেরুন্নেচ্ছা</a:t>
            </a:r>
            <a:r>
              <a:rPr lang="en-US" sz="5400" b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Book Antiqua" pitchFamily="18" charset="0"/>
              </a:rPr>
              <a:t>বালিকা</a:t>
            </a:r>
            <a:r>
              <a:rPr lang="en-US" sz="5400" b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Book Antiqua" pitchFamily="18" charset="0"/>
              </a:rPr>
              <a:t>উচ্চ</a:t>
            </a:r>
            <a:r>
              <a:rPr lang="en-US" sz="5400" b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Book Antiqua" pitchFamily="18" charset="0"/>
              </a:rPr>
              <a:t>বিদ্যালয়</a:t>
            </a:r>
            <a:r>
              <a:rPr lang="en-US" sz="5400" b="1" dirty="0" smtClean="0">
                <a:solidFill>
                  <a:schemeClr val="tx1"/>
                </a:solidFill>
                <a:latin typeface="Book Antiqua" pitchFamily="18" charset="0"/>
              </a:rPr>
              <a:t> .</a:t>
            </a:r>
            <a:endParaRPr lang="en-US" sz="5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99" y="1524758"/>
            <a:ext cx="3685459" cy="34143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09650" y="2525693"/>
            <a:ext cx="6096000" cy="35702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SutonnyMJ" pitchFamily="2" charset="0"/>
              </a:rPr>
              <a:t>সমরেশ</a:t>
            </a:r>
            <a:r>
              <a:rPr lang="en-US" sz="54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SutonnyMJ" pitchFamily="2" charset="0"/>
              </a:rPr>
              <a:t> </a:t>
            </a:r>
            <a:r>
              <a:rPr lang="en-US" sz="540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SutonnyMJ" pitchFamily="2" charset="0"/>
              </a:rPr>
              <a:t>চন্দ্র</a:t>
            </a:r>
            <a:r>
              <a:rPr lang="en-US" sz="54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SutonnyMJ" pitchFamily="2" charset="0"/>
              </a:rPr>
              <a:t> </a:t>
            </a:r>
            <a:r>
              <a:rPr lang="en-US" sz="540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SutonnyMJ" pitchFamily="2" charset="0"/>
              </a:rPr>
              <a:t>সাহা</a:t>
            </a:r>
            <a:endParaRPr lang="en-US" sz="54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/>
              <a:cs typeface="SutonnyMJ" pitchFamily="2" charset="0"/>
            </a:endParaRPr>
          </a:p>
          <a:p>
            <a:pPr algn="ctr">
              <a:defRPr/>
            </a:pP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সহকারী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শিক্ষক</a:t>
            </a:r>
            <a:endParaRPr lang="en-US" sz="4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/>
              <a:cs typeface="NikoshBAN" pitchFamily="2" charset="0"/>
            </a:endParaRPr>
          </a:p>
          <a:p>
            <a:pPr algn="ctr">
              <a:defRPr/>
            </a:pPr>
            <a:r>
              <a:rPr lang="en-US" sz="36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SutonnyMJ" pitchFamily="2" charset="0"/>
              </a:rPr>
              <a:t>সাবেরুন্নেছা</a:t>
            </a:r>
            <a:r>
              <a:rPr lang="en-US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SutonnyMJ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SutonnyMJ" pitchFamily="2" charset="0"/>
              </a:rPr>
              <a:t>বালিকা</a:t>
            </a:r>
            <a:r>
              <a:rPr lang="en-US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SutonnyMJ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SutonnyMJ" pitchFamily="2" charset="0"/>
              </a:rPr>
              <a:t>উচ্চ</a:t>
            </a:r>
            <a:r>
              <a:rPr lang="en-US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SutonnyMJ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SutonnyMJ" pitchFamily="2" charset="0"/>
              </a:rPr>
              <a:t>বিদ্যালয়</a:t>
            </a:r>
            <a:r>
              <a:rPr lang="en-US" sz="32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NikoshBAN" pitchFamily="2" charset="0"/>
              </a:rPr>
              <a:t> </a:t>
            </a:r>
            <a:endParaRPr lang="en-US" sz="36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  <a:cs typeface="NikoshBAN" pitchFamily="2" charset="0"/>
            </a:endParaRPr>
          </a:p>
          <a:p>
            <a:pPr algn="ctr">
              <a:defRPr/>
            </a:pP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SutonnyMJ" pitchFamily="2" charset="0"/>
              </a:rPr>
              <a:t>কেন্দুয়া-নেত্রকোনা</a:t>
            </a:r>
            <a:endParaRPr lang="en-US" sz="36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/>
              <a:cs typeface="SutonnyMJ" pitchFamily="2" charset="0"/>
            </a:endParaRPr>
          </a:p>
          <a:p>
            <a:pPr algn="ctr">
              <a:defRPr/>
            </a:pPr>
            <a:r>
              <a:rPr lang="en-US" sz="36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SutonnyMJ" pitchFamily="2" charset="0"/>
              </a:rPr>
              <a:t>01712394899</a:t>
            </a:r>
            <a:endParaRPr lang="en-US" sz="36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Times New Roman" pitchFamily="18" charset="0"/>
              </a:rPr>
              <a:t>E-mail:- saha2178@yahoo.com</a:t>
            </a:r>
            <a:endParaRPr lang="en-US" sz="2800" dirty="0">
              <a:latin typeface="NikoshBAN" panose="0200000000000000000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4825" y="216286"/>
            <a:ext cx="6096000" cy="3454961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algn="ctr"/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200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শিক্ষকপরিচিতি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9872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72">
        <p14:ripple/>
      </p:transition>
    </mc:Choice>
    <mc:Fallback>
      <p:transition spd="slow" advTm="50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3732"/>
          <a:stretch>
            <a:fillRect/>
          </a:stretch>
        </p:blipFill>
        <p:spPr bwMode="auto">
          <a:xfrm>
            <a:off x="891925" y="1171073"/>
            <a:ext cx="4146550" cy="31638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048000" y="505155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4800" dirty="0" err="1" smtClean="0">
                <a:solidFill>
                  <a:srgbClr val="FFFFFF"/>
                </a:solidFill>
                <a:latin typeface="NikoshBAN" pitchFamily="2" charset="0"/>
              </a:rPr>
              <a:t>ফাগুন</a:t>
            </a:r>
            <a:r>
              <a:rPr lang="en-US" altLang="en-US" sz="48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rgbClr val="FFFFFF"/>
                </a:solidFill>
                <a:latin typeface="NikoshBAN" pitchFamily="2" charset="0"/>
              </a:rPr>
              <a:t>মাসে</a:t>
            </a:r>
            <a:r>
              <a:rPr lang="en-US" altLang="en-US" sz="48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rgbClr val="FFFFFF"/>
                </a:solidFill>
                <a:latin typeface="NikoshBAN" pitchFamily="2" charset="0"/>
              </a:rPr>
              <a:t>বোনেরা</a:t>
            </a:r>
            <a:r>
              <a:rPr lang="en-US" altLang="en-US" sz="48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rgbClr val="FFFFFF"/>
                </a:solidFill>
                <a:latin typeface="NikoshBAN" pitchFamily="2" charset="0"/>
              </a:rPr>
              <a:t>ওঠে</a:t>
            </a:r>
            <a:r>
              <a:rPr lang="en-US" altLang="en-US" sz="48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rgbClr val="FFFFFF"/>
                </a:solidFill>
                <a:latin typeface="NikoshBAN" pitchFamily="2" charset="0"/>
              </a:rPr>
              <a:t>কেঁদে</a:t>
            </a:r>
            <a:endParaRPr lang="en-US" altLang="en-US" sz="4800" dirty="0" smtClean="0">
              <a:solidFill>
                <a:srgbClr val="FFFFFF"/>
              </a:solidFill>
              <a:latin typeface="NikoshBAN" pitchFamily="2" charset="0"/>
            </a:endParaRPr>
          </a:p>
          <a:p>
            <a:r>
              <a:rPr lang="en-US" altLang="en-US" sz="4800" dirty="0" err="1" smtClean="0">
                <a:solidFill>
                  <a:srgbClr val="FFFFFF"/>
                </a:solidFill>
                <a:latin typeface="NikoshBAN" pitchFamily="2" charset="0"/>
              </a:rPr>
              <a:t>হারানো</a:t>
            </a:r>
            <a:r>
              <a:rPr lang="en-US" altLang="en-US" sz="48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rgbClr val="FFFFFF"/>
                </a:solidFill>
                <a:latin typeface="NikoshBAN" pitchFamily="2" charset="0"/>
              </a:rPr>
              <a:t>ভাই</a:t>
            </a:r>
            <a:r>
              <a:rPr lang="en-US" altLang="en-US" sz="48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rgbClr val="FFFFFF"/>
                </a:solidFill>
                <a:latin typeface="NikoshBAN" pitchFamily="2" charset="0"/>
              </a:rPr>
              <a:t>দুই</a:t>
            </a:r>
            <a:r>
              <a:rPr lang="en-US" altLang="en-US" sz="48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rgbClr val="FFFFFF"/>
                </a:solidFill>
                <a:latin typeface="NikoshBAN" pitchFamily="2" charset="0"/>
              </a:rPr>
              <a:t>বাহুতে</a:t>
            </a:r>
            <a:r>
              <a:rPr lang="en-US" altLang="en-US" sz="48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rgbClr val="FFFFFF"/>
                </a:solidFill>
                <a:latin typeface="NikoshBAN" pitchFamily="2" charset="0"/>
              </a:rPr>
              <a:t>বেঁধে</a:t>
            </a:r>
            <a:r>
              <a:rPr lang="en-US" altLang="en-US" sz="4800" dirty="0" smtClean="0">
                <a:solidFill>
                  <a:srgbClr val="FFFFFF"/>
                </a:solidFill>
                <a:latin typeface="NikoshBAN" pitchFamily="2" charset="0"/>
              </a:rPr>
              <a:t>।</a:t>
            </a:r>
            <a:endParaRPr lang="en-US" altLang="en-US" sz="4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67149" y="1092718"/>
            <a:ext cx="6108534" cy="3182144"/>
            <a:chOff x="5370452" y="1009515"/>
            <a:chExt cx="6108534" cy="318214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21" r="23368"/>
            <a:stretch/>
          </p:blipFill>
          <p:spPr>
            <a:xfrm>
              <a:off x="9440609" y="1009515"/>
              <a:ext cx="2038377" cy="318214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53" r="23656"/>
            <a:stretch/>
          </p:blipFill>
          <p:spPr>
            <a:xfrm>
              <a:off x="7072071" y="1013870"/>
              <a:ext cx="2368538" cy="317778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451"/>
            <a:stretch/>
          </p:blipFill>
          <p:spPr>
            <a:xfrm>
              <a:off x="5370452" y="1009515"/>
              <a:ext cx="1701619" cy="318214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5582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2" descr="D:\DIGITAL CONTENT RELATED\Bangla Model Content\CLASS SIX\21 February\1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08" y="596039"/>
            <a:ext cx="4324350" cy="388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7" r="6501" b="44417"/>
          <a:stretch/>
        </p:blipFill>
        <p:spPr bwMode="auto">
          <a:xfrm>
            <a:off x="7658100" y="567966"/>
            <a:ext cx="4033821" cy="391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258" y="567965"/>
            <a:ext cx="2790842" cy="391611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301676" y="4947081"/>
            <a:ext cx="496963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dirty="0" err="1" smtClean="0">
                <a:solidFill>
                  <a:srgbClr val="FFFFFF"/>
                </a:solidFill>
                <a:latin typeface="NikoshBAN" pitchFamily="2" charset="0"/>
              </a:rPr>
              <a:t>ফাগুন</a:t>
            </a:r>
            <a:r>
              <a:rPr lang="en-US" altLang="en-US" sz="40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000" dirty="0" err="1" smtClean="0">
                <a:solidFill>
                  <a:srgbClr val="FFFFFF"/>
                </a:solidFill>
                <a:latin typeface="NikoshBAN" pitchFamily="2" charset="0"/>
              </a:rPr>
              <a:t>মাসে</a:t>
            </a:r>
            <a:r>
              <a:rPr lang="en-US" altLang="en-US" sz="40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000" dirty="0" err="1" smtClean="0">
                <a:solidFill>
                  <a:srgbClr val="FFFFFF"/>
                </a:solidFill>
                <a:latin typeface="NikoshBAN" pitchFamily="2" charset="0"/>
              </a:rPr>
              <a:t>ভাইয়েরা</a:t>
            </a:r>
            <a:r>
              <a:rPr lang="en-US" altLang="en-US" sz="40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000" dirty="0" err="1" smtClean="0">
                <a:solidFill>
                  <a:srgbClr val="FFFFFF"/>
                </a:solidFill>
                <a:latin typeface="NikoshBAN" pitchFamily="2" charset="0"/>
              </a:rPr>
              <a:t>নামে</a:t>
            </a:r>
            <a:r>
              <a:rPr lang="en-US" altLang="en-US" sz="40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000" dirty="0" err="1" smtClean="0">
                <a:solidFill>
                  <a:srgbClr val="FFFFFF"/>
                </a:solidFill>
                <a:latin typeface="NikoshBAN" pitchFamily="2" charset="0"/>
              </a:rPr>
              <a:t>পথে</a:t>
            </a:r>
            <a:endParaRPr lang="en-US" altLang="en-US" sz="4000" dirty="0" smtClean="0">
              <a:solidFill>
                <a:srgbClr val="FFFFFF"/>
              </a:solidFill>
              <a:latin typeface="NikoshBAN" pitchFamily="2" charset="0"/>
            </a:endParaRPr>
          </a:p>
          <a:p>
            <a:r>
              <a:rPr lang="en-US" altLang="en-US" sz="4000" dirty="0" err="1" smtClean="0">
                <a:solidFill>
                  <a:srgbClr val="FFFFFF"/>
                </a:solidFill>
                <a:latin typeface="NikoshBAN" pitchFamily="2" charset="0"/>
              </a:rPr>
              <a:t>ফাগুন</a:t>
            </a:r>
            <a:r>
              <a:rPr lang="en-US" altLang="en-US" sz="40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000" dirty="0" err="1" smtClean="0">
                <a:solidFill>
                  <a:srgbClr val="FFFFFF"/>
                </a:solidFill>
                <a:latin typeface="NikoshBAN" pitchFamily="2" charset="0"/>
              </a:rPr>
              <a:t>মাসে</a:t>
            </a:r>
            <a:r>
              <a:rPr lang="en-US" altLang="en-US" sz="40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000" dirty="0" err="1" smtClean="0">
                <a:solidFill>
                  <a:srgbClr val="FFFFFF"/>
                </a:solidFill>
                <a:latin typeface="NikoshBAN" pitchFamily="2" charset="0"/>
              </a:rPr>
              <a:t>দস্যু</a:t>
            </a:r>
            <a:r>
              <a:rPr lang="en-US" altLang="en-US" sz="40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000" dirty="0" err="1" smtClean="0">
                <a:solidFill>
                  <a:srgbClr val="FFFFFF"/>
                </a:solidFill>
                <a:latin typeface="NikoshBAN" pitchFamily="2" charset="0"/>
              </a:rPr>
              <a:t>আসে</a:t>
            </a:r>
            <a:r>
              <a:rPr lang="en-US" altLang="en-US" sz="40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000" dirty="0" err="1" smtClean="0">
                <a:solidFill>
                  <a:srgbClr val="FFFFFF"/>
                </a:solidFill>
                <a:latin typeface="NikoshBAN" pitchFamily="2" charset="0"/>
              </a:rPr>
              <a:t>রথে</a:t>
            </a:r>
            <a:endParaRPr lang="en-US" altLang="en-US" sz="40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endParaRPr lang="en-US" altLang="en-US" sz="4000" dirty="0">
              <a:solidFill>
                <a:srgbClr val="FFFFFF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13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67" y="913648"/>
            <a:ext cx="5235952" cy="37754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878719" y="5019797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ফাগুন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মাসে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বুকের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ক্রোধ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ঢেলে</a:t>
            </a:r>
            <a:endParaRPr lang="en-US" altLang="en-US" sz="4400" dirty="0" smtClean="0">
              <a:solidFill>
                <a:srgbClr val="FFFFFF"/>
              </a:solidFill>
              <a:latin typeface="NikoshBAN" pitchFamily="2" charset="0"/>
            </a:endParaRPr>
          </a:p>
          <a:p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ফাগুন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তার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আগুন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দেয়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জ্বেলে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।</a:t>
            </a:r>
            <a:endParaRPr lang="en-US" altLang="en-US" sz="4400" dirty="0">
              <a:solidFill>
                <a:srgbClr val="FFFFFF"/>
              </a:solidFill>
              <a:latin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312" y="932917"/>
            <a:ext cx="5307338" cy="37561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314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535" y="775936"/>
            <a:ext cx="3166947" cy="365590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17" y="775936"/>
            <a:ext cx="4131604" cy="37081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78719" y="4853517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বাংলাদেশের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শহর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গ্রাম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চরে</a:t>
            </a:r>
            <a:endParaRPr lang="en-US" altLang="en-US" sz="4400" dirty="0" smtClean="0">
              <a:solidFill>
                <a:srgbClr val="FFFFFF"/>
              </a:solidFill>
              <a:latin typeface="NikoshBAN" pitchFamily="2" charset="0"/>
            </a:endParaRPr>
          </a:p>
          <a:p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ফাগুন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মাসে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রক্ত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ঝরে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পড়ে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।</a:t>
            </a:r>
            <a:endParaRPr lang="en-US" altLang="en-US" sz="4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486" y="810065"/>
            <a:ext cx="3440962" cy="367401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145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265" y="927942"/>
            <a:ext cx="4636123" cy="34450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00"/>
          <a:stretch>
            <a:fillRect/>
          </a:stretch>
        </p:blipFill>
        <p:spPr bwMode="auto">
          <a:xfrm>
            <a:off x="1608658" y="927942"/>
            <a:ext cx="4009272" cy="34450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114685" y="5109481"/>
            <a:ext cx="5557932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ফাগুন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মাসে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দুঃখী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গোলাপ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ফোটে</a:t>
            </a:r>
            <a:endParaRPr lang="en-US" altLang="en-US" sz="4400" dirty="0" smtClean="0">
              <a:solidFill>
                <a:srgbClr val="FFFFFF"/>
              </a:solidFill>
              <a:latin typeface="NikoshBAN" pitchFamily="2" charset="0"/>
            </a:endParaRPr>
          </a:p>
          <a:p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বুকের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ভেতর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শহিদ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মিনার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ওঠে</a:t>
            </a:r>
            <a:endParaRPr lang="en-US" altLang="en-US" sz="44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endParaRPr lang="en-US" altLang="en-US" sz="4400" dirty="0">
              <a:solidFill>
                <a:srgbClr val="FFFFFF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62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659" y="942473"/>
            <a:ext cx="3566826" cy="29145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048000" y="510980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4800" dirty="0" err="1" smtClean="0">
                <a:solidFill>
                  <a:srgbClr val="FFFFFF"/>
                </a:solidFill>
                <a:latin typeface="NikoshBAN" pitchFamily="2" charset="0"/>
              </a:rPr>
              <a:t>সেই</a:t>
            </a:r>
            <a:r>
              <a:rPr lang="en-US" altLang="en-US" sz="48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rgbClr val="FFFFFF"/>
                </a:solidFill>
                <a:latin typeface="NikoshBAN" pitchFamily="2" charset="0"/>
              </a:rPr>
              <a:t>যে</a:t>
            </a:r>
            <a:r>
              <a:rPr lang="en-US" altLang="en-US" sz="48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rgbClr val="FFFFFF"/>
                </a:solidFill>
                <a:latin typeface="NikoshBAN" pitchFamily="2" charset="0"/>
              </a:rPr>
              <a:t>কবে</a:t>
            </a:r>
            <a:r>
              <a:rPr lang="en-US" altLang="en-US" sz="48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rgbClr val="FFFFFF"/>
                </a:solidFill>
                <a:latin typeface="NikoshBAN" pitchFamily="2" charset="0"/>
              </a:rPr>
              <a:t>কয়েকজন</a:t>
            </a:r>
            <a:r>
              <a:rPr lang="en-US" altLang="en-US" sz="48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rgbClr val="FFFFFF"/>
                </a:solidFill>
                <a:latin typeface="NikoshBAN" pitchFamily="2" charset="0"/>
              </a:rPr>
              <a:t>খোকা</a:t>
            </a:r>
            <a:endParaRPr lang="en-US" altLang="en-US" sz="4800" dirty="0" smtClean="0">
              <a:solidFill>
                <a:srgbClr val="FFFFFF"/>
              </a:solidFill>
              <a:latin typeface="NikoshBAN" pitchFamily="2" charset="0"/>
            </a:endParaRPr>
          </a:p>
          <a:p>
            <a:r>
              <a:rPr lang="en-US" altLang="en-US" sz="4800" dirty="0" err="1" smtClean="0">
                <a:solidFill>
                  <a:srgbClr val="FFFFFF"/>
                </a:solidFill>
                <a:latin typeface="NikoshBAN" pitchFamily="2" charset="0"/>
              </a:rPr>
              <a:t>ফুল</a:t>
            </a:r>
            <a:r>
              <a:rPr lang="en-US" altLang="en-US" sz="48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rgbClr val="FFFFFF"/>
                </a:solidFill>
                <a:latin typeface="NikoshBAN" pitchFamily="2" charset="0"/>
              </a:rPr>
              <a:t>ফোটালো-রক্ত</a:t>
            </a:r>
            <a:r>
              <a:rPr lang="en-US" altLang="en-US" sz="48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rgbClr val="FFFFFF"/>
                </a:solidFill>
                <a:latin typeface="NikoshBAN" pitchFamily="2" charset="0"/>
              </a:rPr>
              <a:t>থোকা</a:t>
            </a:r>
            <a:r>
              <a:rPr lang="en-US" altLang="en-US" sz="48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rgbClr val="FFFFFF"/>
                </a:solidFill>
                <a:latin typeface="NikoshBAN" pitchFamily="2" charset="0"/>
              </a:rPr>
              <a:t>থোকা</a:t>
            </a:r>
            <a:r>
              <a:rPr lang="en-US" altLang="en-US" sz="4800" dirty="0" smtClean="0">
                <a:solidFill>
                  <a:srgbClr val="FFFFFF"/>
                </a:solidFill>
                <a:latin typeface="NikoshBAN" pitchFamily="2" charset="0"/>
              </a:rPr>
              <a:t>-</a:t>
            </a:r>
            <a:endParaRPr lang="en-US" altLang="en-US" sz="4800" dirty="0">
              <a:solidFill>
                <a:srgbClr val="FFFFFF"/>
              </a:solidFill>
              <a:latin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137" y="942474"/>
            <a:ext cx="3771041" cy="29145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41" y="970960"/>
            <a:ext cx="3331533" cy="28860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4915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186" y="665002"/>
            <a:ext cx="4556872" cy="42063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15955" y="5019797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গাছের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ডালে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পথের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বুকে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ঘরে</a:t>
            </a:r>
            <a:endParaRPr lang="en-US" altLang="en-US" sz="4400" dirty="0" smtClean="0">
              <a:solidFill>
                <a:srgbClr val="FFFFFF"/>
              </a:solidFill>
              <a:latin typeface="NikoshBAN" pitchFamily="2" charset="0"/>
            </a:endParaRPr>
          </a:p>
          <a:p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ফাগুন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মাসে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তাদেরই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মনে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NikoshBAN" pitchFamily="2" charset="0"/>
              </a:rPr>
              <a:t>পড়ে</a:t>
            </a:r>
            <a:r>
              <a:rPr lang="en-US" altLang="en-US" sz="4400" dirty="0" smtClean="0">
                <a:solidFill>
                  <a:srgbClr val="FFFFFF"/>
                </a:solidFill>
                <a:latin typeface="NikoshBAN" pitchFamily="2" charset="0"/>
              </a:rPr>
              <a:t>।</a:t>
            </a:r>
            <a:endParaRPr lang="en-US" altLang="en-US" sz="4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17" y="534712"/>
            <a:ext cx="5046580" cy="43717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260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91"/>
            <a:ext cx="4267200" cy="32496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3"/>
          <a:stretch>
            <a:fillRect/>
          </a:stretch>
        </p:blipFill>
        <p:spPr bwMode="auto">
          <a:xfrm>
            <a:off x="5106693" y="1133833"/>
            <a:ext cx="4419600" cy="32496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10" name="Rectangle 9"/>
          <p:cNvSpPr/>
          <p:nvPr/>
        </p:nvSpPr>
        <p:spPr>
          <a:xfrm>
            <a:off x="2582360" y="4848231"/>
            <a:ext cx="74209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800" dirty="0" err="1" smtClean="0">
                <a:solidFill>
                  <a:schemeClr val="bg1"/>
                </a:solidFill>
                <a:latin typeface="NikoshBAN" pitchFamily="2" charset="0"/>
              </a:rPr>
              <a:t>সেই</a:t>
            </a:r>
            <a:r>
              <a:rPr lang="en-US" altLang="en-US" sz="48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chemeClr val="bg1"/>
                </a:solidFill>
                <a:latin typeface="NikoshBAN" pitchFamily="2" charset="0"/>
              </a:rPr>
              <a:t>যে</a:t>
            </a:r>
            <a:r>
              <a:rPr lang="en-US" altLang="en-US" sz="48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chemeClr val="bg1"/>
                </a:solidFill>
                <a:latin typeface="NikoshBAN" pitchFamily="2" charset="0"/>
              </a:rPr>
              <a:t>কবে-তিরিশ</a:t>
            </a:r>
            <a:r>
              <a:rPr lang="en-US" altLang="en-US" sz="48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chemeClr val="bg1"/>
                </a:solidFill>
                <a:latin typeface="NikoshBAN" pitchFamily="2" charset="0"/>
              </a:rPr>
              <a:t>বছর</a:t>
            </a:r>
            <a:r>
              <a:rPr lang="en-US" altLang="en-US" sz="48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chemeClr val="bg1"/>
                </a:solidFill>
                <a:latin typeface="NikoshBAN" pitchFamily="2" charset="0"/>
              </a:rPr>
              <a:t>হলো</a:t>
            </a:r>
            <a:r>
              <a:rPr lang="en-US" altLang="en-US" sz="4800" dirty="0" smtClean="0">
                <a:solidFill>
                  <a:schemeClr val="bg1"/>
                </a:solidFill>
                <a:latin typeface="NikoshBAN" pitchFamily="2" charset="0"/>
              </a:rPr>
              <a:t>-</a:t>
            </a:r>
          </a:p>
          <a:p>
            <a:r>
              <a:rPr lang="en-US" altLang="en-US" sz="4800" dirty="0" err="1" smtClean="0">
                <a:solidFill>
                  <a:schemeClr val="bg1"/>
                </a:solidFill>
                <a:latin typeface="NikoshBAN" pitchFamily="2" charset="0"/>
              </a:rPr>
              <a:t>ফাগুন</a:t>
            </a:r>
            <a:r>
              <a:rPr lang="en-US" altLang="en-US" sz="48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chemeClr val="bg1"/>
                </a:solidFill>
                <a:latin typeface="NikoshBAN" pitchFamily="2" charset="0"/>
              </a:rPr>
              <a:t>মাসের</a:t>
            </a:r>
            <a:r>
              <a:rPr lang="en-US" altLang="en-US" sz="48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chemeClr val="bg1"/>
                </a:solidFill>
                <a:latin typeface="NikoshBAN" pitchFamily="2" charset="0"/>
              </a:rPr>
              <a:t>দু-চোখ</a:t>
            </a:r>
            <a:r>
              <a:rPr lang="en-US" altLang="en-US" sz="48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chemeClr val="bg1"/>
                </a:solidFill>
                <a:latin typeface="NikoshBAN" pitchFamily="2" charset="0"/>
              </a:rPr>
              <a:t>ছলোছলো</a:t>
            </a:r>
            <a:r>
              <a:rPr lang="en-US" altLang="en-US" sz="4800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endParaRPr lang="en-US" altLang="en-US" sz="4800" dirty="0">
              <a:solidFill>
                <a:schemeClr val="bg1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39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35090" y="519090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4800" dirty="0" err="1" smtClean="0">
                <a:solidFill>
                  <a:schemeClr val="bg1"/>
                </a:solidFill>
                <a:latin typeface="NikoshBAN" pitchFamily="2" charset="0"/>
              </a:rPr>
              <a:t>বুকের</a:t>
            </a:r>
            <a:r>
              <a:rPr lang="en-US" altLang="en-US" sz="48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chemeClr val="bg1"/>
                </a:solidFill>
                <a:latin typeface="NikoshBAN" pitchFamily="2" charset="0"/>
              </a:rPr>
              <a:t>ভেতর</a:t>
            </a:r>
            <a:r>
              <a:rPr lang="en-US" altLang="en-US" sz="48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chemeClr val="bg1"/>
                </a:solidFill>
                <a:latin typeface="NikoshBAN" pitchFamily="2" charset="0"/>
              </a:rPr>
              <a:t>ফাগুন</a:t>
            </a:r>
            <a:r>
              <a:rPr lang="en-US" altLang="en-US" sz="48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chemeClr val="bg1"/>
                </a:solidFill>
                <a:latin typeface="NikoshBAN" pitchFamily="2" charset="0"/>
              </a:rPr>
              <a:t>পোষে</a:t>
            </a:r>
            <a:r>
              <a:rPr lang="en-US" altLang="en-US" sz="48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chemeClr val="bg1"/>
                </a:solidFill>
                <a:latin typeface="NikoshBAN" pitchFamily="2" charset="0"/>
              </a:rPr>
              <a:t>ভয়</a:t>
            </a:r>
            <a:r>
              <a:rPr lang="en-US" altLang="en-US" sz="4800" dirty="0" smtClean="0">
                <a:solidFill>
                  <a:schemeClr val="bg1"/>
                </a:solidFill>
                <a:latin typeface="NikoshBAN" pitchFamily="2" charset="0"/>
              </a:rPr>
              <a:t>-</a:t>
            </a:r>
          </a:p>
          <a:p>
            <a:r>
              <a:rPr lang="en-US" altLang="en-US" sz="4800" dirty="0" err="1" smtClean="0">
                <a:solidFill>
                  <a:schemeClr val="bg1"/>
                </a:solidFill>
                <a:latin typeface="NikoshBAN" pitchFamily="2" charset="0"/>
              </a:rPr>
              <a:t>তার</a:t>
            </a:r>
            <a:r>
              <a:rPr lang="en-US" altLang="en-US" sz="48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chemeClr val="bg1"/>
                </a:solidFill>
                <a:latin typeface="NikoshBAN" pitchFamily="2" charset="0"/>
              </a:rPr>
              <a:t>খোকাদের</a:t>
            </a:r>
            <a:r>
              <a:rPr lang="en-US" altLang="en-US" sz="48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chemeClr val="bg1"/>
                </a:solidFill>
                <a:latin typeface="NikoshBAN" pitchFamily="2" charset="0"/>
              </a:rPr>
              <a:t>আবার</a:t>
            </a:r>
            <a:r>
              <a:rPr lang="en-US" altLang="en-US" sz="48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chemeClr val="bg1"/>
                </a:solidFill>
                <a:latin typeface="NikoshBAN" pitchFamily="2" charset="0"/>
              </a:rPr>
              <a:t>কী</a:t>
            </a:r>
            <a:r>
              <a:rPr lang="en-US" altLang="en-US" sz="48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chemeClr val="bg1"/>
                </a:solidFill>
                <a:latin typeface="NikoshBAN" pitchFamily="2" charset="0"/>
              </a:rPr>
              <a:t>যে</a:t>
            </a:r>
            <a:r>
              <a:rPr lang="en-US" altLang="en-US" sz="48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chemeClr val="bg1"/>
                </a:solidFill>
                <a:latin typeface="NikoshBAN" pitchFamily="2" charset="0"/>
              </a:rPr>
              <a:t>হয়</a:t>
            </a:r>
            <a:r>
              <a:rPr lang="en-US" altLang="en-US" sz="4800" dirty="0" smtClean="0">
                <a:solidFill>
                  <a:schemeClr val="bg1"/>
                </a:solidFill>
                <a:latin typeface="NikoshBAN" pitchFamily="2" charset="0"/>
              </a:rPr>
              <a:t>!</a:t>
            </a:r>
            <a:endParaRPr lang="en-US" altLang="en-US" sz="4800" dirty="0">
              <a:solidFill>
                <a:schemeClr val="bg1"/>
              </a:solidFill>
              <a:latin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0" r="15177"/>
          <a:stretch/>
        </p:blipFill>
        <p:spPr>
          <a:xfrm>
            <a:off x="5712486" y="496374"/>
            <a:ext cx="4861943" cy="425044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850" y="478215"/>
            <a:ext cx="4262548" cy="426254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504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61492" y="340076"/>
            <a:ext cx="2571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5431" y="5220806"/>
            <a:ext cx="7742825" cy="14465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</a:rPr>
              <a:t>ফাগুন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</a:rPr>
              <a:t>মাসে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</a:rPr>
              <a:t>কী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</a:rPr>
              <a:t>কী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</a:rPr>
              <a:t>প্রাকৃতিক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</a:rPr>
              <a:t>বৈচিত্র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</a:rPr>
              <a:t>দেখা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</a:rPr>
              <a:t> </a:t>
            </a:r>
          </a:p>
          <a:p>
            <a:pPr algn="ctr" eaLnBrk="1" hangingPunct="1"/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</a:rPr>
              <a:t>যায়-তা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</a:rPr>
              <a:t>দলে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</a:rPr>
              <a:t>আলোচনা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</a:rPr>
              <a:t>করে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</a:rPr>
              <a:t>লেখ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</a:rPr>
              <a:t>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9" t="30254" r="19319"/>
          <a:stretch/>
        </p:blipFill>
        <p:spPr>
          <a:xfrm>
            <a:off x="2299813" y="1161432"/>
            <a:ext cx="6694897" cy="37366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D:\DIGITAL CONTENT RELATED\Bangla Model Content\CLASS SIX\Fagun Mas\humayun_aza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2690" y="1360608"/>
            <a:ext cx="2522950" cy="2558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6850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2024" y="3684904"/>
            <a:ext cx="693745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n-BD" sz="4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defTabSz="457200"/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457200"/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বিষয়-ফাগুণ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defTabSz="457200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</a:p>
          <a:p>
            <a:pPr algn="ctr" defTabSz="457200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৩০/০৯/২০১৯ইং</a:t>
            </a:r>
            <a:endParaRPr lang="bn-BD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155607"/>
            <a:ext cx="4506811" cy="1359294"/>
          </a:xfrm>
          <a:prstGeom prst="rect">
            <a:avLst/>
          </a:prstGeom>
        </p:spPr>
        <p:txBody>
          <a:bodyPr wrap="none">
            <a:prstTxWarp prst="textTriangle">
              <a:avLst/>
            </a:prstTxWarp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76948" y="2063146"/>
            <a:ext cx="4152165" cy="30556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89129" y="1899373"/>
            <a:ext cx="4152165" cy="30556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922621" y="1670508"/>
            <a:ext cx="1715940" cy="1874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5885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475">
        <p15:prstTrans prst="fallOver"/>
      </p:transition>
    </mc:Choice>
    <mc:Fallback>
      <p:transition spd="slow" advTm="24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95361" y="463129"/>
            <a:ext cx="38206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মূল্যায়ন</a:t>
            </a:r>
            <a:endParaRPr lang="en-US" sz="28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8888" y="3641202"/>
            <a:ext cx="744306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হুমায়ুন আজাদ এর দুটি গ্রন্থের নাম বল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46011" y="2803002"/>
            <a:ext cx="809228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হুমায়ুন আজাদ কোন গ্রামে জন্মগ্রহণ করেন?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75508" y="4381116"/>
            <a:ext cx="662232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ফাগুন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জ্বলে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’-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75508" y="5241402"/>
            <a:ext cx="662873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ফাগুন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দুঃখী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08577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98587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10233" y="340076"/>
            <a:ext cx="24000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800" b="1" dirty="0" err="1" smtClean="0">
                <a:solidFill>
                  <a:schemeClr val="bg1"/>
                </a:solidFill>
                <a:latin typeface="NikoshBAN"/>
              </a:rPr>
              <a:t>বাড়ির</a:t>
            </a:r>
            <a:r>
              <a:rPr lang="en-US" altLang="en-US" sz="4800" b="1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altLang="en-US" sz="4800" b="1" dirty="0" err="1" smtClean="0">
                <a:solidFill>
                  <a:schemeClr val="bg1"/>
                </a:solidFill>
                <a:latin typeface="NikoshBAN"/>
              </a:rPr>
              <a:t>কাজ</a:t>
            </a:r>
            <a:endParaRPr lang="en-US" altLang="en-US" sz="2800" b="1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6881" y="4129251"/>
            <a:ext cx="10618237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ফাগুন</a:t>
            </a:r>
            <a:r>
              <a:rPr lang="en-US" alt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</a:t>
            </a:r>
            <a:r>
              <a:rPr lang="en-US" alt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মাসের</a:t>
            </a:r>
            <a:r>
              <a:rPr lang="en-US" alt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</a:t>
            </a:r>
            <a:r>
              <a:rPr lang="en-US" alt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আনন্দ</a:t>
            </a:r>
            <a:r>
              <a:rPr lang="en-US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</a:t>
            </a:r>
            <a:r>
              <a:rPr lang="en-US" alt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ধারার</a:t>
            </a:r>
            <a:r>
              <a:rPr lang="en-US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</a:t>
            </a:r>
            <a:r>
              <a:rPr lang="en-US" alt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সাথে</a:t>
            </a:r>
            <a:endParaRPr lang="en-US" alt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শহিদদের</a:t>
            </a:r>
            <a:r>
              <a:rPr lang="en-US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</a:t>
            </a:r>
            <a:r>
              <a:rPr lang="en-US" alt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বুকের</a:t>
            </a:r>
            <a:r>
              <a:rPr lang="en-US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</a:t>
            </a:r>
            <a:r>
              <a:rPr lang="en-US" alt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রক্তের</a:t>
            </a:r>
            <a:r>
              <a:rPr lang="en-US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</a:t>
            </a:r>
            <a:r>
              <a:rPr lang="en-US" alt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ধারা</a:t>
            </a:r>
            <a:r>
              <a:rPr lang="en-US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</a:t>
            </a:r>
            <a:r>
              <a:rPr lang="en-US" alt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সম্পর্কিত</a:t>
            </a:r>
            <a:r>
              <a:rPr lang="en-US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’-</a:t>
            </a: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এ </a:t>
            </a:r>
            <a:r>
              <a:rPr lang="en-US" alt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বিষয়ের</a:t>
            </a:r>
            <a:r>
              <a:rPr lang="en-US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</a:t>
            </a:r>
            <a:r>
              <a:rPr lang="en-US" alt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উপর</a:t>
            </a:r>
            <a:r>
              <a:rPr lang="en-US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</a:t>
            </a:r>
            <a:r>
              <a:rPr lang="en-US" alt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একটি</a:t>
            </a:r>
            <a:r>
              <a:rPr lang="en-US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</a:t>
            </a:r>
            <a:r>
              <a:rPr lang="en-US" alt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ছবি</a:t>
            </a:r>
            <a:r>
              <a:rPr lang="en-US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</a:t>
            </a:r>
            <a:r>
              <a:rPr lang="en-US" alt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অংকন</a:t>
            </a:r>
            <a:r>
              <a:rPr lang="en-US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</a:t>
            </a:r>
            <a:r>
              <a:rPr lang="en-US" alt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করে</a:t>
            </a:r>
            <a:r>
              <a:rPr lang="en-US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</a:t>
            </a:r>
            <a:r>
              <a:rPr lang="en-US" alt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আনবে</a:t>
            </a:r>
            <a:r>
              <a:rPr lang="en-US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92" y="1221369"/>
            <a:ext cx="5150498" cy="28575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51051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114" y="40422"/>
            <a:ext cx="8199707" cy="67734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9784" y="1914810"/>
            <a:ext cx="7624688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</a:t>
            </a:r>
          </a:p>
          <a:p>
            <a:pPr algn="ctr">
              <a:defRPr/>
            </a:pPr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 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798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471235"/>
            <a:ext cx="4267200" cy="4267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6" descr="D:\DIGITAL CONTENT RELATED\Bangla Model Content\CLASS SIX\Fagun Mas\boshont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4343" y="432803"/>
            <a:ext cx="4227713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43909" y="5429843"/>
            <a:ext cx="7948708" cy="769441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 err="1">
                <a:latin typeface="NikoshBAN" pitchFamily="2" charset="0"/>
              </a:rPr>
              <a:t>ফাগুন</a:t>
            </a:r>
            <a:r>
              <a:rPr lang="en-US" altLang="en-US" sz="4400" dirty="0">
                <a:latin typeface="NikoshBAN" pitchFamily="2" charset="0"/>
              </a:rPr>
              <a:t> </a:t>
            </a:r>
            <a:r>
              <a:rPr lang="en-US" altLang="en-US" sz="4400" dirty="0" err="1" smtClean="0">
                <a:latin typeface="NikoshBAN" pitchFamily="2" charset="0"/>
              </a:rPr>
              <a:t>মাসে</a:t>
            </a:r>
            <a:r>
              <a:rPr lang="en-US" altLang="en-US" sz="4400" dirty="0">
                <a:latin typeface="NikoshBAN" pitchFamily="2" charset="0"/>
              </a:rPr>
              <a:t> </a:t>
            </a:r>
            <a:r>
              <a:rPr lang="en-US" altLang="en-US" sz="4400" dirty="0" err="1" smtClean="0">
                <a:latin typeface="NikoshBAN" pitchFamily="2" charset="0"/>
              </a:rPr>
              <a:t>প্রকৃতি</a:t>
            </a:r>
            <a:r>
              <a:rPr lang="en-US" altLang="en-US" sz="4400" dirty="0" smtClean="0">
                <a:latin typeface="NikoshBAN" pitchFamily="2" charset="0"/>
              </a:rPr>
              <a:t>।</a:t>
            </a:r>
            <a:endParaRPr lang="en-US" altLang="en-US" sz="4400" dirty="0">
              <a:latin typeface="NikoshBAN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84651" y="5429842"/>
            <a:ext cx="8467223" cy="769441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 err="1">
                <a:latin typeface="NikoshBAN" pitchFamily="2" charset="0"/>
              </a:rPr>
              <a:t>ফাগুন</a:t>
            </a:r>
            <a:r>
              <a:rPr lang="en-US" altLang="en-US" sz="4400" dirty="0">
                <a:latin typeface="NikoshBAN" pitchFamily="2" charset="0"/>
              </a:rPr>
              <a:t> </a:t>
            </a:r>
            <a:r>
              <a:rPr lang="en-US" altLang="en-US" sz="4400" dirty="0" err="1" smtClean="0">
                <a:latin typeface="NikoshBAN" pitchFamily="2" charset="0"/>
              </a:rPr>
              <a:t>মাসে</a:t>
            </a:r>
            <a:r>
              <a:rPr lang="en-US" altLang="en-US" sz="4400" dirty="0" smtClean="0">
                <a:latin typeface="NikoshBAN" pitchFamily="2" charset="0"/>
              </a:rPr>
              <a:t> </a:t>
            </a:r>
            <a:r>
              <a:rPr lang="en-US" altLang="en-US" sz="4400" dirty="0" err="1" smtClean="0">
                <a:latin typeface="NikoshBAN" pitchFamily="2" charset="0"/>
              </a:rPr>
              <a:t>প্রকৃতি</a:t>
            </a:r>
            <a:r>
              <a:rPr lang="en-US" altLang="en-US" sz="4400" dirty="0" smtClean="0">
                <a:latin typeface="NikoshBAN" pitchFamily="2" charset="0"/>
              </a:rPr>
              <a:t> </a:t>
            </a:r>
            <a:r>
              <a:rPr lang="en-US" altLang="en-US" sz="4400" dirty="0" err="1" smtClean="0">
                <a:latin typeface="NikoshBAN" pitchFamily="2" charset="0"/>
              </a:rPr>
              <a:t>এক</a:t>
            </a:r>
            <a:r>
              <a:rPr lang="en-US" altLang="en-US" sz="4400" dirty="0" smtClean="0">
                <a:latin typeface="NikoshBAN" pitchFamily="2" charset="0"/>
              </a:rPr>
              <a:t> </a:t>
            </a:r>
            <a:r>
              <a:rPr lang="en-US" altLang="en-US" sz="4400" dirty="0" err="1" smtClean="0">
                <a:latin typeface="NikoshBAN" pitchFamily="2" charset="0"/>
              </a:rPr>
              <a:t>নতুন</a:t>
            </a:r>
            <a:r>
              <a:rPr lang="en-US" altLang="en-US" sz="4400" dirty="0" smtClean="0">
                <a:latin typeface="NikoshBAN" pitchFamily="2" charset="0"/>
              </a:rPr>
              <a:t> </a:t>
            </a:r>
            <a:r>
              <a:rPr lang="en-US" altLang="en-US" sz="4400" dirty="0" err="1" smtClean="0">
                <a:latin typeface="NikoshBAN" pitchFamily="2" charset="0"/>
              </a:rPr>
              <a:t>রূপে</a:t>
            </a:r>
            <a:r>
              <a:rPr lang="en-US" altLang="en-US" sz="4400" dirty="0" smtClean="0">
                <a:latin typeface="NikoshBAN" pitchFamily="2" charset="0"/>
              </a:rPr>
              <a:t> </a:t>
            </a:r>
            <a:r>
              <a:rPr lang="en-US" altLang="en-US" sz="4400" dirty="0" err="1" smtClean="0">
                <a:latin typeface="NikoshBAN" pitchFamily="2" charset="0"/>
              </a:rPr>
              <a:t>হাজির</a:t>
            </a:r>
            <a:r>
              <a:rPr lang="en-US" altLang="en-US" sz="4400" dirty="0" smtClean="0">
                <a:latin typeface="NikoshBAN" pitchFamily="2" charset="0"/>
              </a:rPr>
              <a:t> </a:t>
            </a:r>
            <a:r>
              <a:rPr lang="en-US" altLang="en-US" sz="4400" dirty="0" err="1" smtClean="0">
                <a:latin typeface="NikoshBAN" pitchFamily="2" charset="0"/>
              </a:rPr>
              <a:t>হয়</a:t>
            </a:r>
            <a:r>
              <a:rPr lang="en-US" altLang="en-US" sz="4400" dirty="0" smtClean="0">
                <a:latin typeface="NikoshBAN" pitchFamily="2" charset="0"/>
              </a:rPr>
              <a:t>।</a:t>
            </a:r>
            <a:endParaRPr lang="en-US" altLang="en-US" sz="4400" dirty="0">
              <a:latin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7062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117">
        <p15:prstTrans prst="wind"/>
      </p:transition>
    </mc:Choice>
    <mc:Fallback>
      <p:transition spd="slow" advTm="31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45" y="2167147"/>
            <a:ext cx="7529513" cy="464401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55398" y="186131"/>
            <a:ext cx="452880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ফাগুন</a:t>
            </a:r>
            <a:r>
              <a:rPr lang="en-US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মাস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75932" y="1314578"/>
            <a:ext cx="30299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en-US" sz="4800" dirty="0" smtClean="0">
                <a:latin typeface="NikoshBAN" pitchFamily="2" charset="0"/>
              </a:rPr>
              <a:t>- </a:t>
            </a:r>
            <a:r>
              <a:rPr lang="en-US" altLang="en-US" sz="4800" dirty="0" err="1" smtClean="0">
                <a:latin typeface="NikoshBAN" pitchFamily="2" charset="0"/>
              </a:rPr>
              <a:t>হুমায়ুন</a:t>
            </a:r>
            <a:r>
              <a:rPr lang="en-US" altLang="en-US" sz="4800" dirty="0" smtClean="0">
                <a:latin typeface="NikoshBAN" pitchFamily="2" charset="0"/>
              </a:rPr>
              <a:t> </a:t>
            </a:r>
            <a:r>
              <a:rPr lang="en-US" altLang="en-US" sz="4800" dirty="0" err="1" smtClean="0">
                <a:latin typeface="NikoshBAN" pitchFamily="2" charset="0"/>
              </a:rPr>
              <a:t>আজাদ</a:t>
            </a:r>
            <a:endParaRPr lang="en-US" altLang="en-US" sz="4800" dirty="0">
              <a:latin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3" y="1475606"/>
            <a:ext cx="5885649" cy="26248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8" y="3265714"/>
            <a:ext cx="4200248" cy="364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62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78640" y="317947"/>
            <a:ext cx="22525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594226" y="1918982"/>
            <a:ext cx="5213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NikoshBAN" pitchFamily="2" charset="0"/>
              </a:rPr>
              <a:t>এ </a:t>
            </a:r>
            <a:r>
              <a:rPr lang="en-US" altLang="en-US" sz="3600" dirty="0" err="1">
                <a:latin typeface="NikoshBAN" pitchFamily="2" charset="0"/>
              </a:rPr>
              <a:t>পাঠ</a:t>
            </a:r>
            <a:r>
              <a:rPr lang="en-US" altLang="en-US" sz="3600" dirty="0">
                <a:latin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</a:rPr>
              <a:t>শেষে</a:t>
            </a:r>
            <a:r>
              <a:rPr lang="en-US" altLang="en-US" sz="3600" dirty="0">
                <a:latin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</a:rPr>
              <a:t>শিক্ষার্থীরা</a:t>
            </a:r>
            <a:r>
              <a:rPr lang="en-US" altLang="en-US" sz="3600" dirty="0">
                <a:latin typeface="NikoshBAN" pitchFamily="2" charset="0"/>
              </a:rPr>
              <a:t> ...............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68410" y="3045605"/>
            <a:ext cx="92380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685800" indent="-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bn-BD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</a:rPr>
              <a:t>কবি হুমায়ুন আজাদ এর সংক্ষিপ্ত পরিচয় বলতে </a:t>
            </a:r>
            <a:r>
              <a:rPr lang="bn-BD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</a:rPr>
              <a:t>পারবে</a:t>
            </a:r>
            <a:r>
              <a:rPr lang="en-US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</a:rPr>
              <a:t> ;</a:t>
            </a:r>
            <a:endParaRPr lang="en-US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68410" y="4669908"/>
            <a:ext cx="8932862" cy="1323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685800" indent="-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</a:rPr>
              <a:t>ফাগুন</a:t>
            </a: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</a:rPr>
              <a:t>মাসের</a:t>
            </a: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</a:rPr>
              <a:t>সাথে</a:t>
            </a: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</a:rPr>
              <a:t> ২১ </a:t>
            </a:r>
            <a:r>
              <a:rPr lang="en-US" alt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</a:rPr>
              <a:t>শে</a:t>
            </a: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</a:rPr>
              <a:t>ফেব্রুয়ারির</a:t>
            </a: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</a:rPr>
              <a:t>যোগসূত্র</a:t>
            </a:r>
            <a:endParaRPr lang="en-US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</a:endParaRPr>
          </a:p>
          <a:p>
            <a:pPr eaLnBrk="1" hangingPunct="1"/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</a:rPr>
              <a:t>      </a:t>
            </a:r>
            <a:r>
              <a:rPr lang="en-US" alt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</a:rPr>
              <a:t>ব্যাখ্যা</a:t>
            </a:r>
            <a:r>
              <a:rPr lang="bn-BD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</a:rPr>
              <a:t> করতে </a:t>
            </a:r>
            <a:r>
              <a:rPr lang="bn-BD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</a:rPr>
              <a:t>পারবে</a:t>
            </a:r>
            <a:r>
              <a:rPr lang="en-US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</a:rPr>
              <a:t> </a:t>
            </a:r>
            <a:r>
              <a:rPr lang="bn-BD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</a:rPr>
              <a:t>।</a:t>
            </a:r>
            <a:r>
              <a:rPr lang="bn-BD" alt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</a:rPr>
              <a:t> </a:t>
            </a:r>
            <a:endParaRPr lang="en-US" alt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68410" y="3804548"/>
            <a:ext cx="85090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685800" indent="-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</a:rPr>
              <a:t>নতুন</a:t>
            </a: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</a:rPr>
              <a:t>শব্দগুলো</a:t>
            </a: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</a:rPr>
              <a:t>বাক্যে</a:t>
            </a: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</a:rPr>
              <a:t>প্রয়োগ</a:t>
            </a: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</a:rPr>
              <a:t> </a:t>
            </a:r>
            <a:r>
              <a:rPr lang="bn-BD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</a:rPr>
              <a:t>করতে </a:t>
            </a:r>
            <a:r>
              <a:rPr lang="bn-BD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</a:rPr>
              <a:t>পারবে</a:t>
            </a: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</a:rPr>
              <a:t>;</a:t>
            </a:r>
            <a:endParaRPr lang="en-US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248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770042" y="1455288"/>
            <a:ext cx="3352714" cy="1904999"/>
          </a:xfrm>
          <a:prstGeom prst="ellipse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852179" y="4349980"/>
            <a:ext cx="4012591" cy="2151491"/>
          </a:xfrm>
          <a:prstGeom prst="ellipse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sz="5400" b="1" dirty="0" smtClean="0">
              <a:solidFill>
                <a:srgbClr val="05014F"/>
              </a:solidFill>
              <a:latin typeface="NikoshBAN" pitchFamily="2" charset="0"/>
            </a:endParaRPr>
          </a:p>
          <a:p>
            <a:pPr algn="ctr"/>
            <a:r>
              <a:rPr lang="en-US" altLang="en-US" sz="5400" b="1" dirty="0" err="1" smtClean="0">
                <a:solidFill>
                  <a:srgbClr val="05014F"/>
                </a:solidFill>
                <a:latin typeface="NikoshBAN" pitchFamily="2" charset="0"/>
              </a:rPr>
              <a:t>কর্ম</a:t>
            </a:r>
            <a:r>
              <a:rPr lang="en-US" altLang="en-US" sz="5400" b="1" dirty="0" smtClean="0">
                <a:solidFill>
                  <a:srgbClr val="05014F"/>
                </a:solidFill>
                <a:latin typeface="NikoshBAN" pitchFamily="2" charset="0"/>
              </a:rPr>
              <a:t> </a:t>
            </a:r>
            <a:r>
              <a:rPr lang="en-US" altLang="en-US" sz="5400" b="1" dirty="0" err="1">
                <a:solidFill>
                  <a:srgbClr val="05014F"/>
                </a:solidFill>
                <a:latin typeface="NikoshBAN" pitchFamily="2" charset="0"/>
              </a:rPr>
              <a:t>জীবন</a:t>
            </a:r>
            <a:endParaRPr lang="en-US" altLang="en-US" sz="5400" b="1" dirty="0">
              <a:solidFill>
                <a:srgbClr val="05014F"/>
              </a:solidFill>
              <a:latin typeface="NikoshBAN" pitchFamily="2" charset="0"/>
            </a:endParaRPr>
          </a:p>
          <a:p>
            <a:pPr algn="ctr"/>
            <a:endParaRPr lang="en-US" sz="5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713407" y="4619493"/>
            <a:ext cx="3222801" cy="1904999"/>
          </a:xfrm>
          <a:prstGeom prst="ellipse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sz="3600" b="1" dirty="0" smtClean="0">
              <a:solidFill>
                <a:srgbClr val="05014F"/>
              </a:solidFill>
              <a:latin typeface="NikoshBAN" pitchFamily="2" charset="0"/>
            </a:endParaRPr>
          </a:p>
          <a:p>
            <a:pPr algn="ctr"/>
            <a:r>
              <a:rPr lang="en-US" altLang="en-US" sz="3600" b="1" dirty="0" err="1" smtClean="0">
                <a:solidFill>
                  <a:srgbClr val="05014F"/>
                </a:solidFill>
                <a:latin typeface="NikoshBAN" pitchFamily="2" charset="0"/>
              </a:rPr>
              <a:t>উল্লেখযোগ্য</a:t>
            </a:r>
            <a:r>
              <a:rPr lang="en-US" altLang="en-US" sz="3600" b="1" dirty="0" smtClean="0">
                <a:solidFill>
                  <a:srgbClr val="05014F"/>
                </a:solidFill>
                <a:latin typeface="NikoshBAN" pitchFamily="2" charset="0"/>
              </a:rPr>
              <a:t> </a:t>
            </a:r>
            <a:r>
              <a:rPr lang="en-US" altLang="en-US" sz="3600" b="1" dirty="0" err="1">
                <a:solidFill>
                  <a:srgbClr val="05014F"/>
                </a:solidFill>
                <a:latin typeface="NikoshBAN" pitchFamily="2" charset="0"/>
              </a:rPr>
              <a:t>গ্রন্থ</a:t>
            </a:r>
            <a:endParaRPr lang="bn-BD" altLang="en-US" sz="3600" b="1" dirty="0">
              <a:solidFill>
                <a:srgbClr val="05014F"/>
              </a:solidFill>
              <a:latin typeface="NikoshBAN" pitchFamily="2" charset="0"/>
            </a:endParaRPr>
          </a:p>
          <a:p>
            <a:pPr algn="ctr"/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886002" y="1065835"/>
            <a:ext cx="3904088" cy="2092160"/>
          </a:xfrm>
          <a:prstGeom prst="ellipse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কবির</a:t>
            </a:r>
            <a:endParaRPr lang="en-US" sz="4800" b="1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8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 bwMode="auto">
          <a:xfrm>
            <a:off x="4968822" y="194873"/>
            <a:ext cx="2146941" cy="1477946"/>
          </a:xfrm>
          <a:prstGeom prst="wedgeEllipseCallout">
            <a:avLst>
              <a:gd name="adj1" fmla="val 364"/>
              <a:gd name="adj2" fmla="val 72885"/>
            </a:avLst>
          </a:prstGeom>
          <a:solidFill>
            <a:srgbClr val="FCDC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dirty="0" smtClean="0">
                <a:ln>
                  <a:solidFill>
                    <a:srgbClr val="1C0A0A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</a:t>
            </a:r>
          </a:p>
          <a:p>
            <a:pPr algn="ctr">
              <a:defRPr/>
            </a:pPr>
            <a:r>
              <a:rPr lang="bn-BD" sz="3600" dirty="0" smtClean="0">
                <a:ln>
                  <a:solidFill>
                    <a:srgbClr val="1C0A0A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 rot="14474111">
            <a:off x="7291849" y="2475361"/>
            <a:ext cx="802958" cy="540838"/>
          </a:xfrm>
          <a:prstGeom prst="downArrow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890090" y="1034100"/>
            <a:ext cx="3900000" cy="2155629"/>
          </a:xfrm>
          <a:prstGeom prst="ellipse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sz="2800" dirty="0" smtClean="0">
              <a:solidFill>
                <a:schemeClr val="tx1"/>
              </a:solidFill>
              <a:latin typeface="NikoshBAN" pitchFamily="2" charset="0"/>
            </a:endParaRPr>
          </a:p>
          <a:p>
            <a:pPr algn="ctr"/>
            <a:r>
              <a:rPr lang="en-US" altLang="en-US" sz="2800" dirty="0" smtClean="0">
                <a:solidFill>
                  <a:schemeClr val="tx1"/>
                </a:solidFill>
                <a:latin typeface="NikoshBAN" pitchFamily="2" charset="0"/>
              </a:rPr>
              <a:t>১৯৪৭ </a:t>
            </a:r>
            <a:r>
              <a:rPr lang="en-US" altLang="en-US" sz="2800" dirty="0" err="1">
                <a:solidFill>
                  <a:schemeClr val="tx1"/>
                </a:solidFill>
                <a:latin typeface="NikoshBAN" pitchFamily="2" charset="0"/>
              </a:rPr>
              <a:t>খ্রিষ্টাব্দে</a:t>
            </a:r>
            <a:r>
              <a:rPr lang="en-US" altLang="en-US" sz="2800" dirty="0">
                <a:solidFill>
                  <a:schemeClr val="tx1"/>
                </a:solidFill>
                <a:latin typeface="NikoshBAN" pitchFamily="2" charset="0"/>
              </a:rPr>
              <a:t> ত</a:t>
            </a:r>
            <a:r>
              <a:rPr lang="as-IN" altLang="en-US" sz="2800" dirty="0">
                <a:solidFill>
                  <a:schemeClr val="tx1"/>
                </a:solidFill>
                <a:latin typeface="NikoshBAN" pitchFamily="2" charset="0"/>
              </a:rPr>
              <a:t>ৎ</a:t>
            </a:r>
            <a:r>
              <a:rPr lang="en-US" altLang="en-US" sz="2800" dirty="0" err="1">
                <a:solidFill>
                  <a:schemeClr val="tx1"/>
                </a:solidFill>
                <a:latin typeface="NikoshBAN" pitchFamily="2" charset="0"/>
              </a:rPr>
              <a:t>কালীন</a:t>
            </a:r>
            <a:r>
              <a:rPr lang="en-US" altLang="en-US" sz="2800" dirty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NikoshBAN" pitchFamily="2" charset="0"/>
              </a:rPr>
              <a:t>ঢাকা</a:t>
            </a:r>
            <a:r>
              <a:rPr lang="en-US" altLang="en-US" sz="2800" dirty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NikoshBAN" pitchFamily="2" charset="0"/>
              </a:rPr>
              <a:t>জেলার</a:t>
            </a:r>
            <a:r>
              <a:rPr lang="en-US" altLang="en-US" sz="2800" dirty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NikoshBAN" pitchFamily="2" charset="0"/>
              </a:rPr>
              <a:t>বিক্রমপুরের</a:t>
            </a:r>
            <a:r>
              <a:rPr lang="en-US" altLang="en-US" sz="2800" dirty="0">
                <a:solidFill>
                  <a:schemeClr val="tx1"/>
                </a:solidFill>
                <a:latin typeface="NikoshBAN" pitchFamily="2" charset="0"/>
              </a:rPr>
              <a:t> (</a:t>
            </a:r>
            <a:r>
              <a:rPr lang="en-US" altLang="en-US" sz="2800" dirty="0" err="1">
                <a:solidFill>
                  <a:schemeClr val="tx1"/>
                </a:solidFill>
                <a:latin typeface="NikoshBAN" pitchFamily="2" charset="0"/>
              </a:rPr>
              <a:t>বর্তমানে</a:t>
            </a:r>
            <a:r>
              <a:rPr lang="en-US" altLang="en-US" sz="2800" dirty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NikoshBAN" pitchFamily="2" charset="0"/>
              </a:rPr>
              <a:t>মুন্সিগঞ্জ</a:t>
            </a:r>
            <a:r>
              <a:rPr lang="en-US" altLang="en-US" sz="2800" dirty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NikoshBAN" pitchFamily="2" charset="0"/>
              </a:rPr>
              <a:t>জেলা</a:t>
            </a:r>
            <a:r>
              <a:rPr lang="en-US" altLang="en-US" sz="2800" dirty="0">
                <a:solidFill>
                  <a:schemeClr val="tx1"/>
                </a:solidFill>
                <a:latin typeface="NikoshBAN" pitchFamily="2" charset="0"/>
              </a:rPr>
              <a:t>) </a:t>
            </a:r>
            <a:r>
              <a:rPr lang="en-US" altLang="en-US" sz="2800" dirty="0" err="1">
                <a:solidFill>
                  <a:schemeClr val="tx1"/>
                </a:solidFill>
                <a:latin typeface="NikoshBAN" pitchFamily="2" charset="0"/>
              </a:rPr>
              <a:t>রাড়িখালে</a:t>
            </a:r>
            <a:endParaRPr lang="en-US" altLang="en-US" sz="2800" dirty="0">
              <a:solidFill>
                <a:schemeClr val="tx1"/>
              </a:solidFill>
              <a:latin typeface="NikoshBAN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 rot="19169364">
            <a:off x="7219673" y="4495212"/>
            <a:ext cx="802958" cy="540838"/>
          </a:xfrm>
          <a:prstGeom prst="downArrow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83444" y="4628884"/>
            <a:ext cx="3241391" cy="1904999"/>
          </a:xfrm>
          <a:prstGeom prst="ellipse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sz="2400" dirty="0" smtClean="0">
              <a:solidFill>
                <a:schemeClr val="tx1"/>
              </a:solidFill>
              <a:latin typeface="NikoshBAN" pitchFamily="2" charset="0"/>
            </a:endParaRPr>
          </a:p>
          <a:p>
            <a:pPr algn="ctr"/>
            <a:endParaRPr lang="en-US" altLang="en-US" sz="2400" dirty="0">
              <a:solidFill>
                <a:schemeClr val="tx1"/>
              </a:solidFill>
              <a:latin typeface="NikoshBAN" pitchFamily="2" charset="0"/>
            </a:endParaRPr>
          </a:p>
          <a:p>
            <a:pPr algn="ctr"/>
            <a:r>
              <a:rPr lang="en-US" altLang="en-US" sz="2400" dirty="0" err="1" smtClean="0">
                <a:solidFill>
                  <a:schemeClr val="tx1"/>
                </a:solidFill>
                <a:latin typeface="NikoshBAN" pitchFamily="2" charset="0"/>
              </a:rPr>
              <a:t>লাল</a:t>
            </a:r>
            <a:r>
              <a:rPr lang="en-US" altLang="en-US" sz="2400" dirty="0" smtClean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NikoshBAN" pitchFamily="2" charset="0"/>
              </a:rPr>
              <a:t>নীল</a:t>
            </a:r>
            <a:r>
              <a:rPr lang="en-US" altLang="en-US" sz="2400" dirty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NikoshBAN" pitchFamily="2" charset="0"/>
              </a:rPr>
              <a:t>দীপবলি</a:t>
            </a:r>
            <a:r>
              <a:rPr lang="en-US" altLang="en-US" sz="2400" dirty="0">
                <a:solidFill>
                  <a:schemeClr val="tx1"/>
                </a:solidFill>
                <a:latin typeface="NikoshBAN" pitchFamily="2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NikoshBAN" pitchFamily="2" charset="0"/>
              </a:rPr>
              <a:t>কতো</a:t>
            </a:r>
            <a:r>
              <a:rPr lang="en-US" altLang="en-US" sz="2400" dirty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NikoshBAN" pitchFamily="2" charset="0"/>
              </a:rPr>
              <a:t>নদী</a:t>
            </a:r>
            <a:r>
              <a:rPr lang="en-US" altLang="en-US" sz="2400" dirty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NikoshBAN" pitchFamily="2" charset="0"/>
              </a:rPr>
              <a:t>সরোবর</a:t>
            </a:r>
            <a:r>
              <a:rPr lang="en-US" altLang="en-US" sz="2400" dirty="0">
                <a:solidFill>
                  <a:schemeClr val="tx1"/>
                </a:solidFill>
                <a:latin typeface="NikoshBAN" pitchFamily="2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NikoshBAN" pitchFamily="2" charset="0"/>
              </a:rPr>
              <a:t>অলৌকিক</a:t>
            </a:r>
            <a:r>
              <a:rPr lang="en-US" altLang="en-US" sz="2400" dirty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NikoshBAN" pitchFamily="2" charset="0"/>
              </a:rPr>
              <a:t>ইস্টিমার</a:t>
            </a:r>
            <a:r>
              <a:rPr lang="en-US" altLang="en-US" sz="2400" dirty="0">
                <a:solidFill>
                  <a:schemeClr val="tx1"/>
                </a:solidFill>
                <a:latin typeface="NikoshBAN" pitchFamily="2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NikoshBAN" pitchFamily="2" charset="0"/>
              </a:rPr>
              <a:t>জ্বালো</a:t>
            </a:r>
            <a:r>
              <a:rPr lang="en-US" altLang="en-US" sz="2400" dirty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NikoshBAN" pitchFamily="2" charset="0"/>
              </a:rPr>
              <a:t>চিতাবাঘ</a:t>
            </a:r>
            <a:r>
              <a:rPr lang="en-US" altLang="en-US" sz="2400" dirty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NikoshBAN" pitchFamily="2" charset="0"/>
              </a:rPr>
              <a:t>ইত্যাদি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ln>
                <a:solidFill>
                  <a:srgbClr val="002060"/>
                </a:solidFill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Down Arrow 18"/>
          <p:cNvSpPr/>
          <p:nvPr/>
        </p:nvSpPr>
        <p:spPr>
          <a:xfrm rot="3064452">
            <a:off x="4693327" y="4504380"/>
            <a:ext cx="802958" cy="698743"/>
          </a:xfrm>
          <a:prstGeom prst="downArrow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82299" y="4382324"/>
            <a:ext cx="4091672" cy="2086801"/>
          </a:xfrm>
          <a:prstGeom prst="ellipse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sz="2800" dirty="0" smtClean="0">
              <a:solidFill>
                <a:schemeClr val="tx1"/>
              </a:solidFill>
              <a:latin typeface="NikoshBAN" pitchFamily="2" charset="0"/>
            </a:endParaRPr>
          </a:p>
          <a:p>
            <a:pPr algn="ctr"/>
            <a:r>
              <a:rPr lang="en-US" altLang="en-US" sz="2800" dirty="0" err="1" smtClean="0">
                <a:solidFill>
                  <a:schemeClr val="tx1"/>
                </a:solidFill>
                <a:latin typeface="NikoshBAN" pitchFamily="2" charset="0"/>
              </a:rPr>
              <a:t>তিনি</a:t>
            </a:r>
            <a:r>
              <a:rPr lang="en-US" altLang="en-US" sz="2800" dirty="0" smtClean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NikoshBAN" pitchFamily="2" charset="0"/>
              </a:rPr>
              <a:t>ঢাকা</a:t>
            </a:r>
            <a:r>
              <a:rPr lang="en-US" altLang="en-US" sz="2800" dirty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NikoshBAN" pitchFamily="2" charset="0"/>
              </a:rPr>
              <a:t>বিশ্ববিদ্যালয়ের</a:t>
            </a:r>
            <a:r>
              <a:rPr lang="en-US" altLang="en-US" sz="2800" dirty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NikoshBAN" pitchFamily="2" charset="0"/>
              </a:rPr>
              <a:t>বাংলা</a:t>
            </a:r>
            <a:r>
              <a:rPr lang="en-US" altLang="en-US" sz="2800" dirty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NikoshBAN" pitchFamily="2" charset="0"/>
              </a:rPr>
              <a:t>বিভাগে</a:t>
            </a:r>
            <a:r>
              <a:rPr lang="en-US" altLang="en-US" sz="2800" dirty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NikoshBAN" pitchFamily="2" charset="0"/>
              </a:rPr>
              <a:t>অধ্যাপক</a:t>
            </a:r>
            <a:r>
              <a:rPr lang="en-US" altLang="en-US" sz="2800" dirty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NikoshBAN" pitchFamily="2" charset="0"/>
              </a:rPr>
              <a:t>হিসেবে</a:t>
            </a:r>
            <a:r>
              <a:rPr lang="en-US" altLang="en-US" sz="2800" dirty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NikoshBAN" pitchFamily="2" charset="0"/>
              </a:rPr>
              <a:t>নিয়োজিত</a:t>
            </a:r>
            <a:r>
              <a:rPr lang="en-US" altLang="en-US" sz="2800" dirty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NikoshBAN" pitchFamily="2" charset="0"/>
              </a:rPr>
              <a:t>ছিলেন</a:t>
            </a:r>
            <a:endParaRPr lang="en-US" alt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ln>
                <a:solidFill>
                  <a:srgbClr val="002060"/>
                </a:solidFill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Down Arrow 22"/>
          <p:cNvSpPr/>
          <p:nvPr/>
        </p:nvSpPr>
        <p:spPr>
          <a:xfrm rot="7036388">
            <a:off x="4383593" y="2676481"/>
            <a:ext cx="802958" cy="540838"/>
          </a:xfrm>
          <a:prstGeom prst="downArrow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10098" y="1463209"/>
            <a:ext cx="3297551" cy="1904999"/>
          </a:xfrm>
          <a:prstGeom prst="ellipse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sz="2800" dirty="0" smtClean="0">
              <a:solidFill>
                <a:schemeClr val="tx1"/>
              </a:solidFill>
              <a:latin typeface="NikoshBAN" pitchFamily="2" charset="0"/>
            </a:endParaRPr>
          </a:p>
          <a:p>
            <a:pPr algn="ctr"/>
            <a:r>
              <a:rPr lang="en-US" altLang="en-US" sz="2800" dirty="0" smtClean="0">
                <a:solidFill>
                  <a:schemeClr val="tx1"/>
                </a:solidFill>
                <a:latin typeface="NikoshBAN" pitchFamily="2" charset="0"/>
              </a:rPr>
              <a:t>২০০৪ </a:t>
            </a:r>
            <a:r>
              <a:rPr lang="en-US" altLang="en-US" sz="2800" dirty="0" err="1">
                <a:solidFill>
                  <a:schemeClr val="tx1"/>
                </a:solidFill>
                <a:latin typeface="NikoshBAN" pitchFamily="2" charset="0"/>
              </a:rPr>
              <a:t>সালে</a:t>
            </a:r>
            <a:r>
              <a:rPr lang="en-US" altLang="en-US" sz="2800" dirty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NikoshBAN" pitchFamily="2" charset="0"/>
              </a:rPr>
              <a:t>জার্মানির</a:t>
            </a:r>
            <a:r>
              <a:rPr lang="en-US" altLang="en-US" sz="2800" dirty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NikoshBAN" pitchFamily="2" charset="0"/>
              </a:rPr>
              <a:t>মিউনিখ</a:t>
            </a:r>
            <a:r>
              <a:rPr lang="en-US" altLang="en-US" sz="2800" dirty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NikoshBAN" pitchFamily="2" charset="0"/>
              </a:rPr>
              <a:t>শহরে</a:t>
            </a:r>
            <a:r>
              <a:rPr lang="en-US" altLang="en-US" sz="2800" dirty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NikoshBAN" pitchFamily="2" charset="0"/>
              </a:rPr>
              <a:t>মৃত্যুবরণ</a:t>
            </a:r>
            <a:r>
              <a:rPr lang="en-US" altLang="en-US" sz="2800" dirty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NikoshBAN" pitchFamily="2" charset="0"/>
              </a:rPr>
              <a:t>করেন</a:t>
            </a:r>
            <a:endParaRPr lang="en-US" alt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ln>
                <a:solidFill>
                  <a:srgbClr val="002060"/>
                </a:solidFill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35" descr="D:\DIGITAL CONTENT RELATED\Bangla Model Content\CLASS SIX\Fagun Mas\humayun_aza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1729" y="2314074"/>
            <a:ext cx="2522950" cy="25589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41"/>
          <p:cNvSpPr txBox="1">
            <a:spLocks noChangeArrowheads="1"/>
          </p:cNvSpPr>
          <p:nvPr/>
        </p:nvSpPr>
        <p:spPr bwMode="auto">
          <a:xfrm>
            <a:off x="4816529" y="5224694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 err="1">
                <a:solidFill>
                  <a:schemeClr val="bg1"/>
                </a:solidFill>
                <a:latin typeface="NikoshBAN" pitchFamily="2" charset="0"/>
              </a:rPr>
              <a:t>হুমায়ুন</a:t>
            </a:r>
            <a:r>
              <a:rPr lang="en-US" altLang="en-US" sz="3200" dirty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NikoshBAN" pitchFamily="2" charset="0"/>
              </a:rPr>
              <a:t>আজাদ</a:t>
            </a:r>
            <a:endParaRPr lang="en-US" altLang="en-US" sz="3200" dirty="0">
              <a:solidFill>
                <a:schemeClr val="bg1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968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41" grpId="0" animBg="1"/>
      <p:bldP spid="38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9" grpId="0" animBg="1"/>
      <p:bldP spid="20" grpId="0" animBg="1"/>
      <p:bldP spid="23" grpId="0" animBg="1"/>
      <p:bldP spid="24" grpId="0" animBg="1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60126" y="498976"/>
            <a:ext cx="4479010" cy="1316122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just"/>
            <a:r>
              <a:rPr lang="bn-BD" sz="199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199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275" y="2116546"/>
            <a:ext cx="7608711" cy="42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D:\DIGITAL CONTENT RELATED\Bangla Model Content\CLASS SIX\Fagun Mas\humayun_aza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0915" y="1171073"/>
            <a:ext cx="2522950" cy="2558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78087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40623" y="330773"/>
            <a:ext cx="2951606" cy="910205"/>
          </a:xfrm>
          <a:prstGeom prst="rect">
            <a:avLst/>
          </a:prstGeom>
        </p:spPr>
        <p:txBody>
          <a:bodyPr wrap="none">
            <a:prstTxWarp prst="textChevron">
              <a:avLst>
                <a:gd name="adj" fmla="val 35216"/>
              </a:avLst>
            </a:prstTxWarp>
            <a:spAutoFit/>
          </a:bodyPr>
          <a:lstStyle/>
          <a:p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63" y="1404737"/>
            <a:ext cx="7712037" cy="43792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D:\DIGITAL CONTENT RELATED\Bangla Model Content\CLASS SIX\Fagun Mas\humayun_aza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0915" y="1171073"/>
            <a:ext cx="2522950" cy="2558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32241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894</Words>
  <Application>Microsoft Office PowerPoint</Application>
  <PresentationFormat>Widescreen</PresentationFormat>
  <Paragraphs>161</Paragraphs>
  <Slides>32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Book Antiqua</vt:lpstr>
      <vt:lpstr>Calibri</vt:lpstr>
      <vt:lpstr>Calibri Light</vt:lpstr>
      <vt:lpstr>NikoshBAN</vt:lpstr>
      <vt:lpstr>SutonnyMJ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night</dc:creator>
  <cp:lastModifiedBy>night</cp:lastModifiedBy>
  <cp:revision>162</cp:revision>
  <dcterms:created xsi:type="dcterms:W3CDTF">2019-10-04T09:13:54Z</dcterms:created>
  <dcterms:modified xsi:type="dcterms:W3CDTF">2019-11-01T07:54:29Z</dcterms:modified>
</cp:coreProperties>
</file>