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8" r:id="rId14"/>
    <p:sldId id="267" r:id="rId15"/>
    <p:sldId id="275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5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60D9F6-7194-4ECC-8320-6A9B092A5E0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5FC0E7-3753-4F99-BB3B-8E07590355C8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endParaRPr lang="en-US" sz="1400" b="1" dirty="0" smtClean="0">
            <a:solidFill>
              <a:schemeClr val="accent3"/>
            </a:solidFill>
          </a:endParaRPr>
        </a:p>
        <a:p>
          <a:pPr algn="just" rtl="0"/>
          <a:endParaRPr lang="en-US" sz="2000" b="1" dirty="0" smtClean="0">
            <a:solidFill>
              <a:schemeClr val="accent3"/>
            </a:solidFill>
            <a:latin typeface="NikoshBAN" pitchFamily="2" charset="0"/>
            <a:cs typeface="NikoshBAN" pitchFamily="2" charset="0"/>
          </a:endParaRPr>
        </a:p>
        <a:p>
          <a:pPr algn="just" rtl="0"/>
          <a:r>
            <a:rPr lang="bn-BD" sz="700" b="1" dirty="0" smtClean="0">
              <a:solidFill>
                <a:schemeClr val="accent3"/>
              </a:solidFill>
            </a:rPr>
            <a:t/>
          </a:r>
          <a:br>
            <a:rPr lang="bn-BD" sz="700" b="1" dirty="0" smtClean="0">
              <a:solidFill>
                <a:schemeClr val="accent3"/>
              </a:solidFill>
            </a:rPr>
          </a:br>
          <a:r>
            <a:rPr lang="bn-BD" sz="700" b="1" dirty="0" smtClean="0">
              <a:solidFill>
                <a:schemeClr val="accent3"/>
              </a:solidFill>
            </a:rPr>
            <a:t/>
          </a:r>
          <a:br>
            <a:rPr lang="bn-BD" sz="700" b="1" dirty="0" smtClean="0">
              <a:solidFill>
                <a:schemeClr val="accent3"/>
              </a:solidFill>
            </a:rPr>
          </a:br>
          <a:r>
            <a:rPr lang="bn-BD" sz="700" b="1" dirty="0" smtClean="0"/>
            <a:t/>
          </a:r>
          <a:br>
            <a:rPr lang="bn-BD" sz="700" b="1" dirty="0" smtClean="0"/>
          </a:br>
          <a:r>
            <a:rPr lang="bn-BD" sz="700" b="1" dirty="0" smtClean="0"/>
            <a:t/>
          </a:r>
          <a:br>
            <a:rPr lang="bn-BD" sz="700" b="1" dirty="0" smtClean="0"/>
          </a:br>
          <a:r>
            <a:rPr lang="bn-BD" sz="700" b="1" dirty="0" smtClean="0"/>
            <a:t/>
          </a:r>
          <a:br>
            <a:rPr lang="bn-BD" sz="700" b="1" dirty="0" smtClean="0"/>
          </a:br>
          <a:endParaRPr lang="en-US" sz="700" dirty="0"/>
        </a:p>
      </dgm:t>
    </dgm:pt>
    <dgm:pt modelId="{CDDAC8C3-7B2F-4E0D-8091-D376B7D9DE96}" type="parTrans" cxnId="{815E288B-77E2-4D50-BE63-FFC13DF1C5CE}">
      <dgm:prSet/>
      <dgm:spPr/>
      <dgm:t>
        <a:bodyPr/>
        <a:lstStyle/>
        <a:p>
          <a:endParaRPr lang="en-US"/>
        </a:p>
      </dgm:t>
    </dgm:pt>
    <dgm:pt modelId="{B165FCC2-0A2D-499C-BE4C-13FAEE2959BB}" type="sibTrans" cxnId="{815E288B-77E2-4D50-BE63-FFC13DF1C5CE}">
      <dgm:prSet/>
      <dgm:spPr/>
      <dgm:t>
        <a:bodyPr/>
        <a:lstStyle/>
        <a:p>
          <a:endParaRPr lang="en-US"/>
        </a:p>
      </dgm:t>
    </dgm:pt>
    <dgm:pt modelId="{56728960-DE67-4819-984A-17C2A8583A37}" type="pres">
      <dgm:prSet presAssocID="{AB60D9F6-7194-4ECC-8320-6A9B092A5E08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FF325611-B589-436B-BD07-3FD8365EB911}" type="pres">
      <dgm:prSet presAssocID="{AB60D9F6-7194-4ECC-8320-6A9B092A5E08}" presName="pyramid" presStyleLbl="node1" presStyleIdx="0" presStyleCnt="1"/>
      <dgm:spPr/>
      <dgm:t>
        <a:bodyPr/>
        <a:lstStyle/>
        <a:p>
          <a:endParaRPr lang="en-US"/>
        </a:p>
      </dgm:t>
    </dgm:pt>
    <dgm:pt modelId="{450810E6-0D15-42BA-B783-8F3DB1AF550A}" type="pres">
      <dgm:prSet presAssocID="{AB60D9F6-7194-4ECC-8320-6A9B092A5E08}" presName="theList" presStyleCnt="0"/>
      <dgm:spPr/>
    </dgm:pt>
    <dgm:pt modelId="{0A71C90B-B5FD-4887-B992-D39BBAC06CD1}" type="pres">
      <dgm:prSet presAssocID="{D25FC0E7-3753-4F99-BB3B-8E07590355C8}" presName="aNode" presStyleLbl="fgAcc1" presStyleIdx="0" presStyleCnt="1" custScaleX="284470" custScaleY="5891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7D803-DDB5-43CE-B1E7-F4FD72A1C136}" type="pres">
      <dgm:prSet presAssocID="{D25FC0E7-3753-4F99-BB3B-8E07590355C8}" presName="aSpace" presStyleCnt="0"/>
      <dgm:spPr/>
    </dgm:pt>
  </dgm:ptLst>
  <dgm:cxnLst>
    <dgm:cxn modelId="{815E288B-77E2-4D50-BE63-FFC13DF1C5CE}" srcId="{AB60D9F6-7194-4ECC-8320-6A9B092A5E08}" destId="{D25FC0E7-3753-4F99-BB3B-8E07590355C8}" srcOrd="0" destOrd="0" parTransId="{CDDAC8C3-7B2F-4E0D-8091-D376B7D9DE96}" sibTransId="{B165FCC2-0A2D-499C-BE4C-13FAEE2959BB}"/>
    <dgm:cxn modelId="{0CD003E8-4529-47FB-94BF-9F71C9AA08BD}" type="presOf" srcId="{D25FC0E7-3753-4F99-BB3B-8E07590355C8}" destId="{0A71C90B-B5FD-4887-B992-D39BBAC06CD1}" srcOrd="0" destOrd="0" presId="urn:microsoft.com/office/officeart/2005/8/layout/pyramid2"/>
    <dgm:cxn modelId="{25BD7CE5-F1A1-4A16-BD28-960346B63ABE}" type="presOf" srcId="{AB60D9F6-7194-4ECC-8320-6A9B092A5E08}" destId="{56728960-DE67-4819-984A-17C2A8583A37}" srcOrd="0" destOrd="0" presId="urn:microsoft.com/office/officeart/2005/8/layout/pyramid2"/>
    <dgm:cxn modelId="{DA16C2DB-7973-4D2A-B83B-1782C49F024D}" type="presParOf" srcId="{56728960-DE67-4819-984A-17C2A8583A37}" destId="{FF325611-B589-436B-BD07-3FD8365EB911}" srcOrd="0" destOrd="0" presId="urn:microsoft.com/office/officeart/2005/8/layout/pyramid2"/>
    <dgm:cxn modelId="{B8DF6DF9-1842-43C3-90D2-8F95E375E0E0}" type="presParOf" srcId="{56728960-DE67-4819-984A-17C2A8583A37}" destId="{450810E6-0D15-42BA-B783-8F3DB1AF550A}" srcOrd="1" destOrd="0" presId="urn:microsoft.com/office/officeart/2005/8/layout/pyramid2"/>
    <dgm:cxn modelId="{6148A884-CCF0-426A-9DC8-1C716859440E}" type="presParOf" srcId="{450810E6-0D15-42BA-B783-8F3DB1AF550A}" destId="{0A71C90B-B5FD-4887-B992-D39BBAC06CD1}" srcOrd="0" destOrd="0" presId="urn:microsoft.com/office/officeart/2005/8/layout/pyramid2"/>
    <dgm:cxn modelId="{3A9E6921-4606-43AD-99AB-E4A70C7F3752}" type="presParOf" srcId="{450810E6-0D15-42BA-B783-8F3DB1AF550A}" destId="{C757D803-DDB5-43CE-B1E7-F4FD72A1C136}" srcOrd="1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2F7CE5-2FDA-465F-BD23-25B756BB8F5E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22A92B8-F267-4F82-8EA1-D84C4973C455}">
      <dgm:prSet/>
      <dgm:spPr/>
      <dgm:t>
        <a:bodyPr/>
        <a:lstStyle/>
        <a:p>
          <a:pPr rtl="0"/>
          <a:r>
            <a:rPr lang="bn-BD" dirty="0" smtClean="0">
              <a:latin typeface="NikoshBAN" pitchFamily="2" charset="0"/>
              <a:cs typeface="NikoshBAN" pitchFamily="2" charset="0"/>
            </a:rPr>
            <a:t>পাঠ পরিচিতি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B65F81C7-2FFF-4E7B-B880-F15C27BBB47A}" type="parTrans" cxnId="{43C4191A-3FBD-4047-A018-7A9027B53B8D}">
      <dgm:prSet/>
      <dgm:spPr/>
      <dgm:t>
        <a:bodyPr/>
        <a:lstStyle/>
        <a:p>
          <a:endParaRPr lang="en-US"/>
        </a:p>
      </dgm:t>
    </dgm:pt>
    <dgm:pt modelId="{28FCFE69-0480-4C5F-AA1C-0DB1327901AA}" type="sibTrans" cxnId="{43C4191A-3FBD-4047-A018-7A9027B53B8D}">
      <dgm:prSet/>
      <dgm:spPr/>
      <dgm:t>
        <a:bodyPr/>
        <a:lstStyle/>
        <a:p>
          <a:endParaRPr lang="en-US"/>
        </a:p>
      </dgm:t>
    </dgm:pt>
    <dgm:pt modelId="{54401827-FA75-4B99-9E85-7B3FA99C249D}" type="pres">
      <dgm:prSet presAssocID="{B32F7CE5-2FDA-465F-BD23-25B756BB8F5E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45E82E-462B-4AF1-81A4-C48104265D12}" type="pres">
      <dgm:prSet presAssocID="{222A92B8-F267-4F82-8EA1-D84C4973C455}" presName="horFlow" presStyleCnt="0"/>
      <dgm:spPr/>
    </dgm:pt>
    <dgm:pt modelId="{3CC95255-4393-4A90-9164-92BB106B80A8}" type="pres">
      <dgm:prSet presAssocID="{222A92B8-F267-4F82-8EA1-D84C4973C455}" presName="bigChev" presStyleLbl="node1" presStyleIdx="0" presStyleCnt="1"/>
      <dgm:spPr/>
      <dgm:t>
        <a:bodyPr/>
        <a:lstStyle/>
        <a:p>
          <a:endParaRPr lang="en-US"/>
        </a:p>
      </dgm:t>
    </dgm:pt>
  </dgm:ptLst>
  <dgm:cxnLst>
    <dgm:cxn modelId="{1E09D90F-1E8B-45F4-BE08-6B7547279C1E}" type="presOf" srcId="{B32F7CE5-2FDA-465F-BD23-25B756BB8F5E}" destId="{54401827-FA75-4B99-9E85-7B3FA99C249D}" srcOrd="0" destOrd="0" presId="urn:microsoft.com/office/officeart/2005/8/layout/lProcess3"/>
    <dgm:cxn modelId="{43C4191A-3FBD-4047-A018-7A9027B53B8D}" srcId="{B32F7CE5-2FDA-465F-BD23-25B756BB8F5E}" destId="{222A92B8-F267-4F82-8EA1-D84C4973C455}" srcOrd="0" destOrd="0" parTransId="{B65F81C7-2FFF-4E7B-B880-F15C27BBB47A}" sibTransId="{28FCFE69-0480-4C5F-AA1C-0DB1327901AA}"/>
    <dgm:cxn modelId="{D89DA392-8A32-4919-83EF-9E8E035D8AD9}" type="presOf" srcId="{222A92B8-F267-4F82-8EA1-D84C4973C455}" destId="{3CC95255-4393-4A90-9164-92BB106B80A8}" srcOrd="0" destOrd="0" presId="urn:microsoft.com/office/officeart/2005/8/layout/lProcess3"/>
    <dgm:cxn modelId="{B4BBC92D-ED56-4E66-8020-15C4F0ED0FEC}" type="presParOf" srcId="{54401827-FA75-4B99-9E85-7B3FA99C249D}" destId="{9D45E82E-462B-4AF1-81A4-C48104265D12}" srcOrd="0" destOrd="0" presId="urn:microsoft.com/office/officeart/2005/8/layout/lProcess3"/>
    <dgm:cxn modelId="{058B8879-5D8E-44DA-8A09-66C73706BF18}" type="presParOf" srcId="{9D45E82E-462B-4AF1-81A4-C48104265D12}" destId="{3CC95255-4393-4A90-9164-92BB106B80A8}" srcOrd="0" destOrd="0" presId="urn:microsoft.com/office/officeart/2005/8/layout/lProcess3"/>
  </dgm:cxnLst>
  <dgm:bg>
    <a:solidFill>
      <a:schemeClr val="accent3">
        <a:lumMod val="60000"/>
        <a:lumOff val="40000"/>
      </a:schemeClr>
    </a:solidFill>
  </dgm:bg>
  <dgm:whole>
    <a:ln>
      <a:solidFill>
        <a:schemeClr val="accent1"/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2A2106-BE1C-4F49-82D3-8C8B799BEEF1}" type="doc">
      <dgm:prSet loTypeId="urn:microsoft.com/office/officeart/2005/8/layout/target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BA992E-58F6-4073-B10F-F10217BDDB13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as-IN" smtClean="0"/>
            <a:t>শিখনফল</a:t>
          </a:r>
          <a:endParaRPr lang="en-US"/>
        </a:p>
      </dgm:t>
    </dgm:pt>
    <dgm:pt modelId="{09489A6A-6343-43B9-B241-D6EC7F497133}" type="parTrans" cxnId="{96DB5F55-1F5C-405D-8EB0-5B237B6C3690}">
      <dgm:prSet/>
      <dgm:spPr/>
      <dgm:t>
        <a:bodyPr/>
        <a:lstStyle/>
        <a:p>
          <a:endParaRPr lang="en-US"/>
        </a:p>
      </dgm:t>
    </dgm:pt>
    <dgm:pt modelId="{1447C8E9-785C-4E3E-AC05-3FA2637B0D91}" type="sibTrans" cxnId="{96DB5F55-1F5C-405D-8EB0-5B237B6C3690}">
      <dgm:prSet/>
      <dgm:spPr/>
      <dgm:t>
        <a:bodyPr/>
        <a:lstStyle/>
        <a:p>
          <a:endParaRPr lang="en-US"/>
        </a:p>
      </dgm:t>
    </dgm:pt>
    <dgm:pt modelId="{D1F10E14-6B20-4692-A718-E83F1B440E35}" type="pres">
      <dgm:prSet presAssocID="{2A2A2106-BE1C-4F49-82D3-8C8B799BEEF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D456AD-CF24-42A7-8100-F8B476B11DC5}" type="pres">
      <dgm:prSet presAssocID="{D5BA992E-58F6-4073-B10F-F10217BDDB13}" presName="circle1" presStyleLbl="node1" presStyleIdx="0" presStyleCnt="1"/>
      <dgm:spPr/>
    </dgm:pt>
    <dgm:pt modelId="{6539DEFE-6F02-4F10-B5FB-C789186D8A14}" type="pres">
      <dgm:prSet presAssocID="{D5BA992E-58F6-4073-B10F-F10217BDDB13}" presName="space" presStyleCnt="0"/>
      <dgm:spPr/>
    </dgm:pt>
    <dgm:pt modelId="{51C92655-BC1E-47F7-B679-25B79C2D7A03}" type="pres">
      <dgm:prSet presAssocID="{D5BA992E-58F6-4073-B10F-F10217BDDB13}" presName="rect1" presStyleLbl="alignAcc1" presStyleIdx="0" presStyleCnt="1"/>
      <dgm:spPr/>
      <dgm:t>
        <a:bodyPr/>
        <a:lstStyle/>
        <a:p>
          <a:endParaRPr lang="en-US"/>
        </a:p>
      </dgm:t>
    </dgm:pt>
    <dgm:pt modelId="{EA9C5929-DCED-4C3D-89A4-A91EF14D85DC}" type="pres">
      <dgm:prSet presAssocID="{D5BA992E-58F6-4073-B10F-F10217BDDB13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E25FBF-F131-440B-A332-3B19C21B633F}" type="presOf" srcId="{D5BA992E-58F6-4073-B10F-F10217BDDB13}" destId="{EA9C5929-DCED-4C3D-89A4-A91EF14D85DC}" srcOrd="1" destOrd="0" presId="urn:microsoft.com/office/officeart/2005/8/layout/target3"/>
    <dgm:cxn modelId="{2B90EB82-9183-4979-A72F-D86DB7AE9EBD}" type="presOf" srcId="{2A2A2106-BE1C-4F49-82D3-8C8B799BEEF1}" destId="{D1F10E14-6B20-4692-A718-E83F1B440E35}" srcOrd="0" destOrd="0" presId="urn:microsoft.com/office/officeart/2005/8/layout/target3"/>
    <dgm:cxn modelId="{96DB5F55-1F5C-405D-8EB0-5B237B6C3690}" srcId="{2A2A2106-BE1C-4F49-82D3-8C8B799BEEF1}" destId="{D5BA992E-58F6-4073-B10F-F10217BDDB13}" srcOrd="0" destOrd="0" parTransId="{09489A6A-6343-43B9-B241-D6EC7F497133}" sibTransId="{1447C8E9-785C-4E3E-AC05-3FA2637B0D91}"/>
    <dgm:cxn modelId="{B22CFC2F-C403-4464-AABE-77E4D6785A64}" type="presOf" srcId="{D5BA992E-58F6-4073-B10F-F10217BDDB13}" destId="{51C92655-BC1E-47F7-B679-25B79C2D7A03}" srcOrd="0" destOrd="0" presId="urn:microsoft.com/office/officeart/2005/8/layout/target3"/>
    <dgm:cxn modelId="{9176AF5D-9FFE-4E8D-999E-AAFBAE9950E4}" type="presParOf" srcId="{D1F10E14-6B20-4692-A718-E83F1B440E35}" destId="{20D456AD-CF24-42A7-8100-F8B476B11DC5}" srcOrd="0" destOrd="0" presId="urn:microsoft.com/office/officeart/2005/8/layout/target3"/>
    <dgm:cxn modelId="{2A51B621-69BC-42DD-87EF-6482452AA38E}" type="presParOf" srcId="{D1F10E14-6B20-4692-A718-E83F1B440E35}" destId="{6539DEFE-6F02-4F10-B5FB-C789186D8A14}" srcOrd="1" destOrd="0" presId="urn:microsoft.com/office/officeart/2005/8/layout/target3"/>
    <dgm:cxn modelId="{F635BEE5-81AB-4F53-A09E-1FB0830CFFA1}" type="presParOf" srcId="{D1F10E14-6B20-4692-A718-E83F1B440E35}" destId="{51C92655-BC1E-47F7-B679-25B79C2D7A03}" srcOrd="2" destOrd="0" presId="urn:microsoft.com/office/officeart/2005/8/layout/target3"/>
    <dgm:cxn modelId="{EE079829-86E6-4508-84D4-B9927B07AC0B}" type="presParOf" srcId="{D1F10E14-6B20-4692-A718-E83F1B440E35}" destId="{EA9C5929-DCED-4C3D-89A4-A91EF14D85DC}" srcOrd="3" destOrd="0" presId="urn:microsoft.com/office/officeart/2005/8/layout/target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E70CCE-CB57-41F0-B1D6-417E24B862D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B1FF931-5A06-4D83-B6CE-C05B3BFF4B80}">
      <dgm:prSet custT="1"/>
      <dgm:spPr/>
      <dgm:t>
        <a:bodyPr/>
        <a:lstStyle/>
        <a:p>
          <a:pPr rtl="0"/>
          <a:r>
            <a:rPr lang="bn-BD" sz="1400" b="1" smtClean="0">
              <a:latin typeface="NikoshBAN" pitchFamily="2" charset="0"/>
              <a:cs typeface="NikoshBAN" pitchFamily="2" charset="0"/>
            </a:rPr>
            <a:t>বাল্বে কি ধরণের প্রতিক্রিয়া হয়।</a:t>
          </a:r>
          <a:endParaRPr lang="en-US" sz="1400">
            <a:latin typeface="NikoshBAN" pitchFamily="2" charset="0"/>
            <a:cs typeface="NikoshBAN" pitchFamily="2" charset="0"/>
          </a:endParaRPr>
        </a:p>
      </dgm:t>
    </dgm:pt>
    <dgm:pt modelId="{C426AE7A-27C8-4B13-972F-23AAEF7CC240}" type="parTrans" cxnId="{7A99F257-552D-4ED4-A169-B17AFD758AA4}">
      <dgm:prSet/>
      <dgm:spPr/>
      <dgm:t>
        <a:bodyPr/>
        <a:lstStyle/>
        <a:p>
          <a:endParaRPr lang="en-US"/>
        </a:p>
      </dgm:t>
    </dgm:pt>
    <dgm:pt modelId="{60152F02-8E5B-435E-A017-9E33CCDC0594}" type="sibTrans" cxnId="{7A99F257-552D-4ED4-A169-B17AFD758AA4}">
      <dgm:prSet/>
      <dgm:spPr/>
      <dgm:t>
        <a:bodyPr/>
        <a:lstStyle/>
        <a:p>
          <a:endParaRPr lang="en-US"/>
        </a:p>
      </dgm:t>
    </dgm:pt>
    <dgm:pt modelId="{EFBD24AE-1201-4456-9F4F-73219EFE5E68}">
      <dgm:prSet custT="1"/>
      <dgm:spPr/>
      <dgm:t>
        <a:bodyPr/>
        <a:lstStyle/>
        <a:p>
          <a:pPr rtl="0"/>
          <a:r>
            <a:rPr lang="bn-BD" sz="1400" b="1" smtClean="0">
              <a:latin typeface="NikoshBAN" pitchFamily="2" charset="0"/>
              <a:cs typeface="NikoshBAN" pitchFamily="2" charset="0"/>
            </a:rPr>
            <a:t>ফ্যানে কি ধরণের প্রতিক্রিয়া হয়।</a:t>
          </a:r>
          <a:endParaRPr lang="en-US" sz="1400">
            <a:latin typeface="NikoshBAN" pitchFamily="2" charset="0"/>
            <a:cs typeface="NikoshBAN" pitchFamily="2" charset="0"/>
          </a:endParaRPr>
        </a:p>
      </dgm:t>
    </dgm:pt>
    <dgm:pt modelId="{51275F72-F32B-4767-AF70-14754642E8ED}" type="parTrans" cxnId="{3DB41F35-13F9-4EAD-A35F-FBD2AAE68B30}">
      <dgm:prSet/>
      <dgm:spPr/>
      <dgm:t>
        <a:bodyPr/>
        <a:lstStyle/>
        <a:p>
          <a:endParaRPr lang="en-US"/>
        </a:p>
      </dgm:t>
    </dgm:pt>
    <dgm:pt modelId="{30ABA838-959E-4A1C-8D56-A81598EBDA03}" type="sibTrans" cxnId="{3DB41F35-13F9-4EAD-A35F-FBD2AAE68B30}">
      <dgm:prSet/>
      <dgm:spPr/>
      <dgm:t>
        <a:bodyPr/>
        <a:lstStyle/>
        <a:p>
          <a:endParaRPr lang="en-US"/>
        </a:p>
      </dgm:t>
    </dgm:pt>
    <dgm:pt modelId="{7A8C9A1D-9AEF-4876-9B42-D740696E7BD2}">
      <dgm:prSet custT="1"/>
      <dgm:spPr/>
      <dgm:t>
        <a:bodyPr/>
        <a:lstStyle/>
        <a:p>
          <a:pPr rtl="0"/>
          <a:r>
            <a:rPr lang="bn-BD" sz="1400" b="1" smtClean="0">
              <a:latin typeface="NikoshBAN" pitchFamily="2" charset="0"/>
              <a:cs typeface="NikoshBAN" pitchFamily="2" charset="0"/>
            </a:rPr>
            <a:t>ইস্ত্রিতে কি ধরণের প্রতিক্রিয়া হয়।</a:t>
          </a:r>
          <a:endParaRPr lang="en-US" sz="1400">
            <a:latin typeface="NikoshBAN" pitchFamily="2" charset="0"/>
            <a:cs typeface="NikoshBAN" pitchFamily="2" charset="0"/>
          </a:endParaRPr>
        </a:p>
      </dgm:t>
    </dgm:pt>
    <dgm:pt modelId="{1ABFA71C-C1A3-4C98-A42E-EEE7A2DCB408}" type="parTrans" cxnId="{4F6B7DF0-ED0B-4FEF-92E8-BC687975EF29}">
      <dgm:prSet/>
      <dgm:spPr/>
      <dgm:t>
        <a:bodyPr/>
        <a:lstStyle/>
        <a:p>
          <a:endParaRPr lang="en-US"/>
        </a:p>
      </dgm:t>
    </dgm:pt>
    <dgm:pt modelId="{1071F067-AD4E-45EA-B5EE-D4A09DDEA31E}" type="sibTrans" cxnId="{4F6B7DF0-ED0B-4FEF-92E8-BC687975EF29}">
      <dgm:prSet/>
      <dgm:spPr/>
      <dgm:t>
        <a:bodyPr/>
        <a:lstStyle/>
        <a:p>
          <a:endParaRPr lang="en-US"/>
        </a:p>
      </dgm:t>
    </dgm:pt>
    <dgm:pt modelId="{C318F891-1270-44FE-8241-731CEFCE341B}">
      <dgm:prSet custT="1"/>
      <dgm:spPr/>
      <dgm:t>
        <a:bodyPr/>
        <a:lstStyle/>
        <a:p>
          <a:pPr rtl="0"/>
          <a:r>
            <a:rPr lang="bn-BD" sz="1400" b="1" smtClean="0">
              <a:latin typeface="NikoshBAN" pitchFamily="2" charset="0"/>
              <a:cs typeface="NikoshBAN" pitchFamily="2" charset="0"/>
            </a:rPr>
            <a:t>ফ্রিজে কি ধরণের প্রতিক্রিয়া হয়।</a:t>
          </a:r>
          <a:endParaRPr lang="en-US" sz="1400">
            <a:latin typeface="NikoshBAN" pitchFamily="2" charset="0"/>
            <a:cs typeface="NikoshBAN" pitchFamily="2" charset="0"/>
          </a:endParaRPr>
        </a:p>
      </dgm:t>
    </dgm:pt>
    <dgm:pt modelId="{A4277A9D-4136-4920-AD82-39821884D4AE}" type="parTrans" cxnId="{4C18E474-B4FB-42FE-A4C5-B5A38AC632EE}">
      <dgm:prSet/>
      <dgm:spPr/>
      <dgm:t>
        <a:bodyPr/>
        <a:lstStyle/>
        <a:p>
          <a:endParaRPr lang="en-US"/>
        </a:p>
      </dgm:t>
    </dgm:pt>
    <dgm:pt modelId="{21BD1CBB-D1B3-4BBA-B3C3-2BE24CF547DD}" type="sibTrans" cxnId="{4C18E474-B4FB-42FE-A4C5-B5A38AC632EE}">
      <dgm:prSet/>
      <dgm:spPr/>
      <dgm:t>
        <a:bodyPr/>
        <a:lstStyle/>
        <a:p>
          <a:endParaRPr lang="en-US"/>
        </a:p>
      </dgm:t>
    </dgm:pt>
    <dgm:pt modelId="{FD078A90-4DFD-4FA1-B0F0-D0E81907874C}">
      <dgm:prSet custT="1"/>
      <dgm:spPr/>
      <dgm:t>
        <a:bodyPr/>
        <a:lstStyle/>
        <a:p>
          <a:pPr rtl="0"/>
          <a:r>
            <a:rPr lang="bn-BD" sz="1400" b="1" smtClean="0">
              <a:latin typeface="NikoshBAN" pitchFamily="2" charset="0"/>
              <a:cs typeface="NikoshBAN" pitchFamily="2" charset="0"/>
            </a:rPr>
            <a:t>সাউন্ড সিষ্টেমে কি ধরণের প্রতিক্রিয়া হয়।</a:t>
          </a:r>
          <a:endParaRPr lang="en-US" sz="1400">
            <a:latin typeface="NikoshBAN" pitchFamily="2" charset="0"/>
            <a:cs typeface="NikoshBAN" pitchFamily="2" charset="0"/>
          </a:endParaRPr>
        </a:p>
      </dgm:t>
    </dgm:pt>
    <dgm:pt modelId="{5CDAB457-AA82-4973-ACB0-EB78A9978ED3}" type="parTrans" cxnId="{F8E20192-C845-4C5B-9912-08E33A3644EF}">
      <dgm:prSet/>
      <dgm:spPr/>
      <dgm:t>
        <a:bodyPr/>
        <a:lstStyle/>
        <a:p>
          <a:endParaRPr lang="en-US"/>
        </a:p>
      </dgm:t>
    </dgm:pt>
    <dgm:pt modelId="{C66960D1-BA7F-439C-9976-E635D218E4D7}" type="sibTrans" cxnId="{F8E20192-C845-4C5B-9912-08E33A3644EF}">
      <dgm:prSet/>
      <dgm:spPr/>
      <dgm:t>
        <a:bodyPr/>
        <a:lstStyle/>
        <a:p>
          <a:endParaRPr lang="en-US"/>
        </a:p>
      </dgm:t>
    </dgm:pt>
    <dgm:pt modelId="{326E6827-237F-4245-828C-22C1DB632629}" type="pres">
      <dgm:prSet presAssocID="{73E70CCE-CB57-41F0-B1D6-417E24B862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61AEBC-4E37-461B-A61F-DA276F020E56}" type="pres">
      <dgm:prSet presAssocID="{2B1FF931-5A06-4D83-B6CE-C05B3BFF4B80}" presName="linNode" presStyleCnt="0"/>
      <dgm:spPr/>
    </dgm:pt>
    <dgm:pt modelId="{1E372431-2524-4F07-B346-8B0C486C98FB}" type="pres">
      <dgm:prSet presAssocID="{2B1FF931-5A06-4D83-B6CE-C05B3BFF4B80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FF3598-B0F9-44C6-B87C-6930D0A2D8E6}" type="pres">
      <dgm:prSet presAssocID="{60152F02-8E5B-435E-A017-9E33CCDC0594}" presName="sp" presStyleCnt="0"/>
      <dgm:spPr/>
    </dgm:pt>
    <dgm:pt modelId="{B9F22706-BAFA-4EFF-8370-C6237B7A2030}" type="pres">
      <dgm:prSet presAssocID="{EFBD24AE-1201-4456-9F4F-73219EFE5E68}" presName="linNode" presStyleCnt="0"/>
      <dgm:spPr/>
    </dgm:pt>
    <dgm:pt modelId="{8FBC7114-1976-437A-B555-4C186A76EBBB}" type="pres">
      <dgm:prSet presAssocID="{EFBD24AE-1201-4456-9F4F-73219EFE5E68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991CD7-F78E-4FBB-9C8B-4500C6FE8EE3}" type="pres">
      <dgm:prSet presAssocID="{30ABA838-959E-4A1C-8D56-A81598EBDA03}" presName="sp" presStyleCnt="0"/>
      <dgm:spPr/>
    </dgm:pt>
    <dgm:pt modelId="{944CC1EB-5618-4FD5-8710-378677FAF451}" type="pres">
      <dgm:prSet presAssocID="{7A8C9A1D-9AEF-4876-9B42-D740696E7BD2}" presName="linNode" presStyleCnt="0"/>
      <dgm:spPr/>
    </dgm:pt>
    <dgm:pt modelId="{C0A525F7-1155-4C6E-AAD2-8FF408061EE8}" type="pres">
      <dgm:prSet presAssocID="{7A8C9A1D-9AEF-4876-9B42-D740696E7BD2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E61689-75DE-43E0-A8FB-C21BDA17885E}" type="pres">
      <dgm:prSet presAssocID="{1071F067-AD4E-45EA-B5EE-D4A09DDEA31E}" presName="sp" presStyleCnt="0"/>
      <dgm:spPr/>
    </dgm:pt>
    <dgm:pt modelId="{13118CDC-AEC3-41DA-8237-85CBBD235322}" type="pres">
      <dgm:prSet presAssocID="{C318F891-1270-44FE-8241-731CEFCE341B}" presName="linNode" presStyleCnt="0"/>
      <dgm:spPr/>
    </dgm:pt>
    <dgm:pt modelId="{F8776D9F-10F6-4D0C-BAA7-7ACD29332DCA}" type="pres">
      <dgm:prSet presAssocID="{C318F891-1270-44FE-8241-731CEFCE341B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AE6F86-48F5-49A3-BB83-8FB455F73DDF}" type="pres">
      <dgm:prSet presAssocID="{21BD1CBB-D1B3-4BBA-B3C3-2BE24CF547DD}" presName="sp" presStyleCnt="0"/>
      <dgm:spPr/>
    </dgm:pt>
    <dgm:pt modelId="{3F917780-8DD9-4DC7-9FA3-218E8979E16C}" type="pres">
      <dgm:prSet presAssocID="{FD078A90-4DFD-4FA1-B0F0-D0E81907874C}" presName="linNode" presStyleCnt="0"/>
      <dgm:spPr/>
    </dgm:pt>
    <dgm:pt modelId="{7D6AA3D1-D272-428E-83B7-5AEBC1300A67}" type="pres">
      <dgm:prSet presAssocID="{FD078A90-4DFD-4FA1-B0F0-D0E81907874C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39568B-342A-4C6B-8424-B95806CBC650}" type="presOf" srcId="{FD078A90-4DFD-4FA1-B0F0-D0E81907874C}" destId="{7D6AA3D1-D272-428E-83B7-5AEBC1300A67}" srcOrd="0" destOrd="0" presId="urn:microsoft.com/office/officeart/2005/8/layout/vList5"/>
    <dgm:cxn modelId="{F8E20192-C845-4C5B-9912-08E33A3644EF}" srcId="{73E70CCE-CB57-41F0-B1D6-417E24B862DA}" destId="{FD078A90-4DFD-4FA1-B0F0-D0E81907874C}" srcOrd="4" destOrd="0" parTransId="{5CDAB457-AA82-4973-ACB0-EB78A9978ED3}" sibTransId="{C66960D1-BA7F-439C-9976-E635D218E4D7}"/>
    <dgm:cxn modelId="{B35AE951-E2D2-44E4-8E1D-6BBEF1303A85}" type="presOf" srcId="{C318F891-1270-44FE-8241-731CEFCE341B}" destId="{F8776D9F-10F6-4D0C-BAA7-7ACD29332DCA}" srcOrd="0" destOrd="0" presId="urn:microsoft.com/office/officeart/2005/8/layout/vList5"/>
    <dgm:cxn modelId="{4F6B7DF0-ED0B-4FEF-92E8-BC687975EF29}" srcId="{73E70CCE-CB57-41F0-B1D6-417E24B862DA}" destId="{7A8C9A1D-9AEF-4876-9B42-D740696E7BD2}" srcOrd="2" destOrd="0" parTransId="{1ABFA71C-C1A3-4C98-A42E-EEE7A2DCB408}" sibTransId="{1071F067-AD4E-45EA-B5EE-D4A09DDEA31E}"/>
    <dgm:cxn modelId="{3DB41F35-13F9-4EAD-A35F-FBD2AAE68B30}" srcId="{73E70CCE-CB57-41F0-B1D6-417E24B862DA}" destId="{EFBD24AE-1201-4456-9F4F-73219EFE5E68}" srcOrd="1" destOrd="0" parTransId="{51275F72-F32B-4767-AF70-14754642E8ED}" sibTransId="{30ABA838-959E-4A1C-8D56-A81598EBDA03}"/>
    <dgm:cxn modelId="{4C18E474-B4FB-42FE-A4C5-B5A38AC632EE}" srcId="{73E70CCE-CB57-41F0-B1D6-417E24B862DA}" destId="{C318F891-1270-44FE-8241-731CEFCE341B}" srcOrd="3" destOrd="0" parTransId="{A4277A9D-4136-4920-AD82-39821884D4AE}" sibTransId="{21BD1CBB-D1B3-4BBA-B3C3-2BE24CF547DD}"/>
    <dgm:cxn modelId="{7A99F257-552D-4ED4-A169-B17AFD758AA4}" srcId="{73E70CCE-CB57-41F0-B1D6-417E24B862DA}" destId="{2B1FF931-5A06-4D83-B6CE-C05B3BFF4B80}" srcOrd="0" destOrd="0" parTransId="{C426AE7A-27C8-4B13-972F-23AAEF7CC240}" sibTransId="{60152F02-8E5B-435E-A017-9E33CCDC0594}"/>
    <dgm:cxn modelId="{FEE066D9-CBB0-4501-8528-5C4895BAEAFE}" type="presOf" srcId="{EFBD24AE-1201-4456-9F4F-73219EFE5E68}" destId="{8FBC7114-1976-437A-B555-4C186A76EBBB}" srcOrd="0" destOrd="0" presId="urn:microsoft.com/office/officeart/2005/8/layout/vList5"/>
    <dgm:cxn modelId="{C573FC7D-0393-47E4-B1AA-0287DB745168}" type="presOf" srcId="{7A8C9A1D-9AEF-4876-9B42-D740696E7BD2}" destId="{C0A525F7-1155-4C6E-AAD2-8FF408061EE8}" srcOrd="0" destOrd="0" presId="urn:microsoft.com/office/officeart/2005/8/layout/vList5"/>
    <dgm:cxn modelId="{22F8F610-73B4-4A57-9851-8AFFBF280D2F}" type="presOf" srcId="{2B1FF931-5A06-4D83-B6CE-C05B3BFF4B80}" destId="{1E372431-2524-4F07-B346-8B0C486C98FB}" srcOrd="0" destOrd="0" presId="urn:microsoft.com/office/officeart/2005/8/layout/vList5"/>
    <dgm:cxn modelId="{15DE8294-5EC9-40D9-8B61-689508844386}" type="presOf" srcId="{73E70CCE-CB57-41F0-B1D6-417E24B862DA}" destId="{326E6827-237F-4245-828C-22C1DB632629}" srcOrd="0" destOrd="0" presId="urn:microsoft.com/office/officeart/2005/8/layout/vList5"/>
    <dgm:cxn modelId="{EB51747E-195A-4F0A-8C65-C2FA105C6442}" type="presParOf" srcId="{326E6827-237F-4245-828C-22C1DB632629}" destId="{DB61AEBC-4E37-461B-A61F-DA276F020E56}" srcOrd="0" destOrd="0" presId="urn:microsoft.com/office/officeart/2005/8/layout/vList5"/>
    <dgm:cxn modelId="{2BFD7585-99A0-47CE-A00B-AFD5AECF3ED5}" type="presParOf" srcId="{DB61AEBC-4E37-461B-A61F-DA276F020E56}" destId="{1E372431-2524-4F07-B346-8B0C486C98FB}" srcOrd="0" destOrd="0" presId="urn:microsoft.com/office/officeart/2005/8/layout/vList5"/>
    <dgm:cxn modelId="{43BC7ADA-4D8D-4200-A5CD-3DF3E1E6CEE8}" type="presParOf" srcId="{326E6827-237F-4245-828C-22C1DB632629}" destId="{0BFF3598-B0F9-44C6-B87C-6930D0A2D8E6}" srcOrd="1" destOrd="0" presId="urn:microsoft.com/office/officeart/2005/8/layout/vList5"/>
    <dgm:cxn modelId="{23448CD5-D2C5-4971-BE6C-4E137EC30057}" type="presParOf" srcId="{326E6827-237F-4245-828C-22C1DB632629}" destId="{B9F22706-BAFA-4EFF-8370-C6237B7A2030}" srcOrd="2" destOrd="0" presId="urn:microsoft.com/office/officeart/2005/8/layout/vList5"/>
    <dgm:cxn modelId="{8C2A76FB-6F2D-4BA5-A16E-8E59501F1C1D}" type="presParOf" srcId="{B9F22706-BAFA-4EFF-8370-C6237B7A2030}" destId="{8FBC7114-1976-437A-B555-4C186A76EBBB}" srcOrd="0" destOrd="0" presId="urn:microsoft.com/office/officeart/2005/8/layout/vList5"/>
    <dgm:cxn modelId="{69FB2782-78BD-4481-A807-8D3A7C0F1276}" type="presParOf" srcId="{326E6827-237F-4245-828C-22C1DB632629}" destId="{02991CD7-F78E-4FBB-9C8B-4500C6FE8EE3}" srcOrd="3" destOrd="0" presId="urn:microsoft.com/office/officeart/2005/8/layout/vList5"/>
    <dgm:cxn modelId="{678F834D-8246-475B-90E2-F947DD0B5489}" type="presParOf" srcId="{326E6827-237F-4245-828C-22C1DB632629}" destId="{944CC1EB-5618-4FD5-8710-378677FAF451}" srcOrd="4" destOrd="0" presId="urn:microsoft.com/office/officeart/2005/8/layout/vList5"/>
    <dgm:cxn modelId="{D32CE5D5-CEB0-46AE-A361-4387CB22179C}" type="presParOf" srcId="{944CC1EB-5618-4FD5-8710-378677FAF451}" destId="{C0A525F7-1155-4C6E-AAD2-8FF408061EE8}" srcOrd="0" destOrd="0" presId="urn:microsoft.com/office/officeart/2005/8/layout/vList5"/>
    <dgm:cxn modelId="{EFA14477-6DFE-4E10-8678-2044DBEE28B9}" type="presParOf" srcId="{326E6827-237F-4245-828C-22C1DB632629}" destId="{51E61689-75DE-43E0-A8FB-C21BDA17885E}" srcOrd="5" destOrd="0" presId="urn:microsoft.com/office/officeart/2005/8/layout/vList5"/>
    <dgm:cxn modelId="{755CD700-840B-4BAC-8178-9286A7326613}" type="presParOf" srcId="{326E6827-237F-4245-828C-22C1DB632629}" destId="{13118CDC-AEC3-41DA-8237-85CBBD235322}" srcOrd="6" destOrd="0" presId="urn:microsoft.com/office/officeart/2005/8/layout/vList5"/>
    <dgm:cxn modelId="{0943BBF6-BEFD-426D-A3B9-BA51DD80E87D}" type="presParOf" srcId="{13118CDC-AEC3-41DA-8237-85CBBD235322}" destId="{F8776D9F-10F6-4D0C-BAA7-7ACD29332DCA}" srcOrd="0" destOrd="0" presId="urn:microsoft.com/office/officeart/2005/8/layout/vList5"/>
    <dgm:cxn modelId="{E4FFF386-F338-44B0-ACBB-4AAE9439CB2F}" type="presParOf" srcId="{326E6827-237F-4245-828C-22C1DB632629}" destId="{D9AE6F86-48F5-49A3-BB83-8FB455F73DDF}" srcOrd="7" destOrd="0" presId="urn:microsoft.com/office/officeart/2005/8/layout/vList5"/>
    <dgm:cxn modelId="{48114D5F-BEE5-4219-B2CE-EFA0A3100578}" type="presParOf" srcId="{326E6827-237F-4245-828C-22C1DB632629}" destId="{3F917780-8DD9-4DC7-9FA3-218E8979E16C}" srcOrd="8" destOrd="0" presId="urn:microsoft.com/office/officeart/2005/8/layout/vList5"/>
    <dgm:cxn modelId="{CBE054DA-27BB-49A3-872A-F4AB22A46BBD}" type="presParOf" srcId="{3F917780-8DD9-4DC7-9FA3-218E8979E16C}" destId="{7D6AA3D1-D272-428E-83B7-5AEBC1300A67}" srcOrd="0" destOrd="0" presId="urn:microsoft.com/office/officeart/2005/8/layout/vList5"/>
  </dgm:cxnLst>
  <dgm:bg>
    <a:solidFill>
      <a:schemeClr val="accent6">
        <a:lumMod val="20000"/>
        <a:lumOff val="80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04253-6CDA-404F-B5DD-A581FD0EA837}" type="datetimeFigureOut">
              <a:rPr lang="en-US" smtClean="0"/>
              <a:pPr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19522-40E0-43BD-A92B-8E5256FEB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152400"/>
            <a:ext cx="60198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13800" smtClean="0">
                <a:latin typeface="NikoshBAN" pitchFamily="2" charset="0"/>
                <a:cs typeface="NikoshBAN" pitchFamily="2" charset="0"/>
              </a:rPr>
              <a:t>স্বাগতম</a:t>
            </a:r>
          </a:p>
          <a:p>
            <a:endParaRPr lang="en-US" dirty="0"/>
          </a:p>
        </p:txBody>
      </p:sp>
      <p:pic>
        <p:nvPicPr>
          <p:cNvPr id="8" name="Picture 7" descr="5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202646">
            <a:off x="3076669" y="2422401"/>
            <a:ext cx="3384657" cy="38994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381000"/>
            <a:ext cx="7315200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err="1" smtClean="0">
                <a:latin typeface="NikoshBAN" pitchFamily="2" charset="0"/>
                <a:cs typeface="NikoshBAN" pitchFamily="2" charset="0"/>
              </a:rPr>
              <a:t>পর্যায়ক্রমিক</a:t>
            </a:r>
            <a:r>
              <a:rPr lang="en-US" sz="540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err="1" smtClean="0">
                <a:latin typeface="NikoshBAN" pitchFamily="2" charset="0"/>
                <a:cs typeface="NikoshBAN" pitchFamily="2" charset="0"/>
              </a:rPr>
              <a:t>কার্যধারা</a:t>
            </a:r>
            <a:endParaRPr lang="en-US" sz="540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job 1.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09800"/>
            <a:ext cx="7219950" cy="3790950"/>
          </a:xfrm>
          <a:prstGeom prst="rect">
            <a:avLst/>
          </a:prstGeom>
        </p:spPr>
      </p:pic>
      <p:pic>
        <p:nvPicPr>
          <p:cNvPr id="4" name="Picture 3" descr="j1.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28800"/>
            <a:ext cx="5476875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838200"/>
            <a:ext cx="64770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800" b="1"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1600200" y="2819400"/>
            <a:ext cx="6477000" cy="19812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>
                <a:latin typeface="NikoshBAN" pitchFamily="2" charset="0"/>
                <a:cs typeface="NikoshBAN" pitchFamily="2" charset="0"/>
              </a:rPr>
              <a:t>ইলেকট্রিসিটি প্রয়োগের ফলে বিভিন্ন যন্ত্রপাতিতে কি কি প্রতিক্রিয়া হয় 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তা </a:t>
            </a:r>
            <a:r>
              <a:rPr lang="bn-BD">
                <a:latin typeface="NikoshBAN" pitchFamily="2" charset="0"/>
                <a:cs typeface="NikoshBAN" pitchFamily="2" charset="0"/>
              </a:rPr>
              <a:t>পর্যবেক্ষণ কর।</a:t>
            </a:r>
          </a:p>
        </p:txBody>
      </p:sp>
    </p:spTree>
    <p:extLst>
      <p:ext uri="{BB962C8B-B14F-4D97-AF65-F5344CB8AC3E}">
        <p14:creationId xmlns:p14="http://schemas.microsoft.com/office/powerpoint/2010/main" xmlns="" val="309407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762000"/>
            <a:ext cx="6858000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b="1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3908755366"/>
              </p:ext>
            </p:extLst>
          </p:nvPr>
        </p:nvGraphicFramePr>
        <p:xfrm>
          <a:off x="2286000" y="2690336"/>
          <a:ext cx="4572000" cy="2677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wn Arrow 4"/>
          <p:cNvSpPr/>
          <p:nvPr/>
        </p:nvSpPr>
        <p:spPr>
          <a:xfrm>
            <a:off x="2667000" y="1592997"/>
            <a:ext cx="3810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942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6" grpId="0">
        <p:bldAsOne/>
      </p:bldGraphic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tched Right Arrow 3"/>
          <p:cNvSpPr/>
          <p:nvPr/>
        </p:nvSpPr>
        <p:spPr>
          <a:xfrm>
            <a:off x="2743200" y="457200"/>
            <a:ext cx="3962400" cy="20574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838200" y="2819400"/>
            <a:ext cx="7696200" cy="3048000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তোমাদের বাড়িতে কি কি বৈদ্যুতিক যন্ত্রপাতি তার তালিকা তৈরি করে, সেই সব যন্ত্রপাতির বৈদ্যুতিক প্রতিক্রিয়া লিপিবদ্ধ কর।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92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533400"/>
            <a:ext cx="72390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সাবধানতা</a:t>
            </a:r>
            <a:endParaRPr lang="en-US" sz="480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j1.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686050"/>
            <a:ext cx="7315200" cy="1485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81534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মন্তব্য</a:t>
            </a:r>
            <a:endParaRPr lang="en-US" sz="48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38200" y="2895600"/>
            <a:ext cx="80772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ইলেকট্রিসিটির বিভিন্ন প্রতিক্রিয়া লক্ষ্য করে বাস্তব অভিজ্ঞতা অর্জন করা যাবে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।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ain-6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2368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2438400"/>
            <a:ext cx="4800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80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381000"/>
            <a:ext cx="297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00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5908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নামঃ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মঈনুদ্দিন আহমেদ (পাশা)</a:t>
            </a:r>
            <a:endParaRPr lang="bn-IN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পদবিঃ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খন্ডকালীণ শিক্ষক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(ইলেকট্রিক্যাল)।</a:t>
            </a: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প্রতিষ্ঠানঃ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টেকনিক্যাল স্কুল ও কলেজ, 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শেরপুর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1702399178"/>
              </p:ext>
            </p:extLst>
          </p:nvPr>
        </p:nvGraphicFramePr>
        <p:xfrm>
          <a:off x="381000" y="2438400"/>
          <a:ext cx="77724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4169138673"/>
              </p:ext>
            </p:extLst>
          </p:nvPr>
        </p:nvGraphicFramePr>
        <p:xfrm>
          <a:off x="457200" y="990600"/>
          <a:ext cx="80772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2971800"/>
          <a:ext cx="6553200" cy="2521712"/>
        </p:xfrm>
        <a:graphic>
          <a:graphicData uri="http://schemas.openxmlformats.org/drawingml/2006/table">
            <a:tbl>
              <a:tblPr/>
              <a:tblGrid>
                <a:gridCol w="1441704"/>
                <a:gridCol w="131064"/>
                <a:gridCol w="4980432"/>
              </a:tblGrid>
              <a:tr h="3841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শ্রেণি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  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নবম</a:t>
                      </a:r>
                      <a:r>
                        <a:rPr lang="bn-BD" sz="240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বিষয়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জেনারেল 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ইলেকট্রিক্যাল ওয়ার্কস-১</a:t>
                      </a:r>
                      <a:r>
                        <a:rPr lang="bn-BD" sz="240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716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smtClean="0">
                          <a:solidFill>
                            <a:srgbClr val="00B050"/>
                          </a:solidFill>
                          <a:latin typeface="NikoshBAN" pitchFamily="2" charset="0"/>
                          <a:ea typeface="SimSun"/>
                          <a:cs typeface="NikoshBAN" pitchFamily="2" charset="0"/>
                        </a:rPr>
                        <a:t>জবের</a:t>
                      </a:r>
                      <a:r>
                        <a:rPr lang="en-US" sz="2400" b="1" i="0" baseline="0" dirty="0" smtClean="0">
                          <a:solidFill>
                            <a:srgbClr val="00B050"/>
                          </a:solidFill>
                          <a:latin typeface="NikoshBAN" pitchFamily="2" charset="0"/>
                          <a:ea typeface="SimSun"/>
                          <a:cs typeface="NikoshBAN" pitchFamily="2" charset="0"/>
                        </a:rPr>
                        <a:t> নাম</a:t>
                      </a:r>
                      <a:endParaRPr lang="en-US" sz="2400" kern="1200" dirty="0" smtClean="0">
                        <a:solidFill>
                          <a:srgbClr val="00B050"/>
                        </a:solidFill>
                        <a:latin typeface="SutonnyOMJ" pitchFamily="2" charset="0"/>
                        <a:ea typeface="SimSun"/>
                        <a:cs typeface="SutonnyOMJ" pitchFamily="2" charset="0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bn-BD" sz="2400" b="1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বিদ্যুতের বিভিন্ন প্রতিক্রিয়া পর্যবেক্ষণ।</a:t>
                      </a:r>
                      <a:endParaRPr lang="en-US" sz="2400" dirty="0">
                        <a:solidFill>
                          <a:srgbClr val="00B050"/>
                        </a:solidFill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তারিখ 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14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/০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1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/২০১</a:t>
                      </a:r>
                      <a:r>
                        <a:rPr lang="en-US" sz="2400" b="1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৯</a:t>
                      </a:r>
                      <a:r>
                        <a:rPr lang="en-US" sz="2400" dirty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সময়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:</a:t>
                      </a:r>
                      <a:endParaRPr lang="en-US" sz="240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55880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  <a:latin typeface="NikoshBAN"/>
                          <a:ea typeface="SimSun"/>
                          <a:cs typeface="NikoshBAN"/>
                        </a:rPr>
                        <a:t>১২০</a:t>
                      </a:r>
                      <a:r>
                        <a:rPr lang="bn-BD" sz="2400" b="1" i="0" dirty="0" smtClean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 </a:t>
                      </a:r>
                      <a:r>
                        <a:rPr lang="bn-BD" sz="2400" b="1" i="0" dirty="0">
                          <a:solidFill>
                            <a:srgbClr val="00B050"/>
                          </a:solidFill>
                          <a:latin typeface="Times New Roman"/>
                          <a:ea typeface="SimSun"/>
                          <a:cs typeface="NikoshBAN"/>
                        </a:rPr>
                        <a:t>মিনিট </a:t>
                      </a:r>
                      <a:endParaRPr lang="en-US" sz="2400" dirty="0">
                        <a:solidFill>
                          <a:srgbClr val="00B050"/>
                        </a:solidFill>
                        <a:latin typeface="Times New Roman"/>
                        <a:ea typeface="SimSun"/>
                        <a:cs typeface="NikoshBAN"/>
                      </a:endParaRPr>
                    </a:p>
                  </a:txBody>
                  <a:tcPr marL="47625" marR="0" marT="15875" marB="15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6214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838200"/>
            <a:ext cx="8001000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তত্ত্ব</a:t>
            </a:r>
            <a:endParaRPr lang="en-US" sz="6000" b="1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2286000"/>
            <a:ext cx="77724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কোনো পরিবাহীর মধ্য দিয়ে বিদ্যুৎ প্রবাহের ফলে বিভিন্ন ধরনের প্রতিক্রিয়া (যথা – তাপীয় প্রতিক্রিয়া, চুম্বকীয় প্রতিক্রিয়া, রাসায়নিক প্রতিক্রিয়া ইত্যাদি) সৃষ্টি হয় তাকে ইলেকট্রিসিটির প্রতিক্রিয়া বলে। </a:t>
            </a:r>
          </a:p>
          <a:p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225561357"/>
              </p:ext>
            </p:extLst>
          </p:nvPr>
        </p:nvGraphicFramePr>
        <p:xfrm>
          <a:off x="685800" y="304801"/>
          <a:ext cx="7772400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696200" cy="381000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বৈদ্যুতিক বাতিকে তারের সাহায্যে বিদ্যুৎ প্রবাহ করে তাপীয় </a:t>
            </a:r>
            <a:r>
              <a:rPr lang="as-IN" dirty="0" smtClean="0">
                <a:latin typeface="NikoshBAN" pitchFamily="2" charset="0"/>
                <a:cs typeface="NikoshBAN" pitchFamily="2" charset="0"/>
              </a:rPr>
              <a:t>প্রতিক্রিয়া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পর্যবেক্ষণ করা যাবে।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কোনো পরিবাহীর কুন্ডলীর মধ্য দিয়ে বিদ্যুৎ প্রবাহ চালনা করলে এর চারদিকে চুম্বকক্ষেত্রের সৃষ্টি হয়। ফলে চুম্বকক্ষেত্রের মধ্যে চুম্বকীয় </a:t>
            </a:r>
            <a:r>
              <a:rPr lang="as-IN" dirty="0" smtClean="0">
                <a:latin typeface="NikoshBAN" pitchFamily="2" charset="0"/>
                <a:cs typeface="NikoshBAN" pitchFamily="2" charset="0"/>
              </a:rPr>
              <a:t>প্রতিক্রিয়া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লক্ষ্য করা যাবে।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এসিডমিশ্রিত পানিতে বিদ্যুৎ চালনা করলে, পানি তার গ্যাসীয় উপাদান হাইড্রোজেন ও অক্সিজেনে বিভক্ত হয়ে রাসায়নিক </a:t>
            </a:r>
            <a:r>
              <a:rPr lang="as-IN" dirty="0" smtClean="0">
                <a:latin typeface="NikoshBAN" pitchFamily="2" charset="0"/>
                <a:cs typeface="NikoshBAN" pitchFamily="2" charset="0"/>
              </a:rPr>
              <a:t>প্রতিক্রিয়া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র সৃষ্টি হয়। যার ফলে রাসায়নিক </a:t>
            </a:r>
            <a:r>
              <a:rPr lang="as-IN" dirty="0" smtClean="0">
                <a:latin typeface="NikoshBAN" pitchFamily="2" charset="0"/>
                <a:cs typeface="NikoshBAN" pitchFamily="2" charset="0"/>
              </a:rPr>
              <a:t>প্রতিক্রিয়া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লক্ষ্য করা যাবে।</a:t>
            </a:r>
            <a:endParaRPr lang="as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691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8001000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প্রয়োজনীয় যন্ত্রপাতি ও উপকরণ</a:t>
            </a:r>
            <a:endParaRPr lang="en-US" sz="6000" b="1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2136339"/>
            <a:ext cx="8001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কম্বিনেশন প্লায়ার্স, ইলেকট্রিশিয়ান নাইফ, কাটিং প্লায়ার্স, নিয়ন টেস্টার, বৈদ্যুতিক হিটার লোহার দন্ড, সুপার এনামেল কপার ওয়্যার, ব্যাটারি, সুইচ, রেজিস্টর কানেকটিং এবং ফ্লাট স্ক্র-ড্রাইভার ইত্যাদি।</a:t>
            </a:r>
            <a:endParaRPr lang="as-IN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" y="990600"/>
            <a:ext cx="2438400" cy="12709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10000"/>
            <a:ext cx="2971800" cy="1877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4850" y="2610866"/>
            <a:ext cx="2438400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mtClean="0">
                <a:solidFill>
                  <a:schemeClr val="accent5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বৈদ্যুতিক বাল্ব</a:t>
            </a:r>
            <a:endParaRPr lang="en-US">
              <a:solidFill>
                <a:schemeClr val="accent5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5972175"/>
            <a:ext cx="2971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বৈদ্যুতিক ইস্ত্রি</a:t>
            </a:r>
            <a:endParaRPr lang="en-US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954087"/>
            <a:ext cx="3432175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10200" y="2795532"/>
            <a:ext cx="342265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b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বৈদ্যুতিক পাখা</a:t>
            </a:r>
            <a:endParaRPr lang="en-US" b="1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530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Job no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286000"/>
            <a:ext cx="3219450" cy="2552700"/>
          </a:xfrm>
          <a:prstGeom prst="rect">
            <a:avLst/>
          </a:prstGeom>
        </p:spPr>
      </p:pic>
      <p:pic>
        <p:nvPicPr>
          <p:cNvPr id="3" name="Picture 2" descr="Job no 1.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743200"/>
            <a:ext cx="2743200" cy="1981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838200"/>
            <a:ext cx="800100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সার্কিট ডায়াগ্রাম</a:t>
            </a:r>
            <a:endParaRPr lang="en-US" sz="6000" b="1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84546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smtClean="0">
                <a:latin typeface="NikoshBAN" pitchFamily="2" charset="0"/>
                <a:cs typeface="NikoshBAN" pitchFamily="2" charset="0"/>
              </a:rPr>
              <a:t>সার্কিট ডায়াগ্রাম</a:t>
            </a:r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4600" y="2514600"/>
            <a:ext cx="4267200" cy="2590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79168" y="3505200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515429" y="4792133"/>
            <a:ext cx="740228" cy="636210"/>
          </a:xfrm>
          <a:custGeom>
            <a:avLst/>
            <a:gdLst>
              <a:gd name="connsiteX0" fmla="*/ 0 w 740228"/>
              <a:gd name="connsiteY0" fmla="*/ 302381 h 636210"/>
              <a:gd name="connsiteX1" fmla="*/ 145142 w 740228"/>
              <a:gd name="connsiteY1" fmla="*/ 41124 h 636210"/>
              <a:gd name="connsiteX2" fmla="*/ 116114 w 740228"/>
              <a:gd name="connsiteY2" fmla="*/ 549124 h 636210"/>
              <a:gd name="connsiteX3" fmla="*/ 275771 w 740228"/>
              <a:gd name="connsiteY3" fmla="*/ 41124 h 636210"/>
              <a:gd name="connsiteX4" fmla="*/ 261257 w 740228"/>
              <a:gd name="connsiteY4" fmla="*/ 549124 h 636210"/>
              <a:gd name="connsiteX5" fmla="*/ 391885 w 740228"/>
              <a:gd name="connsiteY5" fmla="*/ 41124 h 636210"/>
              <a:gd name="connsiteX6" fmla="*/ 391885 w 740228"/>
              <a:gd name="connsiteY6" fmla="*/ 549124 h 636210"/>
              <a:gd name="connsiteX7" fmla="*/ 522514 w 740228"/>
              <a:gd name="connsiteY7" fmla="*/ 55638 h 636210"/>
              <a:gd name="connsiteX8" fmla="*/ 508000 w 740228"/>
              <a:gd name="connsiteY8" fmla="*/ 578153 h 636210"/>
              <a:gd name="connsiteX9" fmla="*/ 667657 w 740228"/>
              <a:gd name="connsiteY9" fmla="*/ 55638 h 636210"/>
              <a:gd name="connsiteX10" fmla="*/ 638628 w 740228"/>
              <a:gd name="connsiteY10" fmla="*/ 592667 h 636210"/>
              <a:gd name="connsiteX11" fmla="*/ 740228 w 740228"/>
              <a:gd name="connsiteY11" fmla="*/ 316896 h 636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40228" h="636210">
                <a:moveTo>
                  <a:pt x="0" y="302381"/>
                </a:moveTo>
                <a:cubicBezTo>
                  <a:pt x="62895" y="151190"/>
                  <a:pt x="125790" y="0"/>
                  <a:pt x="145142" y="41124"/>
                </a:cubicBezTo>
                <a:cubicBezTo>
                  <a:pt x="164494" y="82248"/>
                  <a:pt x="94343" y="549124"/>
                  <a:pt x="116114" y="549124"/>
                </a:cubicBezTo>
                <a:cubicBezTo>
                  <a:pt x="137885" y="549124"/>
                  <a:pt x="251581" y="41124"/>
                  <a:pt x="275771" y="41124"/>
                </a:cubicBezTo>
                <a:cubicBezTo>
                  <a:pt x="299961" y="41124"/>
                  <a:pt x="241905" y="549124"/>
                  <a:pt x="261257" y="549124"/>
                </a:cubicBezTo>
                <a:cubicBezTo>
                  <a:pt x="280609" y="549124"/>
                  <a:pt x="370114" y="41124"/>
                  <a:pt x="391885" y="41124"/>
                </a:cubicBezTo>
                <a:cubicBezTo>
                  <a:pt x="413656" y="41124"/>
                  <a:pt x="370114" y="546705"/>
                  <a:pt x="391885" y="549124"/>
                </a:cubicBezTo>
                <a:cubicBezTo>
                  <a:pt x="413656" y="551543"/>
                  <a:pt x="503162" y="50800"/>
                  <a:pt x="522514" y="55638"/>
                </a:cubicBezTo>
                <a:cubicBezTo>
                  <a:pt x="541867" y="60476"/>
                  <a:pt x="483810" y="578153"/>
                  <a:pt x="508000" y="578153"/>
                </a:cubicBezTo>
                <a:cubicBezTo>
                  <a:pt x="532190" y="578153"/>
                  <a:pt x="645886" y="53219"/>
                  <a:pt x="667657" y="55638"/>
                </a:cubicBezTo>
                <a:cubicBezTo>
                  <a:pt x="689428" y="58057"/>
                  <a:pt x="626533" y="549124"/>
                  <a:pt x="638628" y="592667"/>
                </a:cubicBezTo>
                <a:cubicBezTo>
                  <a:pt x="650723" y="636210"/>
                  <a:pt x="718456" y="362858"/>
                  <a:pt x="740228" y="316896"/>
                </a:cubicBezTo>
              </a:path>
            </a:pathLst>
          </a:custGeom>
          <a:solidFill>
            <a:schemeClr val="bg1"/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334000" y="4648200"/>
            <a:ext cx="914400" cy="838200"/>
          </a:xfrm>
          <a:prstGeom prst="straightConnector1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971800" y="2325918"/>
            <a:ext cx="3429000" cy="381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018971" y="2019905"/>
            <a:ext cx="246743" cy="694266"/>
          </a:xfrm>
          <a:custGeom>
            <a:avLst/>
            <a:gdLst>
              <a:gd name="connsiteX0" fmla="*/ 0 w 246743"/>
              <a:gd name="connsiteY0" fmla="*/ 694266 h 694266"/>
              <a:gd name="connsiteX1" fmla="*/ 159658 w 246743"/>
              <a:gd name="connsiteY1" fmla="*/ 70152 h 694266"/>
              <a:gd name="connsiteX2" fmla="*/ 246743 w 246743"/>
              <a:gd name="connsiteY2" fmla="*/ 273352 h 694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6743" h="694266">
                <a:moveTo>
                  <a:pt x="0" y="694266"/>
                </a:moveTo>
                <a:cubicBezTo>
                  <a:pt x="59267" y="417285"/>
                  <a:pt x="118534" y="140304"/>
                  <a:pt x="159658" y="70152"/>
                </a:cubicBezTo>
                <a:cubicBezTo>
                  <a:pt x="200782" y="0"/>
                  <a:pt x="227391" y="241905"/>
                  <a:pt x="246743" y="273352"/>
                </a:cubicBezTo>
              </a:path>
            </a:pathLst>
          </a:cu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159276" y="2005391"/>
            <a:ext cx="570895" cy="943428"/>
          </a:xfrm>
          <a:custGeom>
            <a:avLst/>
            <a:gdLst>
              <a:gd name="connsiteX0" fmla="*/ 19353 w 570895"/>
              <a:gd name="connsiteY0" fmla="*/ 723295 h 943428"/>
              <a:gd name="connsiteX1" fmla="*/ 33867 w 570895"/>
              <a:gd name="connsiteY1" fmla="*/ 941009 h 943428"/>
              <a:gd name="connsiteX2" fmla="*/ 222553 w 570895"/>
              <a:gd name="connsiteY2" fmla="*/ 737809 h 943428"/>
              <a:gd name="connsiteX3" fmla="*/ 483810 w 570895"/>
              <a:gd name="connsiteY3" fmla="*/ 70152 h 943428"/>
              <a:gd name="connsiteX4" fmla="*/ 570895 w 570895"/>
              <a:gd name="connsiteY4" fmla="*/ 316895 h 943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0895" h="943428">
                <a:moveTo>
                  <a:pt x="19353" y="723295"/>
                </a:moveTo>
                <a:cubicBezTo>
                  <a:pt x="9676" y="830942"/>
                  <a:pt x="0" y="938590"/>
                  <a:pt x="33867" y="941009"/>
                </a:cubicBezTo>
                <a:cubicBezTo>
                  <a:pt x="67734" y="943428"/>
                  <a:pt x="147563" y="882952"/>
                  <a:pt x="222553" y="737809"/>
                </a:cubicBezTo>
                <a:cubicBezTo>
                  <a:pt x="297543" y="592666"/>
                  <a:pt x="425753" y="140304"/>
                  <a:pt x="483810" y="70152"/>
                </a:cubicBezTo>
                <a:cubicBezTo>
                  <a:pt x="541867" y="0"/>
                  <a:pt x="556381" y="158447"/>
                  <a:pt x="570895" y="316895"/>
                </a:cubicBezTo>
              </a:path>
            </a:pathLst>
          </a:cu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609219" y="1964267"/>
            <a:ext cx="657981" cy="970038"/>
          </a:xfrm>
          <a:custGeom>
            <a:avLst/>
            <a:gdLst>
              <a:gd name="connsiteX0" fmla="*/ 48381 w 657981"/>
              <a:gd name="connsiteY0" fmla="*/ 764419 h 970038"/>
              <a:gd name="connsiteX1" fmla="*/ 33867 w 657981"/>
              <a:gd name="connsiteY1" fmla="*/ 967619 h 970038"/>
              <a:gd name="connsiteX2" fmla="*/ 251581 w 657981"/>
              <a:gd name="connsiteY2" fmla="*/ 778933 h 970038"/>
              <a:gd name="connsiteX3" fmla="*/ 556381 w 657981"/>
              <a:gd name="connsiteY3" fmla="*/ 67733 h 970038"/>
              <a:gd name="connsiteX4" fmla="*/ 657981 w 657981"/>
              <a:gd name="connsiteY4" fmla="*/ 372533 h 970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981" h="970038">
                <a:moveTo>
                  <a:pt x="48381" y="764419"/>
                </a:moveTo>
                <a:cubicBezTo>
                  <a:pt x="24190" y="864809"/>
                  <a:pt x="0" y="965200"/>
                  <a:pt x="33867" y="967619"/>
                </a:cubicBezTo>
                <a:cubicBezTo>
                  <a:pt x="67734" y="970038"/>
                  <a:pt x="164495" y="928914"/>
                  <a:pt x="251581" y="778933"/>
                </a:cubicBezTo>
                <a:cubicBezTo>
                  <a:pt x="338667" y="628952"/>
                  <a:pt x="488648" y="135466"/>
                  <a:pt x="556381" y="67733"/>
                </a:cubicBezTo>
                <a:cubicBezTo>
                  <a:pt x="624114" y="0"/>
                  <a:pt x="626533" y="355600"/>
                  <a:pt x="657981" y="372533"/>
                </a:cubicBezTo>
              </a:path>
            </a:pathLst>
          </a:cu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083352" y="1966686"/>
            <a:ext cx="662819" cy="982133"/>
          </a:xfrm>
          <a:custGeom>
            <a:avLst/>
            <a:gdLst>
              <a:gd name="connsiteX0" fmla="*/ 67734 w 662819"/>
              <a:gd name="connsiteY0" fmla="*/ 762000 h 982133"/>
              <a:gd name="connsiteX1" fmla="*/ 38705 w 662819"/>
              <a:gd name="connsiteY1" fmla="*/ 979714 h 982133"/>
              <a:gd name="connsiteX2" fmla="*/ 299962 w 662819"/>
              <a:gd name="connsiteY2" fmla="*/ 747485 h 982133"/>
              <a:gd name="connsiteX3" fmla="*/ 532191 w 662819"/>
              <a:gd name="connsiteY3" fmla="*/ 65314 h 982133"/>
              <a:gd name="connsiteX4" fmla="*/ 662819 w 662819"/>
              <a:gd name="connsiteY4" fmla="*/ 355600 h 982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2819" h="982133">
                <a:moveTo>
                  <a:pt x="67734" y="762000"/>
                </a:moveTo>
                <a:cubicBezTo>
                  <a:pt x="33867" y="872066"/>
                  <a:pt x="0" y="982133"/>
                  <a:pt x="38705" y="979714"/>
                </a:cubicBezTo>
                <a:cubicBezTo>
                  <a:pt x="77410" y="977295"/>
                  <a:pt x="217714" y="899885"/>
                  <a:pt x="299962" y="747485"/>
                </a:cubicBezTo>
                <a:cubicBezTo>
                  <a:pt x="382210" y="595085"/>
                  <a:pt x="471715" y="130628"/>
                  <a:pt x="532191" y="65314"/>
                </a:cubicBezTo>
                <a:cubicBezTo>
                  <a:pt x="592667" y="0"/>
                  <a:pt x="662819" y="355600"/>
                  <a:pt x="662819" y="355600"/>
                </a:cubicBezTo>
              </a:path>
            </a:pathLst>
          </a:cu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4540552" y="1986038"/>
            <a:ext cx="582991" cy="953105"/>
          </a:xfrm>
          <a:custGeom>
            <a:avLst/>
            <a:gdLst>
              <a:gd name="connsiteX0" fmla="*/ 31448 w 582991"/>
              <a:gd name="connsiteY0" fmla="*/ 742648 h 953105"/>
              <a:gd name="connsiteX1" fmla="*/ 31448 w 582991"/>
              <a:gd name="connsiteY1" fmla="*/ 945848 h 953105"/>
              <a:gd name="connsiteX2" fmla="*/ 220134 w 582991"/>
              <a:gd name="connsiteY2" fmla="*/ 699105 h 953105"/>
              <a:gd name="connsiteX3" fmla="*/ 437848 w 582991"/>
              <a:gd name="connsiteY3" fmla="*/ 60476 h 953105"/>
              <a:gd name="connsiteX4" fmla="*/ 582991 w 582991"/>
              <a:gd name="connsiteY4" fmla="*/ 336248 h 953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2991" h="953105">
                <a:moveTo>
                  <a:pt x="31448" y="742648"/>
                </a:moveTo>
                <a:cubicBezTo>
                  <a:pt x="15724" y="847876"/>
                  <a:pt x="0" y="953105"/>
                  <a:pt x="31448" y="945848"/>
                </a:cubicBezTo>
                <a:cubicBezTo>
                  <a:pt x="62896" y="938591"/>
                  <a:pt x="152401" y="846667"/>
                  <a:pt x="220134" y="699105"/>
                </a:cubicBezTo>
                <a:cubicBezTo>
                  <a:pt x="287867" y="551543"/>
                  <a:pt x="377372" y="120952"/>
                  <a:pt x="437848" y="60476"/>
                </a:cubicBezTo>
                <a:cubicBezTo>
                  <a:pt x="498324" y="0"/>
                  <a:pt x="539448" y="302381"/>
                  <a:pt x="582991" y="336248"/>
                </a:cubicBezTo>
              </a:path>
            </a:pathLst>
          </a:cu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4930019" y="1993296"/>
            <a:ext cx="585410" cy="986971"/>
          </a:xfrm>
          <a:custGeom>
            <a:avLst/>
            <a:gdLst>
              <a:gd name="connsiteX0" fmla="*/ 19352 w 585410"/>
              <a:gd name="connsiteY0" fmla="*/ 749904 h 986971"/>
              <a:gd name="connsiteX1" fmla="*/ 33867 w 585410"/>
              <a:gd name="connsiteY1" fmla="*/ 982133 h 986971"/>
              <a:gd name="connsiteX2" fmla="*/ 222552 w 585410"/>
              <a:gd name="connsiteY2" fmla="*/ 720875 h 986971"/>
              <a:gd name="connsiteX3" fmla="*/ 440267 w 585410"/>
              <a:gd name="connsiteY3" fmla="*/ 67733 h 986971"/>
              <a:gd name="connsiteX4" fmla="*/ 585410 w 585410"/>
              <a:gd name="connsiteY4" fmla="*/ 314475 h 986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5410" h="986971">
                <a:moveTo>
                  <a:pt x="19352" y="749904"/>
                </a:moveTo>
                <a:cubicBezTo>
                  <a:pt x="9676" y="868437"/>
                  <a:pt x="0" y="986971"/>
                  <a:pt x="33867" y="982133"/>
                </a:cubicBezTo>
                <a:cubicBezTo>
                  <a:pt x="67734" y="977295"/>
                  <a:pt x="154819" y="873275"/>
                  <a:pt x="222552" y="720875"/>
                </a:cubicBezTo>
                <a:cubicBezTo>
                  <a:pt x="290285" y="568475"/>
                  <a:pt x="379791" y="135466"/>
                  <a:pt x="440267" y="67733"/>
                </a:cubicBezTo>
                <a:cubicBezTo>
                  <a:pt x="500743" y="0"/>
                  <a:pt x="556382" y="270932"/>
                  <a:pt x="585410" y="314475"/>
                </a:cubicBezTo>
              </a:path>
            </a:pathLst>
          </a:cu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5181600" y="1981200"/>
            <a:ext cx="657981" cy="970038"/>
          </a:xfrm>
          <a:custGeom>
            <a:avLst/>
            <a:gdLst>
              <a:gd name="connsiteX0" fmla="*/ 48381 w 657981"/>
              <a:gd name="connsiteY0" fmla="*/ 764419 h 970038"/>
              <a:gd name="connsiteX1" fmla="*/ 33867 w 657981"/>
              <a:gd name="connsiteY1" fmla="*/ 967619 h 970038"/>
              <a:gd name="connsiteX2" fmla="*/ 251581 w 657981"/>
              <a:gd name="connsiteY2" fmla="*/ 778933 h 970038"/>
              <a:gd name="connsiteX3" fmla="*/ 556381 w 657981"/>
              <a:gd name="connsiteY3" fmla="*/ 67733 h 970038"/>
              <a:gd name="connsiteX4" fmla="*/ 657981 w 657981"/>
              <a:gd name="connsiteY4" fmla="*/ 372533 h 970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981" h="970038">
                <a:moveTo>
                  <a:pt x="48381" y="764419"/>
                </a:moveTo>
                <a:cubicBezTo>
                  <a:pt x="24190" y="864809"/>
                  <a:pt x="0" y="965200"/>
                  <a:pt x="33867" y="967619"/>
                </a:cubicBezTo>
                <a:cubicBezTo>
                  <a:pt x="67734" y="970038"/>
                  <a:pt x="164495" y="928914"/>
                  <a:pt x="251581" y="778933"/>
                </a:cubicBezTo>
                <a:cubicBezTo>
                  <a:pt x="338667" y="628952"/>
                  <a:pt x="488648" y="135466"/>
                  <a:pt x="556381" y="67733"/>
                </a:cubicBezTo>
                <a:cubicBezTo>
                  <a:pt x="624114" y="0"/>
                  <a:pt x="626533" y="355600"/>
                  <a:pt x="657981" y="372533"/>
                </a:cubicBezTo>
              </a:path>
            </a:pathLst>
          </a:cu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5638800" y="1981200"/>
            <a:ext cx="657981" cy="970038"/>
          </a:xfrm>
          <a:custGeom>
            <a:avLst/>
            <a:gdLst>
              <a:gd name="connsiteX0" fmla="*/ 48381 w 657981"/>
              <a:gd name="connsiteY0" fmla="*/ 764419 h 970038"/>
              <a:gd name="connsiteX1" fmla="*/ 33867 w 657981"/>
              <a:gd name="connsiteY1" fmla="*/ 967619 h 970038"/>
              <a:gd name="connsiteX2" fmla="*/ 251581 w 657981"/>
              <a:gd name="connsiteY2" fmla="*/ 778933 h 970038"/>
              <a:gd name="connsiteX3" fmla="*/ 556381 w 657981"/>
              <a:gd name="connsiteY3" fmla="*/ 67733 h 970038"/>
              <a:gd name="connsiteX4" fmla="*/ 657981 w 657981"/>
              <a:gd name="connsiteY4" fmla="*/ 372533 h 970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981" h="970038">
                <a:moveTo>
                  <a:pt x="48381" y="764419"/>
                </a:moveTo>
                <a:cubicBezTo>
                  <a:pt x="24190" y="864809"/>
                  <a:pt x="0" y="965200"/>
                  <a:pt x="33867" y="967619"/>
                </a:cubicBezTo>
                <a:cubicBezTo>
                  <a:pt x="67734" y="970038"/>
                  <a:pt x="164495" y="928914"/>
                  <a:pt x="251581" y="778933"/>
                </a:cubicBezTo>
                <a:cubicBezTo>
                  <a:pt x="338667" y="628952"/>
                  <a:pt x="488648" y="135466"/>
                  <a:pt x="556381" y="67733"/>
                </a:cubicBezTo>
                <a:cubicBezTo>
                  <a:pt x="624114" y="0"/>
                  <a:pt x="626533" y="355600"/>
                  <a:pt x="657981" y="372533"/>
                </a:cubicBezTo>
              </a:path>
            </a:pathLst>
          </a:cu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rot="5400000">
            <a:off x="3163094" y="5066506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3353594" y="5104606"/>
            <a:ext cx="1524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3319124" y="5066506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3509624" y="5104606"/>
            <a:ext cx="1524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3489668" y="5066506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3680168" y="5104606"/>
            <a:ext cx="1524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2365830" y="36576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2365830" y="388620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>
            <a:endCxn id="39" idx="1"/>
          </p:cNvCxnSpPr>
          <p:nvPr/>
        </p:nvCxnSpPr>
        <p:spPr>
          <a:xfrm>
            <a:off x="2209800" y="3733800"/>
            <a:ext cx="178348" cy="1747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105400" y="5486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smtClean="0">
                <a:latin typeface="NikoshBAN" pitchFamily="2" charset="0"/>
                <a:cs typeface="NikoshBAN" pitchFamily="2" charset="0"/>
              </a:rPr>
              <a:t>পরিবর্তনশীল রেজিস্টর</a:t>
            </a:r>
            <a:endParaRPr lang="en-US" sz="24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743200" y="5475516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smtClean="0">
                <a:latin typeface="NikoshBAN" pitchFamily="2" charset="0"/>
                <a:cs typeface="NikoshBAN" pitchFamily="2" charset="0"/>
              </a:rPr>
              <a:t>ব্যাটারী</a:t>
            </a:r>
            <a:endParaRPr lang="en-US" sz="24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88550" y="3810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সু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ইচ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43000" y="14478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smtClean="0">
                <a:latin typeface="NikoshBAN" pitchFamily="2" charset="0"/>
                <a:cs typeface="NikoshBAN" pitchFamily="2" charset="0"/>
              </a:rPr>
              <a:t>সুপার এনামেল তার</a:t>
            </a:r>
            <a:endParaRPr lang="en-US" sz="24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858000" y="16764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smtClean="0">
                <a:latin typeface="NikoshBAN" pitchFamily="2" charset="0"/>
                <a:cs typeface="NikoshBAN" pitchFamily="2" charset="0"/>
              </a:rPr>
              <a:t>লোহার দন্ড</a:t>
            </a:r>
            <a:endParaRPr lang="en-US" sz="240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rot="10800000" flipV="1">
            <a:off x="6400800" y="1981200"/>
            <a:ext cx="609600" cy="381000"/>
          </a:xfrm>
          <a:prstGeom prst="straightConnector1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13" idx="3"/>
          </p:cNvCxnSpPr>
          <p:nvPr/>
        </p:nvCxnSpPr>
        <p:spPr>
          <a:xfrm>
            <a:off x="3124200" y="1828800"/>
            <a:ext cx="518886" cy="246743"/>
          </a:xfrm>
          <a:prstGeom prst="straightConnector1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282</Words>
  <Application>Microsoft Office PowerPoint</Application>
  <PresentationFormat>On-screen Show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24</cp:revision>
  <dcterms:created xsi:type="dcterms:W3CDTF">2019-11-09T09:04:28Z</dcterms:created>
  <dcterms:modified xsi:type="dcterms:W3CDTF">2019-11-11T11:17:50Z</dcterms:modified>
</cp:coreProperties>
</file>