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4"/>
  </p:notesMasterIdLst>
  <p:sldIdLst>
    <p:sldId id="260" r:id="rId2"/>
    <p:sldId id="261" r:id="rId3"/>
    <p:sldId id="263" r:id="rId4"/>
    <p:sldId id="264" r:id="rId5"/>
    <p:sldId id="265" r:id="rId6"/>
    <p:sldId id="256" r:id="rId7"/>
    <p:sldId id="262" r:id="rId8"/>
    <p:sldId id="267" r:id="rId9"/>
    <p:sldId id="269" r:id="rId10"/>
    <p:sldId id="270" r:id="rId11"/>
    <p:sldId id="271" r:id="rId12"/>
    <p:sldId id="27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C57DB3-E42E-4E05-8DC7-20BFC6A2651F}" type="datetimeFigureOut">
              <a:rPr lang="en-US" smtClean="0"/>
              <a:t>11/10/2019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693729-ABA5-405A-8979-BDB7C85590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222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0CBD7-3C4A-44B6-80DA-01F41944BDA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312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8FFB6C-5DF5-4F13-8746-A3B4A29609AA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103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11/10/2019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012" y="143470"/>
            <a:ext cx="8452388" cy="1323439"/>
          </a:xfrm>
          <a:prstGeom prst="rect">
            <a:avLst/>
          </a:prstGeom>
          <a:solidFill>
            <a:srgbClr val="92D050"/>
          </a:solidFill>
          <a:ln w="57150"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IN" sz="8000" b="1" dirty="0" smtClean="0">
                <a:ln/>
                <a:latin typeface="NikoshBAN" pitchFamily="2" charset="0"/>
                <a:cs typeface="NikoshBAN" pitchFamily="2" charset="0"/>
              </a:rPr>
              <a:t>স্বাগতম </a:t>
            </a:r>
            <a:endParaRPr lang="en-US" sz="5400" b="1" dirty="0">
              <a:ln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12" y="1466908"/>
            <a:ext cx="8452388" cy="5391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606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76200" y="241995"/>
            <a:ext cx="8839200" cy="1715869"/>
            <a:chOff x="76200" y="241995"/>
            <a:chExt cx="8839200" cy="1715869"/>
          </a:xfrm>
        </p:grpSpPr>
        <p:sp>
          <p:nvSpPr>
            <p:cNvPr id="3" name="Round Diagonal Corner Rectangle 2"/>
            <p:cNvSpPr/>
            <p:nvPr/>
          </p:nvSpPr>
          <p:spPr>
            <a:xfrm>
              <a:off x="76200" y="241995"/>
              <a:ext cx="8839200" cy="1524000"/>
            </a:xfrm>
            <a:prstGeom prst="round2Diag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Rectangle 1"/>
            <p:cNvSpPr/>
            <p:nvPr/>
          </p:nvSpPr>
          <p:spPr>
            <a:xfrm>
              <a:off x="3165673" y="381000"/>
              <a:ext cx="2010487" cy="101566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bn-BD" sz="6000" b="1" dirty="0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rPr>
                <a:t>মূল্যায়ন</a:t>
              </a:r>
              <a:endParaRPr lang="en-US" sz="6000" b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6989618" y="1219200"/>
              <a:ext cx="1683327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2400" dirty="0">
                  <a:latin typeface="NikoshBAN" pitchFamily="2" charset="0"/>
                  <a:cs typeface="NikoshBAN" pitchFamily="2" charset="0"/>
                </a:rPr>
                <a:t>সময়ঃ ৩ মিনিট  </a:t>
              </a:r>
              <a:endParaRPr lang="en-US" sz="2400" dirty="0">
                <a:latin typeface="NikoshBAN" pitchFamily="2" charset="0"/>
                <a:cs typeface="NikoshBAN" pitchFamily="2" charset="0"/>
              </a:endParaRPr>
            </a:p>
            <a:p>
              <a:endParaRPr lang="en-US" dirty="0"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152401" y="2438400"/>
            <a:ext cx="82296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১। </a:t>
            </a:r>
            <a:r>
              <a:rPr lang="bn-IN" sz="4400" dirty="0">
                <a:latin typeface="NikoshBAN" pitchFamily="2" charset="0"/>
                <a:cs typeface="NikoshBAN" pitchFamily="2" charset="0"/>
              </a:rPr>
              <a:t>বৃওের কেন্দ্র ও ব্যাস ভিন্ন কোনো জ্যা 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-</a:t>
            </a:r>
            <a:r>
              <a:rPr lang="bn-IN" sz="4400" dirty="0">
                <a:latin typeface="NikoshBAN" pitchFamily="2" charset="0"/>
                <a:cs typeface="NikoshBAN" pitchFamily="2" charset="0"/>
              </a:rPr>
              <a:t> এর মধ্যবিন্দুর সংযোজক রেখাংশ ঐ জ্যা -এর উপর </a:t>
            </a:r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কি হবে</a:t>
            </a:r>
            <a:r>
              <a:rPr lang="bn-IN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4400" dirty="0" smtClean="0">
                <a:latin typeface="NikoshBAN" pitchFamily="2" charset="0"/>
                <a:ea typeface="Cambria Math"/>
                <a:cs typeface="NikoshBAN" pitchFamily="2" charset="0"/>
              </a:rPr>
              <a:t>?</a:t>
            </a:r>
          </a:p>
          <a:p>
            <a:r>
              <a:rPr lang="bn-IN" sz="4400" dirty="0" smtClean="0">
                <a:latin typeface="NikoshBAN" pitchFamily="2" charset="0"/>
                <a:ea typeface="Cambria Math"/>
                <a:cs typeface="NikoshBAN" pitchFamily="2" charset="0"/>
              </a:rPr>
              <a:t>ক) স</a:t>
            </a:r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মান, খ) সমান্তরাল, গ) লম্ব, ঘ) কোনটি নয় </a:t>
            </a:r>
            <a:endParaRPr lang="en-US" sz="4400" dirty="0">
              <a:latin typeface="NikoshBAN" pitchFamily="2" charset="0"/>
              <a:ea typeface="Cambria Math"/>
              <a:cs typeface="NikoshBAN" pitchFamily="2" charset="0"/>
            </a:endParaRPr>
          </a:p>
        </p:txBody>
      </p:sp>
      <p:sp>
        <p:nvSpPr>
          <p:cNvPr id="7" name="Notched Right Arrow 6"/>
          <p:cNvSpPr/>
          <p:nvPr/>
        </p:nvSpPr>
        <p:spPr>
          <a:xfrm rot="5400000">
            <a:off x="4873335" y="3798293"/>
            <a:ext cx="990600" cy="657017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080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p Arrow 2"/>
          <p:cNvSpPr/>
          <p:nvPr/>
        </p:nvSpPr>
        <p:spPr>
          <a:xfrm>
            <a:off x="1167705" y="173179"/>
            <a:ext cx="6147495" cy="128289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b="1" dirty="0" smtClean="0">
                <a:solidFill>
                  <a:schemeClr val="tx1"/>
                </a:solidFill>
              </a:rPr>
              <a:t>বাড়ীর কাজ 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84410" y="4247797"/>
            <a:ext cx="59307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চিত্রে,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OA = OC =</a:t>
            </a:r>
            <a:r>
              <a:rPr lang="en-US" sz="2400" dirty="0" smtClean="0"/>
              <a:t> 3 </a:t>
            </a:r>
            <a:r>
              <a:rPr lang="bn-IN" sz="2400" dirty="0" smtClean="0"/>
              <a:t>এবং জ্যা </a:t>
            </a:r>
            <a:r>
              <a:rPr lang="en-US" sz="2400" dirty="0" smtClean="0"/>
              <a:t>AB = </a:t>
            </a:r>
            <a:r>
              <a:rPr lang="bn-IN" sz="2400" dirty="0" smtClean="0"/>
              <a:t>জ্যা </a:t>
            </a:r>
            <a:r>
              <a:rPr lang="en-US" sz="2400" dirty="0" smtClean="0"/>
              <a:t> CD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98996" y="4648200"/>
                <a:ext cx="8322728" cy="17543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bn-IN" sz="3600" dirty="0" smtClean="0">
                    <a:latin typeface="NikoshBAN" pitchFamily="2" charset="0"/>
                    <a:cs typeface="NikoshBAN" pitchFamily="2" charset="0"/>
                  </a:rPr>
                  <a:t>ক</a:t>
                </a: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. </a:t>
                </a:r>
                <a:r>
                  <a:rPr lang="bn-IN" sz="3600" dirty="0" smtClean="0">
                    <a:latin typeface="NikoshBAN" pitchFamily="2" charset="0"/>
                    <a:cs typeface="NikoshBAN" pitchFamily="2" charset="0"/>
                  </a:rPr>
                  <a:t>বৃত্তের ক্ষেত্রফল নির্নয় কর ।</a:t>
                </a:r>
              </a:p>
              <a:p>
                <a:r>
                  <a:rPr lang="bn-IN" sz="3600" dirty="0" smtClean="0">
                    <a:latin typeface="NikoshBAN" pitchFamily="2" charset="0"/>
                    <a:cs typeface="NikoshBAN" pitchFamily="2" charset="0"/>
                  </a:rPr>
                  <a:t>খ</a:t>
                </a: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. </a:t>
                </a:r>
                <a:r>
                  <a:rPr lang="bn-IN" sz="3600" dirty="0">
                    <a:latin typeface="NikoshBAN" pitchFamily="2" charset="0"/>
                    <a:cs typeface="NikoshBAN" pitchFamily="2" charset="0"/>
                  </a:rPr>
                  <a:t>প্রমাণ কর যে, </a:t>
                </a: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OM=ON</a:t>
                </a:r>
                <a:endParaRPr lang="bn-IN" sz="36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bn-IN" sz="3600" dirty="0" smtClean="0">
                    <a:latin typeface="NikoshBAN" pitchFamily="2" charset="0"/>
                    <a:cs typeface="NikoshBAN" pitchFamily="2" charset="0"/>
                  </a:rPr>
                  <a:t>গ</a:t>
                </a: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. M, AB- </a:t>
                </a:r>
                <a:r>
                  <a:rPr lang="bn-IN" sz="3600" dirty="0" smtClean="0">
                    <a:latin typeface="NikoshBAN" pitchFamily="2" charset="0"/>
                    <a:cs typeface="NikoshBAN" pitchFamily="2" charset="0"/>
                  </a:rPr>
                  <a:t>এর মধ্যবিন্দু হলে দেখাও যে,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/>
                        <a:ea typeface="Cambria Math"/>
                        <a:cs typeface="NikoshBAN" pitchFamily="2" charset="0"/>
                      </a:rPr>
                      <m:t>𝑂𝑀</m:t>
                    </m:r>
                    <m:r>
                      <a:rPr lang="en-US" sz="3600" i="1">
                        <a:latin typeface="Cambria Math"/>
                        <a:ea typeface="Cambria Math"/>
                        <a:cs typeface="NikoshBAN" pitchFamily="2" charset="0"/>
                      </a:rPr>
                      <m:t>       </m:t>
                    </m:r>
                    <m:r>
                      <a:rPr lang="en-US" sz="3600" i="1">
                        <a:latin typeface="Cambria Math"/>
                        <a:ea typeface="Cambria Math"/>
                        <a:cs typeface="NikoshBAN" pitchFamily="2" charset="0"/>
                      </a:rPr>
                      <m:t>𝐴𝐵</m:t>
                    </m:r>
                  </m:oMath>
                </a14:m>
                <a:endParaRPr lang="en-US" sz="36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996" y="4648200"/>
                <a:ext cx="8322728" cy="1754326"/>
              </a:xfrm>
              <a:prstGeom prst="rect">
                <a:avLst/>
              </a:prstGeom>
              <a:blipFill rotWithShape="1">
                <a:blip r:embed="rId2"/>
                <a:stretch>
                  <a:fillRect l="-2198" t="-5226" r="-2637" b="-128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3" name="Group 42"/>
          <p:cNvGrpSpPr/>
          <p:nvPr/>
        </p:nvGrpSpPr>
        <p:grpSpPr>
          <a:xfrm>
            <a:off x="2585346" y="1553302"/>
            <a:ext cx="3685141" cy="2765228"/>
            <a:chOff x="2538831" y="1534739"/>
            <a:chExt cx="3685141" cy="2765228"/>
          </a:xfrm>
        </p:grpSpPr>
        <p:grpSp>
          <p:nvGrpSpPr>
            <p:cNvPr id="16" name="Group 15"/>
            <p:cNvGrpSpPr/>
            <p:nvPr/>
          </p:nvGrpSpPr>
          <p:grpSpPr>
            <a:xfrm>
              <a:off x="2538831" y="1553302"/>
              <a:ext cx="3685141" cy="2746665"/>
              <a:chOff x="5237680" y="256059"/>
              <a:chExt cx="3483169" cy="2914479"/>
            </a:xfrm>
          </p:grpSpPr>
          <p:grpSp>
            <p:nvGrpSpPr>
              <p:cNvPr id="17" name="Group 16"/>
              <p:cNvGrpSpPr/>
              <p:nvPr/>
            </p:nvGrpSpPr>
            <p:grpSpPr>
              <a:xfrm>
                <a:off x="5237680" y="256059"/>
                <a:ext cx="3483169" cy="2914479"/>
                <a:chOff x="5237680" y="256059"/>
                <a:chExt cx="3483169" cy="2914479"/>
              </a:xfrm>
            </p:grpSpPr>
            <p:grpSp>
              <p:nvGrpSpPr>
                <p:cNvPr id="21" name="Group 20"/>
                <p:cNvGrpSpPr/>
                <p:nvPr/>
              </p:nvGrpSpPr>
              <p:grpSpPr>
                <a:xfrm>
                  <a:off x="5237680" y="2294791"/>
                  <a:ext cx="3483169" cy="761600"/>
                  <a:chOff x="5861194" y="1735639"/>
                  <a:chExt cx="2333841" cy="509468"/>
                </a:xfrm>
              </p:grpSpPr>
              <p:cxnSp>
                <p:nvCxnSpPr>
                  <p:cNvPr id="29" name="Straight Connector 28"/>
                  <p:cNvCxnSpPr>
                    <a:stCxn id="27" idx="3"/>
                    <a:endCxn id="27" idx="5"/>
                  </p:cNvCxnSpPr>
                  <p:nvPr/>
                </p:nvCxnSpPr>
                <p:spPr>
                  <a:xfrm>
                    <a:off x="6216275" y="1929972"/>
                    <a:ext cx="1349026" cy="0"/>
                  </a:xfrm>
                  <a:prstGeom prst="line">
                    <a:avLst/>
                  </a:prstGeom>
                  <a:ln w="3810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0" name="TextBox 29"/>
                  <p:cNvSpPr txBox="1"/>
                  <p:nvPr/>
                </p:nvSpPr>
                <p:spPr>
                  <a:xfrm>
                    <a:off x="7647780" y="1783442"/>
                    <a:ext cx="547255" cy="4616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400" dirty="0"/>
                      <a:t>B</a:t>
                    </a:r>
                  </a:p>
                </p:txBody>
              </p:sp>
              <p:sp>
                <p:nvSpPr>
                  <p:cNvPr id="31" name="TextBox 30"/>
                  <p:cNvSpPr txBox="1"/>
                  <p:nvPr/>
                </p:nvSpPr>
                <p:spPr>
                  <a:xfrm>
                    <a:off x="5861194" y="1735639"/>
                    <a:ext cx="547255" cy="4616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400" dirty="0"/>
                      <a:t>A</a:t>
                    </a:r>
                  </a:p>
                </p:txBody>
              </p:sp>
            </p:grpSp>
            <p:sp>
              <p:nvSpPr>
                <p:cNvPr id="22" name="TextBox 21"/>
                <p:cNvSpPr txBox="1"/>
                <p:nvPr/>
              </p:nvSpPr>
              <p:spPr>
                <a:xfrm>
                  <a:off x="6543723" y="2480398"/>
                  <a:ext cx="705140" cy="69014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 smtClean="0"/>
                    <a:t>M</a:t>
                  </a:r>
                  <a:endParaRPr lang="en-US" sz="2400" dirty="0"/>
                </a:p>
              </p:txBody>
            </p:sp>
            <p:grpSp>
              <p:nvGrpSpPr>
                <p:cNvPr id="23" name="Group 22"/>
                <p:cNvGrpSpPr/>
                <p:nvPr/>
              </p:nvGrpSpPr>
              <p:grpSpPr>
                <a:xfrm>
                  <a:off x="5281646" y="256059"/>
                  <a:ext cx="2916331" cy="2728873"/>
                  <a:chOff x="5813852" y="1905001"/>
                  <a:chExt cx="2263348" cy="1825464"/>
                </a:xfrm>
              </p:grpSpPr>
              <p:sp>
                <p:nvSpPr>
                  <p:cNvPr id="27" name="Oval 26"/>
                  <p:cNvSpPr/>
                  <p:nvPr/>
                </p:nvSpPr>
                <p:spPr>
                  <a:xfrm>
                    <a:off x="5867400" y="1905001"/>
                    <a:ext cx="2209800" cy="1825464"/>
                  </a:xfrm>
                  <a:prstGeom prst="ellipse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" name="TextBox 25"/>
                  <p:cNvSpPr txBox="1"/>
                  <p:nvPr/>
                </p:nvSpPr>
                <p:spPr>
                  <a:xfrm>
                    <a:off x="5813852" y="1997799"/>
                    <a:ext cx="547255" cy="32769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400" dirty="0"/>
                      <a:t>C</a:t>
                    </a:r>
                  </a:p>
                </p:txBody>
              </p:sp>
            </p:grpSp>
            <p:cxnSp>
              <p:nvCxnSpPr>
                <p:cNvPr id="24" name="Straight Connector 23"/>
                <p:cNvCxnSpPr/>
                <p:nvPr/>
              </p:nvCxnSpPr>
              <p:spPr>
                <a:xfrm>
                  <a:off x="6788474" y="693129"/>
                  <a:ext cx="0" cy="1906187"/>
                </a:xfrm>
                <a:prstGeom prst="line">
                  <a:avLst/>
                </a:prstGeom>
                <a:ln w="57150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" name="Group 17"/>
              <p:cNvGrpSpPr/>
              <p:nvPr/>
            </p:nvGrpSpPr>
            <p:grpSpPr>
              <a:xfrm>
                <a:off x="5736717" y="693131"/>
                <a:ext cx="1051753" cy="1892166"/>
                <a:chOff x="6150550" y="524620"/>
                <a:chExt cx="790221" cy="1211755"/>
              </a:xfrm>
            </p:grpSpPr>
            <p:cxnSp>
              <p:nvCxnSpPr>
                <p:cNvPr id="19" name="Straight Connector 18"/>
                <p:cNvCxnSpPr/>
                <p:nvPr/>
              </p:nvCxnSpPr>
              <p:spPr>
                <a:xfrm flipH="1" flipV="1">
                  <a:off x="6150550" y="524620"/>
                  <a:ext cx="790221" cy="593890"/>
                </a:xfrm>
                <a:prstGeom prst="line">
                  <a:avLst/>
                </a:prstGeom>
                <a:ln w="57150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/>
                <p:cNvCxnSpPr>
                  <a:endCxn id="27" idx="3"/>
                </p:cNvCxnSpPr>
                <p:nvPr/>
              </p:nvCxnSpPr>
              <p:spPr>
                <a:xfrm flipH="1">
                  <a:off x="6173770" y="1134985"/>
                  <a:ext cx="767000" cy="601390"/>
                </a:xfrm>
                <a:prstGeom prst="line">
                  <a:avLst/>
                </a:prstGeom>
                <a:ln w="57150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33" name="Straight Connector 32"/>
            <p:cNvCxnSpPr/>
            <p:nvPr/>
          </p:nvCxnSpPr>
          <p:spPr>
            <a:xfrm>
              <a:off x="3075275" y="1981200"/>
              <a:ext cx="2130116" cy="0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4085143" y="1534739"/>
              <a:ext cx="7460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N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140897" y="2671514"/>
              <a:ext cx="746027" cy="6504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O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418899" y="1684037"/>
              <a:ext cx="7460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D</a:t>
              </a:r>
            </a:p>
          </p:txBody>
        </p:sp>
      </p:grpSp>
      <p:cxnSp>
        <p:nvCxnSpPr>
          <p:cNvPr id="45" name="Straight Connector 44"/>
          <p:cNvCxnSpPr/>
          <p:nvPr/>
        </p:nvCxnSpPr>
        <p:spPr>
          <a:xfrm>
            <a:off x="7275293" y="6187058"/>
            <a:ext cx="513223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7531905" y="5861802"/>
            <a:ext cx="0" cy="325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9013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4" grpId="0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7708" y="1"/>
            <a:ext cx="680239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ক্লাসে সহযোগীতার জন্য সবাইকে ধন্যবাদ</a:t>
            </a:r>
            <a:endParaRPr lang="en-US" sz="4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08" y="641158"/>
            <a:ext cx="6802395" cy="5776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356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336" y="467362"/>
            <a:ext cx="8448681" cy="112331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bn-IN" sz="7200" dirty="0" smtClean="0">
                <a:solidFill>
                  <a:srgbClr val="00B050"/>
                </a:solidFill>
                <a:latin typeface="Shonar Bangla" panose="020B0502040204020203" pitchFamily="34" charset="0"/>
                <a:cs typeface="Shonar Bangla" panose="020B0502040204020203" pitchFamily="34" charset="0"/>
              </a:rPr>
              <a:t> </a:t>
            </a:r>
            <a:r>
              <a:rPr lang="bn-IN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Shonar Bangla" panose="020B0502040204020203" pitchFamily="34" charset="0"/>
                <a:cs typeface="Shonar Bangla" panose="020B0502040204020203" pitchFamily="34" charset="0"/>
              </a:rPr>
              <a:t>পরিচিতি</a:t>
            </a:r>
            <a:endParaRPr lang="en-US" sz="6600" b="1" dirty="0">
              <a:solidFill>
                <a:schemeClr val="tx1">
                  <a:lumMod val="95000"/>
                  <a:lumOff val="5000"/>
                </a:schemeClr>
              </a:solidFill>
              <a:latin typeface="Shonar Bangla" panose="020B0502040204020203" pitchFamily="34" charset="0"/>
              <a:cs typeface="Shonar Bangla" panose="020B05020402040202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8818" y="3786425"/>
            <a:ext cx="3429000" cy="34163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bn-IN" sz="3200" b="1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IN" sz="4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জিয়াউল হক ভূঁঞা</a:t>
            </a:r>
          </a:p>
          <a:p>
            <a:r>
              <a:rPr lang="bn-IN" sz="28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সহকারী শিক্ষক </a:t>
            </a:r>
            <a:r>
              <a:rPr lang="en-US" sz="28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-</a:t>
            </a:r>
            <a:r>
              <a:rPr lang="bn-IN" sz="28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গণিত </a:t>
            </a:r>
            <a:endParaRPr lang="bn-IN" sz="2800" b="1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IN" sz="28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ফেনী আলীয়া কামিল </a:t>
            </a:r>
            <a:r>
              <a:rPr lang="bn-IN" sz="28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মাদ্রাসা</a:t>
            </a:r>
            <a:endParaRPr lang="en-US" sz="2800" b="1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8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01830123185</a:t>
            </a:r>
          </a:p>
          <a:p>
            <a:endParaRPr lang="bn-IN" sz="2800" b="1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endParaRPr lang="bn-IN" sz="3200" b="1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184" y="1590675"/>
            <a:ext cx="1932572" cy="244792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5" name="Picture 24" descr="sdff.jpg"/>
          <p:cNvPicPr>
            <a:picLocks noChangeAspect="1"/>
          </p:cNvPicPr>
          <p:nvPr/>
        </p:nvPicPr>
        <p:blipFill>
          <a:blip r:embed="rId4"/>
          <a:srcRect l="3624" t="3333" r="84811" b="3333"/>
          <a:stretch>
            <a:fillRect/>
          </a:stretch>
        </p:blipFill>
        <p:spPr>
          <a:xfrm>
            <a:off x="0" y="0"/>
            <a:ext cx="457200" cy="6858000"/>
          </a:xfrm>
          <a:prstGeom prst="rect">
            <a:avLst/>
          </a:prstGeom>
        </p:spPr>
      </p:pic>
      <p:pic>
        <p:nvPicPr>
          <p:cNvPr id="26" name="Picture 25" descr="sdff.jpg"/>
          <p:cNvPicPr>
            <a:picLocks noChangeAspect="1"/>
          </p:cNvPicPr>
          <p:nvPr/>
        </p:nvPicPr>
        <p:blipFill>
          <a:blip r:embed="rId4"/>
          <a:srcRect l="3624" t="3333" r="84811" b="3333"/>
          <a:stretch>
            <a:fillRect/>
          </a:stretch>
        </p:blipFill>
        <p:spPr>
          <a:xfrm>
            <a:off x="8686800" y="0"/>
            <a:ext cx="457200" cy="6858000"/>
          </a:xfrm>
          <a:prstGeom prst="rect">
            <a:avLst/>
          </a:prstGeom>
        </p:spPr>
      </p:pic>
      <p:pic>
        <p:nvPicPr>
          <p:cNvPr id="27" name="Picture 26" descr="sdff.jpg"/>
          <p:cNvPicPr>
            <a:picLocks noChangeAspect="1"/>
          </p:cNvPicPr>
          <p:nvPr/>
        </p:nvPicPr>
        <p:blipFill>
          <a:blip r:embed="rId4"/>
          <a:srcRect l="3624" t="3333" r="84811" b="3333"/>
          <a:stretch>
            <a:fillRect/>
          </a:stretch>
        </p:blipFill>
        <p:spPr>
          <a:xfrm rot="16200000">
            <a:off x="4300220" y="-3919220"/>
            <a:ext cx="467360" cy="8305800"/>
          </a:xfrm>
          <a:prstGeom prst="rect">
            <a:avLst/>
          </a:prstGeom>
        </p:spPr>
      </p:pic>
      <p:pic>
        <p:nvPicPr>
          <p:cNvPr id="28" name="Picture 27" descr="sdff.jpg"/>
          <p:cNvPicPr>
            <a:picLocks noChangeAspect="1"/>
          </p:cNvPicPr>
          <p:nvPr/>
        </p:nvPicPr>
        <p:blipFill>
          <a:blip r:embed="rId4"/>
          <a:srcRect l="3624" t="3333" r="84811" b="3333"/>
          <a:stretch>
            <a:fillRect/>
          </a:stretch>
        </p:blipFill>
        <p:spPr>
          <a:xfrm rot="16200000">
            <a:off x="4376420" y="2471420"/>
            <a:ext cx="467360" cy="8305800"/>
          </a:xfrm>
          <a:prstGeom prst="rect">
            <a:avLst/>
          </a:prstGeom>
        </p:spPr>
      </p:pic>
      <p:pic>
        <p:nvPicPr>
          <p:cNvPr id="29" name="Picture 28" descr="cvvc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80556">
            <a:off x="3886200" y="1371600"/>
            <a:ext cx="771525" cy="5029200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4610100" y="2105618"/>
            <a:ext cx="3838327" cy="3416320"/>
            <a:chOff x="4610100" y="2105618"/>
            <a:chExt cx="3838327" cy="3416320"/>
          </a:xfrm>
        </p:grpSpPr>
        <p:sp>
          <p:nvSpPr>
            <p:cNvPr id="3" name="TextBox 2"/>
            <p:cNvSpPr txBox="1"/>
            <p:nvPr/>
          </p:nvSpPr>
          <p:spPr>
            <a:xfrm>
              <a:off x="4790827" y="2105618"/>
              <a:ext cx="3657600" cy="34163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sz="4800" b="1" dirty="0" smtClean="0">
                  <a:latin typeface="NikoshBAN" pitchFamily="2" charset="0"/>
                  <a:cs typeface="NikoshBAN" pitchFamily="2" charset="0"/>
                </a:rPr>
                <a:t>পাঠ পরিচিতি </a:t>
              </a:r>
            </a:p>
            <a:p>
              <a:r>
                <a:rPr lang="bn-IN" sz="2800" b="1" dirty="0" smtClean="0">
                  <a:latin typeface="NikoshBAN" pitchFamily="2" charset="0"/>
                  <a:cs typeface="NikoshBAN" pitchFamily="2" charset="0"/>
                </a:rPr>
                <a:t>অষ্টম শ্রেণি </a:t>
              </a:r>
            </a:p>
            <a:p>
              <a:r>
                <a:rPr lang="bn-IN" sz="2800" b="1" dirty="0" smtClean="0">
                  <a:latin typeface="NikoshBAN" pitchFamily="2" charset="0"/>
                  <a:cs typeface="NikoshBAN" pitchFamily="2" charset="0"/>
                </a:rPr>
                <a:t>বিষয়ঃ গণিত </a:t>
              </a:r>
            </a:p>
            <a:p>
              <a:r>
                <a:rPr lang="bn-IN" sz="2800" b="1" dirty="0" smtClean="0">
                  <a:latin typeface="NikoshBAN" pitchFamily="2" charset="0"/>
                  <a:cs typeface="NikoshBAN" pitchFamily="2" charset="0"/>
                </a:rPr>
                <a:t>অধ্যায়ঃ নবম</a:t>
              </a:r>
            </a:p>
            <a:p>
              <a:r>
                <a:rPr lang="en-US" sz="2800" b="1" dirty="0" err="1" smtClean="0">
                  <a:solidFill>
                    <a:prstClr val="black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সময়ঃ</a:t>
              </a:r>
              <a:r>
                <a:rPr lang="en-US" sz="2800" b="1" dirty="0" smtClean="0">
                  <a:solidFill>
                    <a:prstClr val="black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 </a:t>
              </a:r>
              <a:r>
                <a:rPr lang="bn-IN" sz="2800" b="1" dirty="0" smtClean="0">
                  <a:solidFill>
                    <a:prstClr val="black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৪</a:t>
              </a:r>
              <a:r>
                <a:rPr lang="bn-IN" sz="2800" b="1" dirty="0">
                  <a:solidFill>
                    <a:prstClr val="black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৫</a:t>
              </a:r>
              <a:r>
                <a:rPr lang="en-US" sz="2800" b="1" dirty="0" smtClean="0">
                  <a:solidFill>
                    <a:prstClr val="black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 </a:t>
              </a:r>
              <a:r>
                <a:rPr lang="en-US" sz="2800" b="1" dirty="0" err="1">
                  <a:solidFill>
                    <a:prstClr val="black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মিনিট</a:t>
              </a:r>
              <a:endParaRPr lang="bn-IN" sz="2800" b="1" dirty="0">
                <a:solidFill>
                  <a:prstClr val="black"/>
                </a:solidFill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  <a:p>
              <a:r>
                <a:rPr lang="bn-IN" sz="2800" b="1" dirty="0">
                  <a:solidFill>
                    <a:prstClr val="black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তারিখঃ </a:t>
              </a:r>
              <a:r>
                <a:rPr lang="bn-IN" sz="2800" b="1" dirty="0" smtClean="0">
                  <a:solidFill>
                    <a:prstClr val="black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১১/১১/১৯</a:t>
              </a:r>
              <a:endParaRPr lang="en-US" sz="2800" b="1" dirty="0">
                <a:solidFill>
                  <a:prstClr val="black"/>
                </a:solidFill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  <a:p>
              <a:endParaRPr lang="bn-IN" sz="2800" b="1" dirty="0" smtClean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4" name="Rounded Rectangle 3"/>
            <p:cNvSpPr/>
            <p:nvPr/>
          </p:nvSpPr>
          <p:spPr>
            <a:xfrm>
              <a:off x="4610100" y="2128837"/>
              <a:ext cx="3657600" cy="6858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1833579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219200" y="637309"/>
            <a:ext cx="7239000" cy="990600"/>
            <a:chOff x="1219200" y="609600"/>
            <a:chExt cx="7239000" cy="990600"/>
          </a:xfrm>
        </p:grpSpPr>
        <p:sp>
          <p:nvSpPr>
            <p:cNvPr id="4" name="Rounded Rectangle 3"/>
            <p:cNvSpPr/>
            <p:nvPr/>
          </p:nvSpPr>
          <p:spPr>
            <a:xfrm>
              <a:off x="1219200" y="609600"/>
              <a:ext cx="7239000" cy="990600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Rectangle 2"/>
            <p:cNvSpPr/>
            <p:nvPr/>
          </p:nvSpPr>
          <p:spPr>
            <a:xfrm>
              <a:off x="1524000" y="720179"/>
              <a:ext cx="6629400" cy="7694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bn-BD" sz="4400" b="1" dirty="0">
                  <a:solidFill>
                    <a:schemeClr val="tx2">
                      <a:lumMod val="75000"/>
                    </a:schemeClr>
                  </a:solidFill>
                  <a:latin typeface="NikoshBAN" pitchFamily="2" charset="0"/>
                  <a:cs typeface="NikoshBAN" pitchFamily="2" charset="0"/>
                </a:rPr>
                <a:t>তোমরা কিসের ছবি দেখছ</a:t>
              </a:r>
              <a:endParaRPr lang="en-US" sz="4400" b="1" dirty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3543300" y="3857330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600" b="1" dirty="0" smtClean="0">
                <a:latin typeface="NikoshBAN" pitchFamily="2" charset="0"/>
                <a:cs typeface="NikoshBAN" pitchFamily="2" charset="0"/>
              </a:rPr>
              <a:t>বৃত্ত 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3657600" y="1984663"/>
            <a:ext cx="1828800" cy="1676400"/>
            <a:chOff x="3657600" y="1984663"/>
            <a:chExt cx="1828800" cy="1676400"/>
          </a:xfrm>
        </p:grpSpPr>
        <p:grpSp>
          <p:nvGrpSpPr>
            <p:cNvPr id="11" name="Group 10"/>
            <p:cNvGrpSpPr/>
            <p:nvPr/>
          </p:nvGrpSpPr>
          <p:grpSpPr>
            <a:xfrm>
              <a:off x="3657600" y="1984663"/>
              <a:ext cx="1828800" cy="1676400"/>
              <a:chOff x="5943600" y="609600"/>
              <a:chExt cx="1828800" cy="1676400"/>
            </a:xfrm>
          </p:grpSpPr>
          <p:sp>
            <p:nvSpPr>
              <p:cNvPr id="13" name="Oval 12"/>
              <p:cNvSpPr/>
              <p:nvPr/>
            </p:nvSpPr>
            <p:spPr>
              <a:xfrm>
                <a:off x="5943600" y="609600"/>
                <a:ext cx="1828800" cy="1676400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6871855" y="1409700"/>
                <a:ext cx="0" cy="762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" name="TextBox 22"/>
            <p:cNvSpPr txBox="1"/>
            <p:nvPr/>
          </p:nvSpPr>
          <p:spPr>
            <a:xfrm>
              <a:off x="4326082" y="2383211"/>
              <a:ext cx="54725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O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543300" y="3857330"/>
            <a:ext cx="2209800" cy="914400"/>
            <a:chOff x="270164" y="4742765"/>
            <a:chExt cx="2209800" cy="914400"/>
          </a:xfrm>
        </p:grpSpPr>
        <p:sp>
          <p:nvSpPr>
            <p:cNvPr id="5" name="Flowchart: Terminator 4"/>
            <p:cNvSpPr/>
            <p:nvPr/>
          </p:nvSpPr>
          <p:spPr>
            <a:xfrm>
              <a:off x="270164" y="4742765"/>
              <a:ext cx="2209800" cy="914400"/>
            </a:xfrm>
            <a:prstGeom prst="flowChartTerminator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457200" y="4876800"/>
              <a:ext cx="1905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smtClean="0">
                  <a:latin typeface="NikoshBAN" pitchFamily="2" charset="0"/>
                  <a:cs typeface="NikoshBAN" pitchFamily="2" charset="0"/>
                </a:rPr>
                <a:t>AB </a:t>
              </a:r>
              <a:r>
                <a:rPr lang="bn-IN" sz="3600" dirty="0" smtClean="0">
                  <a:latin typeface="NikoshBAN" pitchFamily="2" charset="0"/>
                  <a:cs typeface="NikoshBAN" pitchFamily="2" charset="0"/>
                </a:rPr>
                <a:t>কি ?</a:t>
              </a:r>
              <a:endParaRPr lang="en-US" sz="3600" dirty="0"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3030682" y="2595495"/>
            <a:ext cx="3002972" cy="480214"/>
            <a:chOff x="5164282" y="1053175"/>
            <a:chExt cx="3002972" cy="480214"/>
          </a:xfrm>
        </p:grpSpPr>
        <p:cxnSp>
          <p:nvCxnSpPr>
            <p:cNvPr id="26" name="Straight Connector 25"/>
            <p:cNvCxnSpPr>
              <a:stCxn id="13" idx="2"/>
              <a:endCxn id="13" idx="6"/>
            </p:cNvCxnSpPr>
            <p:nvPr/>
          </p:nvCxnSpPr>
          <p:spPr>
            <a:xfrm>
              <a:off x="5791200" y="1280543"/>
              <a:ext cx="1828800" cy="0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7619999" y="1071724"/>
              <a:ext cx="54725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D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164282" y="1053175"/>
              <a:ext cx="54725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359726" y="3116815"/>
            <a:ext cx="2587337" cy="480214"/>
            <a:chOff x="5562600" y="1667240"/>
            <a:chExt cx="2587337" cy="480214"/>
          </a:xfrm>
        </p:grpSpPr>
        <p:cxnSp>
          <p:nvCxnSpPr>
            <p:cNvPr id="30" name="Straight Connector 29"/>
            <p:cNvCxnSpPr/>
            <p:nvPr/>
          </p:nvCxnSpPr>
          <p:spPr>
            <a:xfrm flipV="1">
              <a:off x="6109855" y="1888912"/>
              <a:ext cx="1350819" cy="9161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7602682" y="1685789"/>
              <a:ext cx="54725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B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562600" y="1667240"/>
              <a:ext cx="54725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A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3543300" y="3908238"/>
            <a:ext cx="2209800" cy="914400"/>
            <a:chOff x="270164" y="4742765"/>
            <a:chExt cx="2209800" cy="914400"/>
          </a:xfrm>
        </p:grpSpPr>
        <p:sp>
          <p:nvSpPr>
            <p:cNvPr id="34" name="Flowchart: Terminator 33"/>
            <p:cNvSpPr/>
            <p:nvPr/>
          </p:nvSpPr>
          <p:spPr>
            <a:xfrm>
              <a:off x="270164" y="4742765"/>
              <a:ext cx="2209800" cy="914400"/>
            </a:xfrm>
            <a:prstGeom prst="flowChartTerminator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57200" y="4876800"/>
              <a:ext cx="1905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smtClean="0">
                  <a:latin typeface="NikoshBAN" pitchFamily="2" charset="0"/>
                  <a:cs typeface="NikoshBAN" pitchFamily="2" charset="0"/>
                </a:rPr>
                <a:t>CD </a:t>
              </a:r>
              <a:r>
                <a:rPr lang="bn-IN" sz="3600" dirty="0" smtClean="0">
                  <a:latin typeface="NikoshBAN" pitchFamily="2" charset="0"/>
                  <a:cs typeface="NikoshBAN" pitchFamily="2" charset="0"/>
                </a:rPr>
                <a:t>কি ?</a:t>
              </a:r>
              <a:endParaRPr lang="en-US" sz="3600" dirty="0">
                <a:latin typeface="NikoshBAN" pitchFamily="2" charset="0"/>
                <a:cs typeface="NikoshBAN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74624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6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990600" y="381000"/>
            <a:ext cx="8005761" cy="2179162"/>
            <a:chOff x="990600" y="381000"/>
            <a:chExt cx="8005761" cy="2179162"/>
          </a:xfrm>
        </p:grpSpPr>
        <p:sp>
          <p:nvSpPr>
            <p:cNvPr id="3" name="Rounded Rectangle 2"/>
            <p:cNvSpPr/>
            <p:nvPr/>
          </p:nvSpPr>
          <p:spPr>
            <a:xfrm>
              <a:off x="990600" y="408709"/>
              <a:ext cx="6781800" cy="1219200"/>
            </a:xfrm>
            <a:prstGeom prst="round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Rectangle 1"/>
            <p:cNvSpPr/>
            <p:nvPr/>
          </p:nvSpPr>
          <p:spPr>
            <a:xfrm>
              <a:off x="1676400" y="399871"/>
              <a:ext cx="3990195" cy="120032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bn-BD" sz="7200" b="1" dirty="0">
                  <a:latin typeface="NikoshBAN" pitchFamily="2" charset="0"/>
                  <a:cs typeface="NikoshBAN" pitchFamily="2" charset="0"/>
                </a:rPr>
                <a:t>আজকের পাঠ</a:t>
              </a:r>
              <a:endParaRPr lang="en-US" sz="7200" dirty="0"/>
            </a:p>
          </p:txBody>
        </p:sp>
        <p:pic>
          <p:nvPicPr>
            <p:cNvPr id="4" name="Picture 2" descr="C:\Users\DOEL\Pictures\Books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548436" y="381000"/>
              <a:ext cx="2447925" cy="2179162"/>
            </a:xfrm>
            <a:prstGeom prst="rect">
              <a:avLst/>
            </a:prstGeom>
            <a:noFill/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</p:pic>
      </p:grpSp>
      <p:grpSp>
        <p:nvGrpSpPr>
          <p:cNvPr id="9" name="Group 8"/>
          <p:cNvGrpSpPr/>
          <p:nvPr/>
        </p:nvGrpSpPr>
        <p:grpSpPr>
          <a:xfrm>
            <a:off x="2098964" y="3429000"/>
            <a:ext cx="5029200" cy="1676400"/>
            <a:chOff x="2098964" y="3429000"/>
            <a:chExt cx="5029200" cy="1676400"/>
          </a:xfrm>
        </p:grpSpPr>
        <p:sp>
          <p:nvSpPr>
            <p:cNvPr id="7" name="Parallelogram 6"/>
            <p:cNvSpPr/>
            <p:nvPr/>
          </p:nvSpPr>
          <p:spPr>
            <a:xfrm>
              <a:off x="2098964" y="3429000"/>
              <a:ext cx="5029200" cy="1676400"/>
            </a:xfrm>
            <a:prstGeom prst="parallelogram">
              <a:avLst/>
            </a:prstGeom>
            <a:solidFill>
              <a:srgbClr val="92D050"/>
            </a:solidFill>
            <a:ln w="762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70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041073" y="3628072"/>
              <a:ext cx="3507363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7200" dirty="0" smtClean="0">
                  <a:latin typeface="NikoshBAN" pitchFamily="2" charset="0"/>
                  <a:cs typeface="NikoshBAN" pitchFamily="2" charset="0"/>
                </a:rPr>
                <a:t>বৃত্ত</a:t>
              </a:r>
              <a:endParaRPr lang="en-US" sz="7200" dirty="0">
                <a:latin typeface="NikoshBAN" pitchFamily="2" charset="0"/>
                <a:cs typeface="NikoshBAN" pitchFamily="2" charset="0"/>
              </a:endParaRPr>
            </a:p>
            <a:p>
              <a:endParaRPr lang="en-US" dirty="0">
                <a:latin typeface="NikoshBAN" pitchFamily="2" charset="0"/>
                <a:cs typeface="NikoshBAN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58511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2" name="Flowchart: Internal Storage 1"/>
            <p:cNvSpPr/>
            <p:nvPr/>
          </p:nvSpPr>
          <p:spPr>
            <a:xfrm>
              <a:off x="0" y="0"/>
              <a:ext cx="9144000" cy="6858000"/>
            </a:xfrm>
            <a:prstGeom prst="flowChartInternalStorage">
              <a:avLst/>
            </a:prstGeom>
            <a:ln w="76200" cmpd="tri">
              <a:solidFill>
                <a:schemeClr val="tx1">
                  <a:alpha val="8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524000" y="207818"/>
              <a:ext cx="54102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4000" b="1" dirty="0">
                  <a:latin typeface="Nikosh" pitchFamily="2" charset="0"/>
                  <a:cs typeface="Nikosh" pitchFamily="2" charset="0"/>
                </a:rPr>
                <a:t>পাঠ শেষে শিক্ষার্থীরা</a:t>
              </a:r>
              <a:r>
                <a:rPr lang="bn-IN" sz="4000" b="1" dirty="0">
                  <a:latin typeface="Nikosh" pitchFamily="2" charset="0"/>
                  <a:cs typeface="Nikosh" pitchFamily="2" charset="0"/>
                </a:rPr>
                <a:t>------ </a:t>
              </a:r>
              <a:endParaRPr lang="en-US" sz="4000" b="1" dirty="0">
                <a:latin typeface="Nikosh" pitchFamily="2" charset="0"/>
                <a:cs typeface="Nikosh" pitchFamily="2" charset="0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295400" y="1219200"/>
            <a:ext cx="7620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১।  বৃত্ত এর ধর্মাবলি যাচাই                      </a:t>
            </a:r>
          </a:p>
          <a:p>
            <a:r>
              <a:rPr lang="bn-IN" sz="4800" dirty="0" smtClean="0">
                <a:latin typeface="NikoshBAN" pitchFamily="2" charset="0"/>
                <a:cs typeface="NikoshBAN" pitchFamily="2" charset="0"/>
              </a:rPr>
              <a:t>     করতে পারবে ।</a:t>
            </a:r>
          </a:p>
          <a:p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২।  বৃত্ত </a:t>
            </a:r>
            <a:r>
              <a:rPr lang="bn-IN" sz="4800" dirty="0">
                <a:latin typeface="NikoshBAN" pitchFamily="2" charset="0"/>
                <a:cs typeface="NikoshBAN" pitchFamily="2" charset="0"/>
              </a:rPr>
              <a:t>এর </a:t>
            </a:r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ধর্মাবলির  যুক্তিমূলক                              </a:t>
            </a:r>
          </a:p>
          <a:p>
            <a:r>
              <a:rPr lang="bn-IN" sz="4800" dirty="0" smtClean="0">
                <a:latin typeface="NikoshBAN" pitchFamily="2" charset="0"/>
                <a:cs typeface="NikoshBAN" pitchFamily="2" charset="0"/>
              </a:rPr>
              <a:t>     প্রমান করতে পারবে ।</a:t>
            </a:r>
          </a:p>
          <a:p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৩। বৃত্ত সংক্রান্ত উপপাদ্যের সমাধান                        	করতে পারবে ।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102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271896" y="228600"/>
            <a:ext cx="8872104" cy="1438364"/>
            <a:chOff x="271896" y="228600"/>
            <a:chExt cx="8872104" cy="1438364"/>
          </a:xfrm>
          <a:solidFill>
            <a:schemeClr val="bg1">
              <a:lumMod val="95000"/>
            </a:schemeClr>
          </a:solidFill>
        </p:grpSpPr>
        <p:sp>
          <p:nvSpPr>
            <p:cNvPr id="2" name="Round Diagonal Corner Rectangle 1"/>
            <p:cNvSpPr/>
            <p:nvPr/>
          </p:nvSpPr>
          <p:spPr>
            <a:xfrm>
              <a:off x="271896" y="228600"/>
              <a:ext cx="8872104" cy="1438364"/>
            </a:xfrm>
            <a:prstGeom prst="round2Diag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71896" y="347617"/>
              <a:ext cx="8872104" cy="120032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bn-IN" sz="3600" dirty="0">
                  <a:latin typeface="NikoshBAN" pitchFamily="2" charset="0"/>
                  <a:cs typeface="NikoshBAN" pitchFamily="2" charset="0"/>
                </a:rPr>
                <a:t>উপপাদ্য ০১ </a:t>
              </a:r>
              <a:r>
                <a:rPr lang="en-US" sz="3600" dirty="0">
                  <a:latin typeface="NikoshBAN" pitchFamily="2" charset="0"/>
                  <a:cs typeface="NikoshBAN" pitchFamily="2" charset="0"/>
                </a:rPr>
                <a:t>:</a:t>
              </a:r>
              <a:r>
                <a:rPr lang="bn-IN" sz="36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bn-IN" sz="3600" dirty="0">
                  <a:latin typeface="NikoshBAN" pitchFamily="2" charset="0"/>
                  <a:cs typeface="NikoshBAN" pitchFamily="2" charset="0"/>
                </a:rPr>
                <a:t>বৃওের কেন্দ্র ও ব্যাস ভিন্ন কোনো জ্যা </a:t>
              </a:r>
              <a:r>
                <a:rPr lang="en-US" sz="3600" dirty="0" smtClean="0">
                  <a:latin typeface="NikoshBAN" pitchFamily="2" charset="0"/>
                  <a:cs typeface="NikoshBAN" pitchFamily="2" charset="0"/>
                </a:rPr>
                <a:t>-</a:t>
              </a:r>
              <a:r>
                <a:rPr lang="bn-IN" sz="36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bn-IN" sz="3600" dirty="0">
                  <a:latin typeface="NikoshBAN" pitchFamily="2" charset="0"/>
                  <a:cs typeface="NikoshBAN" pitchFamily="2" charset="0"/>
                </a:rPr>
                <a:t>এর মধ্যবিন্দুর সংযোজক রেখাংশ ঐ জ্যা -এর উপর লম্ব ।</a:t>
              </a: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271896" y="1905000"/>
            <a:ext cx="2776104" cy="750330"/>
            <a:chOff x="271896" y="1905000"/>
            <a:chExt cx="2776104" cy="750330"/>
          </a:xfrm>
        </p:grpSpPr>
        <p:sp>
          <p:nvSpPr>
            <p:cNvPr id="42" name="Round Diagonal Corner Rectangle 41"/>
            <p:cNvSpPr/>
            <p:nvPr/>
          </p:nvSpPr>
          <p:spPr>
            <a:xfrm>
              <a:off x="271896" y="1905000"/>
              <a:ext cx="2776104" cy="750330"/>
            </a:xfrm>
            <a:prstGeom prst="round2Diag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71896" y="2008999"/>
              <a:ext cx="277610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sz="3600" b="1" dirty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বিশেষ </a:t>
              </a:r>
              <a:r>
                <a:rPr lang="bn-IN" sz="3600" b="1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নির্বচন  </a:t>
              </a:r>
              <a:r>
                <a:rPr lang="en-US" sz="3600" b="1" dirty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:</a:t>
              </a:r>
              <a:endParaRPr lang="en-US" sz="3600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271895" y="2767102"/>
            <a:ext cx="5161976" cy="1569660"/>
            <a:chOff x="271895" y="2757027"/>
            <a:chExt cx="4833504" cy="1569660"/>
          </a:xfrm>
        </p:grpSpPr>
        <p:sp>
          <p:nvSpPr>
            <p:cNvPr id="45" name="Rectangle 44"/>
            <p:cNvSpPr/>
            <p:nvPr/>
          </p:nvSpPr>
          <p:spPr>
            <a:xfrm>
              <a:off x="271895" y="2819400"/>
              <a:ext cx="4558145" cy="144491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82284" y="2757027"/>
              <a:ext cx="4823115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sz="3200" dirty="0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rPr>
                <a:t>মনে করি , </a:t>
              </a:r>
              <a:r>
                <a:rPr lang="en-US" sz="3200" dirty="0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rPr>
                <a:t>O </a:t>
              </a:r>
              <a:r>
                <a:rPr lang="bn-IN" sz="3200" dirty="0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rPr>
                <a:t>কেন্দ্রবিশিষ্ট</a:t>
              </a:r>
              <a:r>
                <a:rPr lang="en-US" sz="3200" dirty="0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rPr>
                <a:t> AB</a:t>
              </a:r>
              <a:r>
                <a:rPr lang="bn-IN" sz="3200" dirty="0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rPr>
                <a:t> ব্যাস নয় এমন একটি  জ্যা</a:t>
              </a:r>
              <a:r>
                <a:rPr lang="en-US" sz="3200" dirty="0" smtClean="0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bn-IN" sz="3200" dirty="0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rPr>
                <a:t>এবং </a:t>
              </a:r>
              <a:r>
                <a:rPr lang="en-US" sz="3200" dirty="0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rPr>
                <a:t>M </a:t>
              </a:r>
              <a:r>
                <a:rPr lang="bn-IN" sz="3200" dirty="0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rPr>
                <a:t>এই জ্যা – এর মধ্যবিন্দু।</a:t>
              </a:r>
              <a:r>
                <a:rPr lang="en-US" sz="3200" dirty="0" smtClean="0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endParaRPr lang="en-US" sz="320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258040" y="5244058"/>
            <a:ext cx="8581160" cy="1004341"/>
            <a:chOff x="271895" y="2819400"/>
            <a:chExt cx="4737555" cy="1444915"/>
          </a:xfrm>
        </p:grpSpPr>
        <p:sp>
          <p:nvSpPr>
            <p:cNvPr id="50" name="Rectangle 49"/>
            <p:cNvSpPr/>
            <p:nvPr/>
          </p:nvSpPr>
          <p:spPr>
            <a:xfrm>
              <a:off x="271895" y="2819400"/>
              <a:ext cx="4558145" cy="144491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282285" y="3144053"/>
              <a:ext cx="4727165" cy="841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sz="3200" dirty="0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rPr>
                <a:t>প্রমান করতে হবে যে , </a:t>
              </a:r>
              <a:r>
                <a:rPr lang="en-US" sz="3200" dirty="0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rPr>
                <a:t>OM </a:t>
              </a:r>
              <a:r>
                <a:rPr lang="bn-IN" sz="3200" dirty="0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rPr>
                <a:t>রেখাংশ </a:t>
              </a:r>
              <a:r>
                <a:rPr lang="en-US" sz="3200" dirty="0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rPr>
                <a:t>AB </a:t>
              </a:r>
              <a:r>
                <a:rPr lang="bn-IN" sz="3200" dirty="0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rPr>
                <a:t>জ্যা – এর উপর  লম্ব।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5433871" y="3191240"/>
            <a:ext cx="3193473" cy="470825"/>
            <a:chOff x="5562600" y="1658080"/>
            <a:chExt cx="2757055" cy="470825"/>
          </a:xfrm>
        </p:grpSpPr>
        <p:cxnSp>
          <p:nvCxnSpPr>
            <p:cNvPr id="30" name="Straight Connector 29"/>
            <p:cNvCxnSpPr/>
            <p:nvPr/>
          </p:nvCxnSpPr>
          <p:spPr>
            <a:xfrm>
              <a:off x="6109855" y="1898073"/>
              <a:ext cx="1524000" cy="0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7772400" y="1658080"/>
              <a:ext cx="54725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B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562600" y="1667240"/>
              <a:ext cx="54725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A</a:t>
              </a: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6793344" y="3380330"/>
            <a:ext cx="5472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</a:t>
            </a:r>
            <a:endParaRPr lang="en-US" sz="2400" dirty="0"/>
          </a:p>
        </p:txBody>
      </p:sp>
      <p:grpSp>
        <p:nvGrpSpPr>
          <p:cNvPr id="7" name="Group 6"/>
          <p:cNvGrpSpPr/>
          <p:nvPr/>
        </p:nvGrpSpPr>
        <p:grpSpPr>
          <a:xfrm>
            <a:off x="296140" y="4403564"/>
            <a:ext cx="4547756" cy="646331"/>
            <a:chOff x="258040" y="4597728"/>
            <a:chExt cx="4694960" cy="646331"/>
          </a:xfrm>
        </p:grpSpPr>
        <p:sp>
          <p:nvSpPr>
            <p:cNvPr id="5" name="Rounded Rectangle 4"/>
            <p:cNvSpPr/>
            <p:nvPr/>
          </p:nvSpPr>
          <p:spPr>
            <a:xfrm>
              <a:off x="282285" y="4626825"/>
              <a:ext cx="4670715" cy="61723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58040" y="4597728"/>
              <a:ext cx="454775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7030A0"/>
                  </a:solidFill>
                  <a:latin typeface="NikoshBAN" pitchFamily="2" charset="0"/>
                  <a:cs typeface="NikoshBAN" pitchFamily="2" charset="0"/>
                </a:rPr>
                <a:t>O,M</a:t>
              </a:r>
              <a:r>
                <a:rPr lang="bn-IN" sz="3200" dirty="0">
                  <a:solidFill>
                    <a:srgbClr val="7030A0"/>
                  </a:solidFill>
                  <a:latin typeface="NikoshBAN" pitchFamily="2" charset="0"/>
                  <a:cs typeface="NikoshBAN" pitchFamily="2" charset="0"/>
                </a:rPr>
                <a:t> যোগ করি ।</a:t>
              </a:r>
              <a:endParaRPr lang="en-US" sz="3200" dirty="0">
                <a:solidFill>
                  <a:srgbClr val="7030A0"/>
                </a:solidFill>
              </a:endParaRPr>
            </a:p>
          </p:txBody>
        </p:sp>
      </p:grpSp>
      <p:cxnSp>
        <p:nvCxnSpPr>
          <p:cNvPr id="10" name="Straight Connector 9"/>
          <p:cNvCxnSpPr/>
          <p:nvPr/>
        </p:nvCxnSpPr>
        <p:spPr>
          <a:xfrm flipH="1">
            <a:off x="6972300" y="2829475"/>
            <a:ext cx="16742" cy="60175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/>
          <p:cNvGrpSpPr/>
          <p:nvPr/>
        </p:nvGrpSpPr>
        <p:grpSpPr>
          <a:xfrm>
            <a:off x="5867400" y="1905000"/>
            <a:ext cx="2209800" cy="1936995"/>
            <a:chOff x="5867400" y="1905000"/>
            <a:chExt cx="2209800" cy="1936995"/>
          </a:xfrm>
        </p:grpSpPr>
        <p:grpSp>
          <p:nvGrpSpPr>
            <p:cNvPr id="26" name="Group 25"/>
            <p:cNvGrpSpPr/>
            <p:nvPr/>
          </p:nvGrpSpPr>
          <p:grpSpPr>
            <a:xfrm>
              <a:off x="5867400" y="1905000"/>
              <a:ext cx="2209800" cy="1936995"/>
              <a:chOff x="5943600" y="609600"/>
              <a:chExt cx="1828800" cy="1676400"/>
            </a:xfrm>
          </p:grpSpPr>
          <p:sp>
            <p:nvSpPr>
              <p:cNvPr id="27" name="Oval 26"/>
              <p:cNvSpPr/>
              <p:nvPr/>
            </p:nvSpPr>
            <p:spPr>
              <a:xfrm>
                <a:off x="5943600" y="609600"/>
                <a:ext cx="1828800" cy="1676400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6871855" y="1409700"/>
                <a:ext cx="0" cy="762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6" name="TextBox 45"/>
            <p:cNvSpPr txBox="1"/>
            <p:nvPr/>
          </p:nvSpPr>
          <p:spPr>
            <a:xfrm>
              <a:off x="6735616" y="2280165"/>
              <a:ext cx="54725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74335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164628" y="593639"/>
            <a:ext cx="4784979" cy="1477328"/>
            <a:chOff x="332509" y="296267"/>
            <a:chExt cx="4191000" cy="1294080"/>
          </a:xfrm>
        </p:grpSpPr>
        <p:sp>
          <p:nvSpPr>
            <p:cNvPr id="13" name="Round Diagonal Corner Rectangle 12"/>
            <p:cNvSpPr/>
            <p:nvPr/>
          </p:nvSpPr>
          <p:spPr>
            <a:xfrm>
              <a:off x="332509" y="296267"/>
              <a:ext cx="4191000" cy="990600"/>
            </a:xfrm>
            <a:prstGeom prst="round2Diag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77982" y="296267"/>
              <a:ext cx="3916825" cy="12940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sz="3600" b="1" dirty="0">
                  <a:latin typeface="NikoshBAN" pitchFamily="2" charset="0"/>
                  <a:cs typeface="NikoshBAN" pitchFamily="2" charset="0"/>
                </a:rPr>
                <a:t>অঙ্কন </a:t>
              </a:r>
              <a:r>
                <a:rPr lang="en-US" sz="3600" b="1" dirty="0" smtClean="0">
                  <a:latin typeface="NikoshBAN" pitchFamily="2" charset="0"/>
                  <a:cs typeface="NikoshBAN" pitchFamily="2" charset="0"/>
                </a:rPr>
                <a:t>:</a:t>
              </a:r>
              <a:r>
                <a:rPr lang="en-US" sz="3600" dirty="0">
                  <a:latin typeface="NikoshBAN" pitchFamily="2" charset="0"/>
                  <a:cs typeface="NikoshBAN" pitchFamily="2" charset="0"/>
                </a:rPr>
                <a:t>O, A </a:t>
              </a:r>
              <a:r>
                <a:rPr lang="bn-IN" sz="3600" dirty="0">
                  <a:latin typeface="NikoshBAN" pitchFamily="2" charset="0"/>
                  <a:cs typeface="NikoshBAN" pitchFamily="2" charset="0"/>
                </a:rPr>
                <a:t>এবং </a:t>
              </a:r>
              <a:r>
                <a:rPr lang="en-US" sz="3600" dirty="0">
                  <a:latin typeface="NikoshBAN" pitchFamily="2" charset="0"/>
                  <a:cs typeface="NikoshBAN" pitchFamily="2" charset="0"/>
                </a:rPr>
                <a:t>O, B </a:t>
              </a:r>
              <a:r>
                <a:rPr lang="bn-IN" sz="3600" dirty="0">
                  <a:latin typeface="NikoshBAN" pitchFamily="2" charset="0"/>
                  <a:cs typeface="NikoshBAN" pitchFamily="2" charset="0"/>
                </a:rPr>
                <a:t>যোগ করি ।</a:t>
              </a:r>
              <a:endParaRPr lang="en-US" sz="3600" dirty="0">
                <a:latin typeface="NikoshBAN" pitchFamily="2" charset="0"/>
                <a:cs typeface="NikoshBAN" pitchFamily="2" charset="0"/>
              </a:endParaRPr>
            </a:p>
            <a:p>
              <a:endParaRPr lang="en-US" dirty="0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64628" y="1827177"/>
            <a:ext cx="4784979" cy="1519931"/>
            <a:chOff x="332509" y="1591667"/>
            <a:chExt cx="5915891" cy="2319122"/>
          </a:xfrm>
        </p:grpSpPr>
        <p:sp>
          <p:nvSpPr>
            <p:cNvPr id="2" name="Rounded Rectangle 1"/>
            <p:cNvSpPr/>
            <p:nvPr/>
          </p:nvSpPr>
          <p:spPr>
            <a:xfrm>
              <a:off x="332509" y="1591667"/>
              <a:ext cx="5915891" cy="1761133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491835" y="1653917"/>
              <a:ext cx="5756565" cy="22568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sz="3200" b="1" dirty="0">
                  <a:latin typeface="NikoshBAN" pitchFamily="2" charset="0"/>
                  <a:cs typeface="NikoshBAN" pitchFamily="2" charset="0"/>
                </a:rPr>
                <a:t>প্রমাণ </a:t>
              </a:r>
              <a:r>
                <a:rPr lang="en-US" sz="3200" b="1" dirty="0" smtClean="0">
                  <a:latin typeface="NikoshBAN" pitchFamily="2" charset="0"/>
                  <a:cs typeface="NikoshBAN" pitchFamily="2" charset="0"/>
                </a:rPr>
                <a:t>:</a:t>
              </a:r>
            </a:p>
            <a:p>
              <a:r>
                <a:rPr lang="bn-IN" sz="3200" dirty="0">
                  <a:latin typeface="NikoshBAN" pitchFamily="2" charset="0"/>
                  <a:cs typeface="NikoshBAN" pitchFamily="2" charset="0"/>
                </a:rPr>
                <a:t>১</a:t>
              </a:r>
              <a:r>
                <a:rPr lang="en-US" sz="3200" dirty="0">
                  <a:latin typeface="NikoshBAN" pitchFamily="2" charset="0"/>
                  <a:cs typeface="NikoshBAN" pitchFamily="2" charset="0"/>
                </a:rPr>
                <a:t>.   ∆OAM</a:t>
              </a:r>
              <a:r>
                <a:rPr lang="bn-IN" sz="3200" dirty="0">
                  <a:latin typeface="NikoshBAN" pitchFamily="2" charset="0"/>
                  <a:cs typeface="NikoshBAN" pitchFamily="2" charset="0"/>
                </a:rPr>
                <a:t> এবং</a:t>
              </a:r>
              <a:r>
                <a:rPr lang="en-US" sz="3200" dirty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bn-IN" sz="3200" dirty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dirty="0">
                  <a:latin typeface="NikoshBAN" pitchFamily="2" charset="0"/>
                  <a:cs typeface="NikoshBAN" pitchFamily="2" charset="0"/>
                </a:rPr>
                <a:t>∆OBM</a:t>
              </a:r>
              <a:r>
                <a:rPr lang="bn-IN" sz="3200" dirty="0">
                  <a:latin typeface="NikoshBAN" pitchFamily="2" charset="0"/>
                  <a:cs typeface="NikoshBAN" pitchFamily="2" charset="0"/>
                </a:rPr>
                <a:t>  এ </a:t>
              </a:r>
              <a:r>
                <a:rPr lang="en-US" sz="3200" dirty="0">
                  <a:latin typeface="NikoshBAN" pitchFamily="2" charset="0"/>
                  <a:cs typeface="NikoshBAN" pitchFamily="2" charset="0"/>
                </a:rPr>
                <a:t> </a:t>
              </a:r>
            </a:p>
            <a:p>
              <a:r>
                <a:rPr lang="bn-IN" sz="3200" dirty="0" smtClean="0">
                  <a:latin typeface="NikoshBAN" pitchFamily="2" charset="0"/>
                  <a:cs typeface="NikoshBAN" pitchFamily="2" charset="0"/>
                </a:rPr>
                <a:t>      </a:t>
              </a:r>
              <a:endParaRPr lang="en-US" dirty="0"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164628" y="3223920"/>
            <a:ext cx="4784979" cy="685800"/>
            <a:chOff x="297872" y="4572000"/>
            <a:chExt cx="5964381" cy="685800"/>
          </a:xfrm>
        </p:grpSpPr>
        <p:sp>
          <p:nvSpPr>
            <p:cNvPr id="32" name="Rounded Rectangle 31"/>
            <p:cNvSpPr/>
            <p:nvPr/>
          </p:nvSpPr>
          <p:spPr>
            <a:xfrm>
              <a:off x="297872" y="4572000"/>
              <a:ext cx="5964381" cy="6858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304797" y="4611469"/>
              <a:ext cx="544483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sz="3600" dirty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>
                  <a:latin typeface="NikoshBAN" pitchFamily="2" charset="0"/>
                  <a:cs typeface="NikoshBAN" pitchFamily="2" charset="0"/>
                </a:rPr>
                <a:t>AM</a:t>
              </a:r>
              <a:r>
                <a:rPr lang="bn-IN" sz="3600" dirty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>
                  <a:latin typeface="NikoshBAN" pitchFamily="2" charset="0"/>
                  <a:cs typeface="NikoshBAN" pitchFamily="2" charset="0"/>
                </a:rPr>
                <a:t>=</a:t>
              </a:r>
              <a:r>
                <a:rPr lang="bn-IN" sz="3600" dirty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>
                  <a:latin typeface="NikoshBAN" pitchFamily="2" charset="0"/>
                  <a:cs typeface="NikoshBAN" pitchFamily="2" charset="0"/>
                </a:rPr>
                <a:t>BM</a:t>
              </a:r>
              <a:endParaRPr lang="en-US" sz="3600" dirty="0"/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5237680" y="256058"/>
            <a:ext cx="3483169" cy="2895600"/>
            <a:chOff x="5237680" y="256058"/>
            <a:chExt cx="3483169" cy="2895600"/>
          </a:xfrm>
        </p:grpSpPr>
        <p:grpSp>
          <p:nvGrpSpPr>
            <p:cNvPr id="25" name="Group 24"/>
            <p:cNvGrpSpPr/>
            <p:nvPr/>
          </p:nvGrpSpPr>
          <p:grpSpPr>
            <a:xfrm>
              <a:off x="5237680" y="2294791"/>
              <a:ext cx="3483169" cy="761600"/>
              <a:chOff x="5861194" y="1735639"/>
              <a:chExt cx="2333841" cy="509468"/>
            </a:xfrm>
          </p:grpSpPr>
          <p:cxnSp>
            <p:nvCxnSpPr>
              <p:cNvPr id="26" name="Straight Connector 25"/>
              <p:cNvCxnSpPr/>
              <p:nvPr/>
            </p:nvCxnSpPr>
            <p:spPr>
              <a:xfrm>
                <a:off x="6109855" y="1898073"/>
                <a:ext cx="1524000" cy="0"/>
              </a:xfrm>
              <a:prstGeom prst="line">
                <a:avLst/>
              </a:prstGeom>
              <a:ln w="381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TextBox 26"/>
              <p:cNvSpPr txBox="1"/>
              <p:nvPr/>
            </p:nvSpPr>
            <p:spPr>
              <a:xfrm>
                <a:off x="7647780" y="1783442"/>
                <a:ext cx="54725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B</a:t>
                </a: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5861194" y="1735639"/>
                <a:ext cx="54725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A</a:t>
                </a:r>
              </a:p>
            </p:txBody>
          </p:sp>
        </p:grpSp>
        <p:sp>
          <p:nvSpPr>
            <p:cNvPr id="30" name="TextBox 29"/>
            <p:cNvSpPr txBox="1"/>
            <p:nvPr/>
          </p:nvSpPr>
          <p:spPr>
            <a:xfrm>
              <a:off x="6543723" y="2461518"/>
              <a:ext cx="705140" cy="6901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M</a:t>
              </a:r>
              <a:endParaRPr lang="en-US" sz="2400" dirty="0"/>
            </a:p>
          </p:txBody>
        </p:sp>
        <p:grpSp>
          <p:nvGrpSpPr>
            <p:cNvPr id="31" name="Group 30"/>
            <p:cNvGrpSpPr/>
            <p:nvPr/>
          </p:nvGrpSpPr>
          <p:grpSpPr>
            <a:xfrm>
              <a:off x="5350642" y="256058"/>
              <a:ext cx="2847334" cy="2895600"/>
              <a:chOff x="5867400" y="1905000"/>
              <a:chExt cx="2209800" cy="1936995"/>
            </a:xfrm>
          </p:grpSpPr>
          <p:grpSp>
            <p:nvGrpSpPr>
              <p:cNvPr id="33" name="Group 32"/>
              <p:cNvGrpSpPr/>
              <p:nvPr/>
            </p:nvGrpSpPr>
            <p:grpSpPr>
              <a:xfrm>
                <a:off x="5867400" y="1905000"/>
                <a:ext cx="2209800" cy="1936995"/>
                <a:chOff x="5943600" y="609600"/>
                <a:chExt cx="1828800" cy="1676400"/>
              </a:xfrm>
            </p:grpSpPr>
            <p:sp>
              <p:nvSpPr>
                <p:cNvPr id="39" name="Oval 38"/>
                <p:cNvSpPr/>
                <p:nvPr/>
              </p:nvSpPr>
              <p:spPr>
                <a:xfrm>
                  <a:off x="5943600" y="609600"/>
                  <a:ext cx="1828800" cy="1676400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0" name="Straight Connector 39"/>
                <p:cNvCxnSpPr/>
                <p:nvPr/>
              </p:nvCxnSpPr>
              <p:spPr>
                <a:xfrm>
                  <a:off x="6871855" y="1409700"/>
                  <a:ext cx="0" cy="76200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8" name="TextBox 37"/>
              <p:cNvSpPr txBox="1"/>
              <p:nvPr/>
            </p:nvSpPr>
            <p:spPr>
              <a:xfrm>
                <a:off x="6934242" y="2494326"/>
                <a:ext cx="54725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O</a:t>
                </a:r>
              </a:p>
            </p:txBody>
          </p:sp>
        </p:grpSp>
        <p:cxnSp>
          <p:nvCxnSpPr>
            <p:cNvPr id="41" name="Straight Connector 40"/>
            <p:cNvCxnSpPr/>
            <p:nvPr/>
          </p:nvCxnSpPr>
          <p:spPr>
            <a:xfrm flipH="1">
              <a:off x="6763522" y="1638049"/>
              <a:ext cx="10785" cy="94944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/>
          <p:cNvGrpSpPr/>
          <p:nvPr/>
        </p:nvGrpSpPr>
        <p:grpSpPr>
          <a:xfrm>
            <a:off x="5608797" y="1645465"/>
            <a:ext cx="2295295" cy="942025"/>
            <a:chOff x="6054435" y="1134501"/>
            <a:chExt cx="1724539" cy="603279"/>
          </a:xfrm>
        </p:grpSpPr>
        <p:cxnSp>
          <p:nvCxnSpPr>
            <p:cNvPr id="42" name="Straight Connector 41"/>
            <p:cNvCxnSpPr/>
            <p:nvPr/>
          </p:nvCxnSpPr>
          <p:spPr>
            <a:xfrm flipH="1">
              <a:off x="6054435" y="1136022"/>
              <a:ext cx="872222" cy="601758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6926657" y="1134501"/>
              <a:ext cx="852317" cy="569357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/>
          <p:cNvGrpSpPr/>
          <p:nvPr/>
        </p:nvGrpSpPr>
        <p:grpSpPr>
          <a:xfrm>
            <a:off x="176190" y="4089537"/>
            <a:ext cx="4773418" cy="1066800"/>
            <a:chOff x="297872" y="4572000"/>
            <a:chExt cx="5964381" cy="1239798"/>
          </a:xfrm>
        </p:grpSpPr>
        <p:sp>
          <p:nvSpPr>
            <p:cNvPr id="46" name="Rounded Rectangle 45"/>
            <p:cNvSpPr/>
            <p:nvPr/>
          </p:nvSpPr>
          <p:spPr>
            <a:xfrm>
              <a:off x="297872" y="4572000"/>
              <a:ext cx="5964381" cy="6858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04797" y="4611469"/>
              <a:ext cx="544483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latin typeface="NikoshBAN" pitchFamily="2" charset="0"/>
                  <a:cs typeface="NikoshBAN" pitchFamily="2" charset="0"/>
                </a:rPr>
                <a:t>OA</a:t>
              </a:r>
              <a:r>
                <a:rPr lang="bn-IN" sz="3600" dirty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>
                  <a:latin typeface="NikoshBAN" pitchFamily="2" charset="0"/>
                  <a:cs typeface="NikoshBAN" pitchFamily="2" charset="0"/>
                </a:rPr>
                <a:t>=</a:t>
              </a:r>
              <a:r>
                <a:rPr lang="bn-IN" sz="3600" dirty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>
                  <a:latin typeface="NikoshBAN" pitchFamily="2" charset="0"/>
                  <a:cs typeface="NikoshBAN" pitchFamily="2" charset="0"/>
                </a:rPr>
                <a:t>OB </a:t>
              </a:r>
            </a:p>
            <a:p>
              <a:endParaRPr lang="en-US" sz="3600" dirty="0"/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6145648" y="2138015"/>
            <a:ext cx="1172050" cy="232492"/>
            <a:chOff x="6145648" y="2138015"/>
            <a:chExt cx="1172050" cy="232492"/>
          </a:xfrm>
        </p:grpSpPr>
        <p:sp>
          <p:nvSpPr>
            <p:cNvPr id="51" name="Isosceles Triangle 50"/>
            <p:cNvSpPr/>
            <p:nvPr/>
          </p:nvSpPr>
          <p:spPr>
            <a:xfrm>
              <a:off x="6145648" y="2138015"/>
              <a:ext cx="421405" cy="218637"/>
            </a:xfrm>
            <a:prstGeom prst="triangl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Isosceles Triangle 56"/>
            <p:cNvSpPr/>
            <p:nvPr/>
          </p:nvSpPr>
          <p:spPr>
            <a:xfrm>
              <a:off x="6896293" y="2151870"/>
              <a:ext cx="421405" cy="218637"/>
            </a:xfrm>
            <a:prstGeom prst="triangl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5626266" y="2534521"/>
            <a:ext cx="2285297" cy="3091"/>
            <a:chOff x="5626266" y="2534521"/>
            <a:chExt cx="2285297" cy="3091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6774307" y="2534521"/>
              <a:ext cx="1137256" cy="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5626266" y="2537612"/>
              <a:ext cx="1137256" cy="0"/>
            </a:xfrm>
            <a:prstGeom prst="line">
              <a:avLst/>
            </a:pr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Group 51"/>
          <p:cNvGrpSpPr/>
          <p:nvPr/>
        </p:nvGrpSpPr>
        <p:grpSpPr>
          <a:xfrm>
            <a:off x="201328" y="4861285"/>
            <a:ext cx="4773418" cy="680293"/>
            <a:chOff x="297872" y="4572000"/>
            <a:chExt cx="5964381" cy="790613"/>
          </a:xfrm>
        </p:grpSpPr>
        <p:sp>
          <p:nvSpPr>
            <p:cNvPr id="54" name="Rounded Rectangle 53"/>
            <p:cNvSpPr/>
            <p:nvPr/>
          </p:nvSpPr>
          <p:spPr>
            <a:xfrm>
              <a:off x="297872" y="4572000"/>
              <a:ext cx="5964381" cy="6858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304797" y="4611469"/>
              <a:ext cx="5444838" cy="7511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latin typeface="NikoshBAN" pitchFamily="2" charset="0"/>
                  <a:cs typeface="NikoshBAN" pitchFamily="2" charset="0"/>
                </a:rPr>
                <a:t> OM</a:t>
              </a:r>
              <a:r>
                <a:rPr lang="bn-IN" sz="3600" dirty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>
                  <a:latin typeface="NikoshBAN" pitchFamily="2" charset="0"/>
                  <a:cs typeface="NikoshBAN" pitchFamily="2" charset="0"/>
                </a:rPr>
                <a:t>=</a:t>
              </a:r>
              <a:r>
                <a:rPr lang="bn-IN" sz="3600" dirty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>
                  <a:latin typeface="NikoshBAN" pitchFamily="2" charset="0"/>
                  <a:cs typeface="NikoshBAN" pitchFamily="2" charset="0"/>
                </a:rPr>
                <a:t>OM</a:t>
              </a:r>
              <a:endParaRPr lang="en-US" sz="3600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201328" y="5668715"/>
            <a:ext cx="4773418" cy="680293"/>
            <a:chOff x="201328" y="5668715"/>
            <a:chExt cx="4773418" cy="680293"/>
          </a:xfrm>
        </p:grpSpPr>
        <p:grpSp>
          <p:nvGrpSpPr>
            <p:cNvPr id="59" name="Group 58"/>
            <p:cNvGrpSpPr/>
            <p:nvPr/>
          </p:nvGrpSpPr>
          <p:grpSpPr>
            <a:xfrm>
              <a:off x="201328" y="5668715"/>
              <a:ext cx="4773418" cy="680293"/>
              <a:chOff x="297872" y="4572000"/>
              <a:chExt cx="5964381" cy="790613"/>
            </a:xfrm>
          </p:grpSpPr>
          <p:sp>
            <p:nvSpPr>
              <p:cNvPr id="60" name="Rounded Rectangle 59"/>
              <p:cNvSpPr/>
              <p:nvPr/>
            </p:nvSpPr>
            <p:spPr>
              <a:xfrm>
                <a:off x="297872" y="4572000"/>
                <a:ext cx="5964381" cy="685800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304797" y="4611469"/>
                <a:ext cx="5444838" cy="7511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 ∆OAM  </a:t>
                </a:r>
                <a:r>
                  <a:rPr lang="en-US" sz="3600" dirty="0">
                    <a:latin typeface="Algerian"/>
                    <a:cs typeface="NikoshBAN" pitchFamily="2" charset="0"/>
                  </a:rPr>
                  <a:t>~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 ∆OBM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2123799" y="5953105"/>
              <a:ext cx="171450" cy="48491"/>
              <a:chOff x="4800600" y="5562600"/>
              <a:chExt cx="171450" cy="48491"/>
            </a:xfrm>
          </p:grpSpPr>
          <p:cxnSp>
            <p:nvCxnSpPr>
              <p:cNvPr id="63" name="Straight Connector 62"/>
              <p:cNvCxnSpPr/>
              <p:nvPr/>
            </p:nvCxnSpPr>
            <p:spPr>
              <a:xfrm>
                <a:off x="4800600" y="5562600"/>
                <a:ext cx="17145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>
                <a:off x="4800600" y="5611091"/>
                <a:ext cx="17145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5" name="Group 64"/>
          <p:cNvGrpSpPr/>
          <p:nvPr/>
        </p:nvGrpSpPr>
        <p:grpSpPr>
          <a:xfrm>
            <a:off x="5626661" y="1670113"/>
            <a:ext cx="2295295" cy="942025"/>
            <a:chOff x="6054435" y="1134501"/>
            <a:chExt cx="1724539" cy="603279"/>
          </a:xfrm>
        </p:grpSpPr>
        <p:cxnSp>
          <p:nvCxnSpPr>
            <p:cNvPr id="66" name="Straight Connector 65"/>
            <p:cNvCxnSpPr/>
            <p:nvPr/>
          </p:nvCxnSpPr>
          <p:spPr>
            <a:xfrm flipH="1">
              <a:off x="6054435" y="1136022"/>
              <a:ext cx="872222" cy="601758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6926657" y="1134501"/>
              <a:ext cx="852317" cy="569357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46124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 tmFilter="0, 0; .2, .5; .8, .5; 1, 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250" autoRev="1" fill="hold"/>
                                        <p:tgtEl>
                                          <p:spTgt spid="6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 tmFilter="0, 0; .2, .5; .8, .5; 1, 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8" dur="250" autoRev="1" fill="hold"/>
                                        <p:tgtEl>
                                          <p:spTgt spid="5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12728" y="1315380"/>
            <a:ext cx="4876800" cy="1324481"/>
            <a:chOff x="0" y="805647"/>
            <a:chExt cx="4876800" cy="1190308"/>
          </a:xfrm>
        </p:grpSpPr>
        <p:sp>
          <p:nvSpPr>
            <p:cNvPr id="11" name="Rounded Rectangle 10"/>
            <p:cNvSpPr/>
            <p:nvPr/>
          </p:nvSpPr>
          <p:spPr>
            <a:xfrm>
              <a:off x="86591" y="805647"/>
              <a:ext cx="4790209" cy="119030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0" y="1152148"/>
                  <a:ext cx="4876800" cy="58085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>
                      <a:latin typeface="NikoshBAN" pitchFamily="2" charset="0"/>
                      <a:cs typeface="NikoshBAN" pitchFamily="2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3600" b="0" i="0" smtClean="0">
                          <a:latin typeface="Cambria Math"/>
                          <a:ea typeface="Cambria Math"/>
                          <a:cs typeface="NikoshBAN" pitchFamily="2" charset="0"/>
                        </a:rPr>
                        <m:t>  </m:t>
                      </m:r>
                      <m:r>
                        <a:rPr lang="bn-IN" sz="3600" i="1">
                          <a:latin typeface="Cambria Math"/>
                          <a:ea typeface="Cambria Math"/>
                          <a:cs typeface="NikoshBAN" pitchFamily="2" charset="0"/>
                        </a:rPr>
                        <m:t>&lt;</m:t>
                      </m:r>
                      <m:r>
                        <a:rPr lang="en-US" sz="3600" i="1">
                          <a:latin typeface="Cambria Math"/>
                          <a:ea typeface="Cambria Math"/>
                          <a:cs typeface="NikoshBAN" pitchFamily="2" charset="0"/>
                        </a:rPr>
                        <m:t>𝑂𝑀𝐴</m:t>
                      </m:r>
                      <m:r>
                        <a:rPr lang="en-US" sz="3600" i="1">
                          <a:latin typeface="Cambria Math"/>
                          <a:ea typeface="Cambria Math"/>
                          <a:cs typeface="NikoshBAN" pitchFamily="2" charset="0"/>
                        </a:rPr>
                        <m:t>= &lt;</m:t>
                      </m:r>
                      <m:r>
                        <a:rPr lang="en-US" sz="3600" i="1">
                          <a:latin typeface="Cambria Math"/>
                          <a:ea typeface="Cambria Math"/>
                          <a:cs typeface="NikoshBAN" pitchFamily="2" charset="0"/>
                        </a:rPr>
                        <m:t>𝑂𝑀𝐵</m:t>
                      </m:r>
                    </m:oMath>
                  </a14:m>
                  <a:endParaRPr lang="bn-IN" sz="3600" dirty="0">
                    <a:latin typeface="NikoshBAN" pitchFamily="2" charset="0"/>
                    <a:cs typeface="NikoshBAN" pitchFamily="2" charset="0"/>
                  </a:endParaRP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0" y="1152148"/>
                  <a:ext cx="4876800" cy="580856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l="-1000" t="-12264" b="-3679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0" name="Group 39"/>
          <p:cNvGrpSpPr/>
          <p:nvPr/>
        </p:nvGrpSpPr>
        <p:grpSpPr>
          <a:xfrm>
            <a:off x="61117" y="3249802"/>
            <a:ext cx="8272896" cy="2134324"/>
            <a:chOff x="86591" y="2089941"/>
            <a:chExt cx="4790209" cy="1561590"/>
          </a:xfrm>
        </p:grpSpPr>
        <p:sp>
          <p:nvSpPr>
            <p:cNvPr id="38" name="Rounded Rectangle 37"/>
            <p:cNvSpPr/>
            <p:nvPr/>
          </p:nvSpPr>
          <p:spPr>
            <a:xfrm>
              <a:off x="86591" y="2089941"/>
              <a:ext cx="4790209" cy="1489463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8"/>
                <p:cNvSpPr txBox="1"/>
                <p:nvPr/>
              </p:nvSpPr>
              <p:spPr>
                <a:xfrm>
                  <a:off x="118107" y="2165300"/>
                  <a:ext cx="4301790" cy="14862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bn-IN" sz="3600" dirty="0">
                      <a:latin typeface="NikoshBAN" pitchFamily="2" charset="0"/>
                      <a:cs typeface="NikoshBAN" pitchFamily="2" charset="0"/>
                    </a:rPr>
                    <a:t>২</a:t>
                  </a:r>
                  <a:r>
                    <a:rPr lang="en-US" sz="3600" dirty="0">
                      <a:latin typeface="NikoshBAN" pitchFamily="2" charset="0"/>
                      <a:cs typeface="NikoshBAN" pitchFamily="2" charset="0"/>
                    </a:rPr>
                    <a:t>. </a:t>
                  </a:r>
                  <a:r>
                    <a:rPr lang="bn-IN" sz="3600" dirty="0">
                      <a:latin typeface="NikoshBAN" pitchFamily="2" charset="0"/>
                      <a:cs typeface="NikoshBAN" pitchFamily="2" charset="0"/>
                    </a:rPr>
                    <a:t>যেহেতু কোনদ্বয় রৈখিক যুগল কোন এবং </a:t>
                  </a:r>
                  <a:r>
                    <a:rPr lang="bn-IN" sz="3600" dirty="0" smtClean="0">
                      <a:latin typeface="NikoshBAN" pitchFamily="2" charset="0"/>
                      <a:cs typeface="NikoshBAN" pitchFamily="2" charset="0"/>
                    </a:rPr>
                    <a:t>এদের</a:t>
                  </a:r>
                  <a:r>
                    <a:rPr lang="en-US" sz="3600" dirty="0" smtClean="0">
                      <a:latin typeface="NikoshBAN" pitchFamily="2" charset="0"/>
                      <a:cs typeface="NikoshBAN" pitchFamily="2" charset="0"/>
                    </a:rPr>
                    <a:t>                                         </a:t>
                  </a:r>
                  <a:r>
                    <a:rPr lang="bn-IN" sz="3600" dirty="0" smtClean="0"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en-US" sz="3600" dirty="0" smtClean="0">
                      <a:latin typeface="NikoshBAN" pitchFamily="2" charset="0"/>
                      <a:cs typeface="NikoshBAN" pitchFamily="2" charset="0"/>
                    </a:rPr>
                    <a:t>                    </a:t>
                  </a:r>
                  <a:r>
                    <a:rPr lang="bn-IN" sz="3600" dirty="0" smtClean="0">
                      <a:latin typeface="NikoshBAN" pitchFamily="2" charset="0"/>
                      <a:cs typeface="NikoshBAN" pitchFamily="2" charset="0"/>
                    </a:rPr>
                    <a:t>পরিমাপ </a:t>
                  </a:r>
                  <a:r>
                    <a:rPr lang="bn-IN" sz="3600" dirty="0">
                      <a:latin typeface="NikoshBAN" pitchFamily="2" charset="0"/>
                      <a:cs typeface="NikoshBAN" pitchFamily="2" charset="0"/>
                    </a:rPr>
                    <a:t>সমান ,</a:t>
                  </a:r>
                </a:p>
                <a:p>
                  <a:r>
                    <a:rPr lang="bn-IN" sz="3600" dirty="0">
                      <a:ea typeface="Cambria Math"/>
                      <a:cs typeface="NikoshBAN" pitchFamily="2" charset="0"/>
                    </a:rPr>
                    <a:t> সুতারাং </a:t>
                  </a:r>
                  <a14:m>
                    <m:oMath xmlns:m="http://schemas.openxmlformats.org/officeDocument/2006/math">
                      <m:r>
                        <a:rPr lang="bn-IN" sz="3600" i="1">
                          <a:latin typeface="Cambria Math"/>
                          <a:ea typeface="Cambria Math"/>
                          <a:cs typeface="NikoshBAN" pitchFamily="2" charset="0"/>
                        </a:rPr>
                        <m:t>&lt;</m:t>
                      </m:r>
                      <m:r>
                        <a:rPr lang="en-US" sz="3600" i="1">
                          <a:latin typeface="Cambria Math"/>
                          <a:ea typeface="Cambria Math"/>
                          <a:cs typeface="NikoshBAN" pitchFamily="2" charset="0"/>
                        </a:rPr>
                        <m:t>𝑂𝑀𝐴</m:t>
                      </m:r>
                      <m:r>
                        <a:rPr lang="en-US" sz="3600" i="1">
                          <a:latin typeface="Cambria Math"/>
                          <a:ea typeface="Cambria Math"/>
                          <a:cs typeface="NikoshBAN" pitchFamily="2" charset="0"/>
                        </a:rPr>
                        <m:t>= &lt;</m:t>
                      </m:r>
                      <m:r>
                        <a:rPr lang="en-US" sz="3600" i="1">
                          <a:latin typeface="Cambria Math"/>
                          <a:ea typeface="Cambria Math"/>
                          <a:cs typeface="NikoshBAN" pitchFamily="2" charset="0"/>
                        </a:rPr>
                        <m:t>𝑂𝑀𝐵</m:t>
                      </m:r>
                    </m:oMath>
                  </a14:m>
                  <a:r>
                    <a:rPr lang="bn-IN" sz="3600" dirty="0">
                      <a:latin typeface="NikoshBAN" pitchFamily="2" charset="0"/>
                      <a:cs typeface="NikoshBAN" pitchFamily="2" charset="0"/>
                    </a:rPr>
                    <a:t>= ১ সমকোন ।</a:t>
                  </a:r>
                </a:p>
                <a:p>
                  <a:endParaRPr lang="en-US" dirty="0"/>
                </a:p>
              </p:txBody>
            </p:sp>
          </mc:Choice>
          <mc:Fallback xmlns="">
            <p:sp>
              <p:nvSpPr>
                <p:cNvPr id="39" name="TextBox 3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8107" y="2165300"/>
                  <a:ext cx="4301790" cy="1486231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l="-2543" t="-4505" r="-89582" b="-390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" name="Group 11"/>
          <p:cNvGrpSpPr/>
          <p:nvPr/>
        </p:nvGrpSpPr>
        <p:grpSpPr>
          <a:xfrm>
            <a:off x="5237680" y="246875"/>
            <a:ext cx="3483169" cy="2895600"/>
            <a:chOff x="5237680" y="256058"/>
            <a:chExt cx="3483169" cy="2895600"/>
          </a:xfrm>
        </p:grpSpPr>
        <p:grpSp>
          <p:nvGrpSpPr>
            <p:cNvPr id="60" name="Group 59"/>
            <p:cNvGrpSpPr/>
            <p:nvPr/>
          </p:nvGrpSpPr>
          <p:grpSpPr>
            <a:xfrm>
              <a:off x="5237680" y="256058"/>
              <a:ext cx="3483169" cy="2895600"/>
              <a:chOff x="5237680" y="256058"/>
              <a:chExt cx="3483169" cy="2895600"/>
            </a:xfrm>
          </p:grpSpPr>
          <p:grpSp>
            <p:nvGrpSpPr>
              <p:cNvPr id="61" name="Group 60"/>
              <p:cNvGrpSpPr/>
              <p:nvPr/>
            </p:nvGrpSpPr>
            <p:grpSpPr>
              <a:xfrm>
                <a:off x="5237680" y="2294791"/>
                <a:ext cx="3483169" cy="761600"/>
                <a:chOff x="5861194" y="1735639"/>
                <a:chExt cx="2333841" cy="509468"/>
              </a:xfrm>
            </p:grpSpPr>
            <p:cxnSp>
              <p:nvCxnSpPr>
                <p:cNvPr id="72" name="Straight Connector 71"/>
                <p:cNvCxnSpPr/>
                <p:nvPr/>
              </p:nvCxnSpPr>
              <p:spPr>
                <a:xfrm>
                  <a:off x="6109855" y="1898073"/>
                  <a:ext cx="1524000" cy="0"/>
                </a:xfrm>
                <a:prstGeom prst="line">
                  <a:avLst/>
                </a:prstGeom>
                <a:ln w="381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3" name="TextBox 72"/>
                <p:cNvSpPr txBox="1"/>
                <p:nvPr/>
              </p:nvSpPr>
              <p:spPr>
                <a:xfrm>
                  <a:off x="7647780" y="1783442"/>
                  <a:ext cx="547255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/>
                    <a:t>B</a:t>
                  </a:r>
                </a:p>
              </p:txBody>
            </p:sp>
            <p:sp>
              <p:nvSpPr>
                <p:cNvPr id="74" name="TextBox 73"/>
                <p:cNvSpPr txBox="1"/>
                <p:nvPr/>
              </p:nvSpPr>
              <p:spPr>
                <a:xfrm>
                  <a:off x="5861194" y="1735639"/>
                  <a:ext cx="547255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/>
                    <a:t>A</a:t>
                  </a:r>
                </a:p>
              </p:txBody>
            </p:sp>
          </p:grpSp>
          <p:sp>
            <p:nvSpPr>
              <p:cNvPr id="62" name="TextBox 61"/>
              <p:cNvSpPr txBox="1"/>
              <p:nvPr/>
            </p:nvSpPr>
            <p:spPr>
              <a:xfrm>
                <a:off x="6543723" y="2461518"/>
                <a:ext cx="705140" cy="6901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M</a:t>
                </a:r>
                <a:endParaRPr lang="en-US" sz="2400" dirty="0"/>
              </a:p>
            </p:txBody>
          </p:sp>
          <p:grpSp>
            <p:nvGrpSpPr>
              <p:cNvPr id="66" name="Group 65"/>
              <p:cNvGrpSpPr/>
              <p:nvPr/>
            </p:nvGrpSpPr>
            <p:grpSpPr>
              <a:xfrm>
                <a:off x="5350642" y="256058"/>
                <a:ext cx="2847334" cy="2895600"/>
                <a:chOff x="5867400" y="1905000"/>
                <a:chExt cx="2209800" cy="1936995"/>
              </a:xfrm>
            </p:grpSpPr>
            <p:grpSp>
              <p:nvGrpSpPr>
                <p:cNvPr id="68" name="Group 67"/>
                <p:cNvGrpSpPr/>
                <p:nvPr/>
              </p:nvGrpSpPr>
              <p:grpSpPr>
                <a:xfrm>
                  <a:off x="5867400" y="1905000"/>
                  <a:ext cx="2209800" cy="1936995"/>
                  <a:chOff x="5943600" y="609600"/>
                  <a:chExt cx="1828800" cy="1676400"/>
                </a:xfrm>
              </p:grpSpPr>
              <p:sp>
                <p:nvSpPr>
                  <p:cNvPr id="70" name="Oval 69"/>
                  <p:cNvSpPr/>
                  <p:nvPr/>
                </p:nvSpPr>
                <p:spPr>
                  <a:xfrm>
                    <a:off x="5943600" y="609600"/>
                    <a:ext cx="1828800" cy="1676400"/>
                  </a:xfrm>
                  <a:prstGeom prst="ellipse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71" name="Straight Connector 70"/>
                  <p:cNvCxnSpPr/>
                  <p:nvPr/>
                </p:nvCxnSpPr>
                <p:spPr>
                  <a:xfrm>
                    <a:off x="6871855" y="1409700"/>
                    <a:ext cx="0" cy="76200"/>
                  </a:xfrm>
                  <a:prstGeom prst="line">
                    <a:avLst/>
                  </a:prstGeom>
                  <a:ln w="571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9" name="TextBox 68"/>
                <p:cNvSpPr txBox="1"/>
                <p:nvPr/>
              </p:nvSpPr>
              <p:spPr>
                <a:xfrm>
                  <a:off x="6934242" y="2494326"/>
                  <a:ext cx="547255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/>
                    <a:t>O</a:t>
                  </a:r>
                </a:p>
              </p:txBody>
            </p:sp>
          </p:grpSp>
          <p:cxnSp>
            <p:nvCxnSpPr>
              <p:cNvPr id="67" name="Straight Connector 66"/>
              <p:cNvCxnSpPr/>
              <p:nvPr/>
            </p:nvCxnSpPr>
            <p:spPr>
              <a:xfrm flipH="1">
                <a:off x="6763522" y="1638049"/>
                <a:ext cx="10785" cy="949441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5" name="Group 74"/>
            <p:cNvGrpSpPr/>
            <p:nvPr/>
          </p:nvGrpSpPr>
          <p:grpSpPr>
            <a:xfrm>
              <a:off x="5608797" y="1645465"/>
              <a:ext cx="2295295" cy="942025"/>
              <a:chOff x="6054435" y="1134501"/>
              <a:chExt cx="1724539" cy="603279"/>
            </a:xfrm>
          </p:grpSpPr>
          <p:cxnSp>
            <p:nvCxnSpPr>
              <p:cNvPr id="76" name="Straight Connector 75"/>
              <p:cNvCxnSpPr/>
              <p:nvPr/>
            </p:nvCxnSpPr>
            <p:spPr>
              <a:xfrm flipH="1">
                <a:off x="6054435" y="1136022"/>
                <a:ext cx="872222" cy="601758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6926657" y="1134501"/>
                <a:ext cx="852317" cy="569357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6" name="Group 15"/>
          <p:cNvGrpSpPr/>
          <p:nvPr/>
        </p:nvGrpSpPr>
        <p:grpSpPr>
          <a:xfrm>
            <a:off x="5787737" y="1834278"/>
            <a:ext cx="2032976" cy="1150653"/>
            <a:chOff x="5787737" y="1834278"/>
            <a:chExt cx="2032976" cy="1150653"/>
          </a:xfrm>
        </p:grpSpPr>
        <p:sp>
          <p:nvSpPr>
            <p:cNvPr id="15" name="Arc 14"/>
            <p:cNvSpPr/>
            <p:nvPr/>
          </p:nvSpPr>
          <p:spPr>
            <a:xfrm>
              <a:off x="5787737" y="2175033"/>
              <a:ext cx="533400" cy="809898"/>
            </a:xfrm>
            <a:prstGeom prst="arc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Arc 77"/>
            <p:cNvSpPr/>
            <p:nvPr/>
          </p:nvSpPr>
          <p:spPr>
            <a:xfrm rot="13303936">
              <a:off x="7287313" y="1834278"/>
              <a:ext cx="533400" cy="809898"/>
            </a:xfrm>
            <a:prstGeom prst="arc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8027" y="5559590"/>
            <a:ext cx="8215746" cy="1543355"/>
            <a:chOff x="58027" y="5559590"/>
            <a:chExt cx="8215746" cy="1543355"/>
          </a:xfrm>
        </p:grpSpPr>
        <p:grpSp>
          <p:nvGrpSpPr>
            <p:cNvPr id="51" name="Group 50"/>
            <p:cNvGrpSpPr/>
            <p:nvPr/>
          </p:nvGrpSpPr>
          <p:grpSpPr>
            <a:xfrm>
              <a:off x="58027" y="5559590"/>
              <a:ext cx="8215746" cy="1543355"/>
              <a:chOff x="86591" y="2089942"/>
              <a:chExt cx="4790209" cy="1678430"/>
            </a:xfrm>
          </p:grpSpPr>
          <p:sp>
            <p:nvSpPr>
              <p:cNvPr id="52" name="Rounded Rectangle 51"/>
              <p:cNvSpPr/>
              <p:nvPr/>
            </p:nvSpPr>
            <p:spPr>
              <a:xfrm>
                <a:off x="86591" y="2089942"/>
                <a:ext cx="4790209" cy="881858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3" name="TextBox 52"/>
                  <p:cNvSpPr txBox="1"/>
                  <p:nvPr/>
                </p:nvSpPr>
                <p:spPr>
                  <a:xfrm>
                    <a:off x="143739" y="2161748"/>
                    <a:ext cx="4529092" cy="160662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bn-IN" sz="3600" dirty="0" smtClean="0">
                        <a:latin typeface="NikoshBAN" pitchFamily="2" charset="0"/>
                        <a:cs typeface="NikoshBAN" pitchFamily="2" charset="0"/>
                      </a:rPr>
                      <a:t>অতএব,</a:t>
                    </a:r>
                    <a:r>
                      <a:rPr lang="en-US" sz="3600" dirty="0" smtClean="0">
                        <a:latin typeface="NikoshBAN" pitchFamily="2" charset="0"/>
                        <a:cs typeface="NikoshBAN" pitchFamily="2" charset="0"/>
                      </a:rPr>
                      <a:t> </a:t>
                    </a:r>
                    <a14:m>
                      <m:oMath xmlns:m="http://schemas.openxmlformats.org/officeDocument/2006/math">
                        <m:r>
                          <a:rPr lang="en-US" sz="36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𝑂𝑀</m:t>
                        </m:r>
                        <m:r>
                          <a:rPr lang="en-US" sz="3600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      </m:t>
                        </m:r>
                        <m:r>
                          <a:rPr lang="bn-IN" sz="3600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 </m:t>
                        </m:r>
                        <m:r>
                          <a:rPr lang="en-US" sz="3600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𝐴</m:t>
                        </m:r>
                        <m:r>
                          <a:rPr lang="en-US" sz="36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𝐵</m:t>
                        </m:r>
                        <m:r>
                          <a:rPr lang="en-US" sz="3600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     </m:t>
                        </m:r>
                      </m:oMath>
                    </a14:m>
                    <a:r>
                      <a:rPr lang="en-US" sz="3600" dirty="0" smtClean="0">
                        <a:latin typeface="NikoshBAN" pitchFamily="2" charset="0"/>
                        <a:cs typeface="NikoshBAN" pitchFamily="2" charset="0"/>
                      </a:rPr>
                      <a:t>(</a:t>
                    </a:r>
                    <a:r>
                      <a:rPr lang="bn-IN" sz="3600" dirty="0" smtClean="0">
                        <a:latin typeface="NikoshBAN" pitchFamily="2" charset="0"/>
                        <a:cs typeface="NikoshBAN" pitchFamily="2" charset="0"/>
                      </a:rPr>
                      <a:t>প্রমাণিত)</a:t>
                    </a:r>
                    <a:endParaRPr lang="bn-IN" sz="3600" dirty="0">
                      <a:latin typeface="NikoshBAN" pitchFamily="2" charset="0"/>
                      <a:cs typeface="NikoshBAN" pitchFamily="2" charset="0"/>
                    </a:endParaRPr>
                  </a:p>
                  <a:p>
                    <a:r>
                      <a:rPr lang="bn-IN" sz="3600" dirty="0" smtClean="0">
                        <a:latin typeface="NikoshBAN" pitchFamily="2" charset="0"/>
                        <a:cs typeface="NikoshBAN" pitchFamily="2" charset="0"/>
                      </a:rPr>
                      <a:t> </a:t>
                    </a:r>
                    <a:endParaRPr lang="en-US" sz="3600" dirty="0">
                      <a:latin typeface="NikoshBAN" pitchFamily="2" charset="0"/>
                      <a:cs typeface="NikoshBAN" pitchFamily="2" charset="0"/>
                    </a:endParaRPr>
                  </a:p>
                  <a:p>
                    <a:endParaRPr lang="en-US" dirty="0"/>
                  </a:p>
                </p:txBody>
              </p:sp>
            </mc:Choice>
            <mc:Fallback xmlns="">
              <p:sp>
                <p:nvSpPr>
                  <p:cNvPr id="53" name="TextBox 5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3739" y="2161748"/>
                    <a:ext cx="4529092" cy="1606624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l="-2433" t="-5372" b="-5785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21" name="Group 20"/>
            <p:cNvGrpSpPr/>
            <p:nvPr/>
          </p:nvGrpSpPr>
          <p:grpSpPr>
            <a:xfrm>
              <a:off x="2194516" y="5781636"/>
              <a:ext cx="513223" cy="325257"/>
              <a:chOff x="2743200" y="246875"/>
              <a:chExt cx="609600" cy="362726"/>
            </a:xfrm>
          </p:grpSpPr>
          <p:cxnSp>
            <p:nvCxnSpPr>
              <p:cNvPr id="18" name="Straight Connector 17"/>
              <p:cNvCxnSpPr/>
              <p:nvPr/>
            </p:nvCxnSpPr>
            <p:spPr>
              <a:xfrm>
                <a:off x="2743200" y="609600"/>
                <a:ext cx="60960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 flipV="1">
                <a:off x="3048000" y="246875"/>
                <a:ext cx="0" cy="36272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831728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Multidocument 1"/>
          <p:cNvSpPr/>
          <p:nvPr/>
        </p:nvSpPr>
        <p:spPr>
          <a:xfrm>
            <a:off x="2674625" y="696780"/>
            <a:ext cx="4250120" cy="1442005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b="1" dirty="0" smtClean="0">
                <a:solidFill>
                  <a:srgbClr val="FFC000"/>
                </a:solidFill>
              </a:rPr>
              <a:t>দলীয় কাজ </a:t>
            </a:r>
            <a:endParaRPr lang="en-US" sz="4000" b="1" dirty="0">
              <a:solidFill>
                <a:srgbClr val="FFC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00800" y="2514600"/>
            <a:ext cx="2286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>
                <a:latin typeface="NikoshBAN" pitchFamily="2" charset="0"/>
                <a:cs typeface="NikoshBAN" pitchFamily="2" charset="0"/>
              </a:rPr>
              <a:t>সময়ঃ ৭ মিনিট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2883932"/>
            <a:ext cx="7391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ঊপপাদ্য -২ </a:t>
            </a:r>
          </a:p>
          <a:p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বৃত্তের সকল সমান জ্যা কেন্দ্র থেকে সমদূরবর্তী।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614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634</TotalTime>
  <Words>344</Words>
  <Application>Microsoft Office PowerPoint</Application>
  <PresentationFormat>On-screen Show (4:3)</PresentationFormat>
  <Paragraphs>83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Adjacency</vt:lpstr>
      <vt:lpstr>PowerPoint Presentation</vt:lpstr>
      <vt:lpstr> পরিচিতি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DELL</cp:lastModifiedBy>
  <cp:revision>82</cp:revision>
  <dcterms:created xsi:type="dcterms:W3CDTF">2006-08-16T00:00:00Z</dcterms:created>
  <dcterms:modified xsi:type="dcterms:W3CDTF">2019-11-10T15:50:49Z</dcterms:modified>
</cp:coreProperties>
</file>