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1zNWbTHzxL.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-304800"/>
            <a:ext cx="4048125" cy="4048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458200" cy="4267200"/>
          </a:xfrm>
        </p:spPr>
        <p:txBody>
          <a:bodyPr>
            <a:noAutofit/>
          </a:bodyPr>
          <a:lstStyle/>
          <a:p>
            <a:r>
              <a:rPr lang="en-US" sz="19900" dirty="0" err="1" smtClean="0">
                <a:solidFill>
                  <a:srgbClr val="00B050"/>
                </a:solidFill>
              </a:rPr>
              <a:t>স্বাগতম</a:t>
            </a:r>
            <a:r>
              <a:rPr lang="en-US" sz="19900" dirty="0" smtClean="0"/>
              <a:t/>
            </a:r>
            <a:br>
              <a:rPr lang="en-US" sz="19900" dirty="0" smtClean="0"/>
            </a:br>
            <a:endParaRPr lang="en-US" sz="19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457200"/>
            <a:ext cx="5410200" cy="5259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924800" cy="1470025"/>
          </a:xfrm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B050"/>
                </a:solidFill>
              </a:rPr>
              <a:t>ধন্যবাদ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rgbClr val="00B050"/>
                </a:solidFill>
              </a:rPr>
              <a:t>শিক্ষক পরিচিতি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3425"/>
            <a:ext cx="6400800" cy="1752600"/>
          </a:xfrm>
        </p:spPr>
        <p:txBody>
          <a:bodyPr>
            <a:noAutofit/>
          </a:bodyPr>
          <a:lstStyle/>
          <a:p>
            <a:r>
              <a:rPr lang="bn-IN" sz="2800" dirty="0" smtClean="0">
                <a:solidFill>
                  <a:srgbClr val="00B050"/>
                </a:solidFill>
              </a:rPr>
              <a:t>আসাদুল মিয়া</a:t>
            </a:r>
          </a:p>
          <a:p>
            <a:r>
              <a:rPr lang="bn-IN" sz="2800" dirty="0" smtClean="0">
                <a:solidFill>
                  <a:srgbClr val="00B050"/>
                </a:solidFill>
              </a:rPr>
              <a:t>প্রভাষক</a:t>
            </a:r>
          </a:p>
          <a:p>
            <a:r>
              <a:rPr lang="bn-IN" sz="2800" dirty="0" smtClean="0">
                <a:solidFill>
                  <a:srgbClr val="00B050"/>
                </a:solidFill>
              </a:rPr>
              <a:t>গণিত</a:t>
            </a:r>
          </a:p>
          <a:p>
            <a:r>
              <a:rPr lang="bn-IN" sz="2800" dirty="0" smtClean="0">
                <a:solidFill>
                  <a:srgbClr val="00B050"/>
                </a:solidFill>
              </a:rPr>
              <a:t>জনতা কলেজ,তেবাড়িয়া</a:t>
            </a:r>
          </a:p>
          <a:p>
            <a:r>
              <a:rPr lang="bn-IN" sz="2800" dirty="0" smtClean="0">
                <a:solidFill>
                  <a:srgbClr val="00B050"/>
                </a:solidFill>
              </a:rPr>
              <a:t>সলিমাবাদ,নাগরপুর,টাংগাইল।</a:t>
            </a:r>
          </a:p>
          <a:p>
            <a:r>
              <a:rPr lang="bn-IN" sz="2800" dirty="0" smtClean="0">
                <a:solidFill>
                  <a:srgbClr val="00B050"/>
                </a:solidFill>
              </a:rPr>
              <a:t>মোবাইল:০১৭৪৬১৯১৯৪০</a:t>
            </a:r>
          </a:p>
          <a:p>
            <a:r>
              <a:rPr lang="bn-IN" sz="2800" dirty="0" smtClean="0">
                <a:solidFill>
                  <a:srgbClr val="00B050"/>
                </a:solidFill>
              </a:rPr>
              <a:t>ইমেইলঃ</a:t>
            </a:r>
            <a:r>
              <a:rPr lang="en-US" sz="2800" dirty="0" smtClean="0">
                <a:solidFill>
                  <a:srgbClr val="00B050"/>
                </a:solidFill>
              </a:rPr>
              <a:t>asadulasad3@gmail.com</a:t>
            </a:r>
            <a:endParaRPr lang="bn-IN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u="sng" dirty="0" err="1" smtClean="0">
                <a:solidFill>
                  <a:srgbClr val="00B0F0"/>
                </a:solidFill>
              </a:rPr>
              <a:t>পাঠ</a:t>
            </a:r>
            <a:r>
              <a:rPr lang="en-US" sz="8800" u="sng" dirty="0" smtClean="0">
                <a:solidFill>
                  <a:srgbClr val="00B0F0"/>
                </a:solidFill>
              </a:rPr>
              <a:t> </a:t>
            </a:r>
            <a:r>
              <a:rPr lang="en-US" sz="8800" u="sng" dirty="0" err="1" smtClean="0">
                <a:solidFill>
                  <a:srgbClr val="00B0F0"/>
                </a:solidFill>
              </a:rPr>
              <a:t>পরিচিতি</a:t>
            </a:r>
            <a:endParaRPr lang="en-US" sz="8800" u="sng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>
            <a:no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বিষয়ঃউচ্চতর গণিত প্রথম পত্র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অধ্যায়ঃপ্রথম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শ্রেণিঃএকাদশ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সময়ঃ৪৫মিনিট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তারিখঃ০৬/১১/২০১৯ইং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bn-IN" dirty="0" smtClean="0">
                <a:solidFill>
                  <a:srgbClr val="7030A0"/>
                </a:solidFill>
              </a:rPr>
              <a:t>পূর্ব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bn-IN" dirty="0" smtClean="0">
                <a:solidFill>
                  <a:srgbClr val="7030A0"/>
                </a:solidFill>
              </a:rPr>
              <a:t>জ্ঞান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যাচাই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1257" y="2019300"/>
            <a:ext cx="5562600" cy="4152900"/>
          </a:xfrm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নিচের চিত্রটি লক্ষ কর</a:t>
            </a:r>
          </a:p>
          <a:p>
            <a:endParaRPr lang="bn-IN" dirty="0" smtClean="0"/>
          </a:p>
          <a:p>
            <a:r>
              <a:rPr lang="bn-IN" dirty="0" smtClean="0"/>
              <a:t>,</a:t>
            </a:r>
            <a:endParaRPr lang="en-US" dirty="0"/>
          </a:p>
        </p:txBody>
      </p:sp>
      <p:pic>
        <p:nvPicPr>
          <p:cNvPr id="4" name="Picture 3" descr="Matri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257" y="2790371"/>
            <a:ext cx="2314575" cy="2095500"/>
          </a:xfrm>
          <a:prstGeom prst="rect">
            <a:avLst/>
          </a:prstGeom>
        </p:spPr>
      </p:pic>
      <p:pic>
        <p:nvPicPr>
          <p:cNvPr id="6" name="Picture 5" descr="gif.gif"/>
          <p:cNvPicPr>
            <a:picLocks noChangeAspect="1"/>
          </p:cNvPicPr>
          <p:nvPr/>
        </p:nvPicPr>
        <p:blipFill>
          <a:blip r:embed="rId3"/>
          <a:srcRect r="15743" b="3790"/>
          <a:stretch>
            <a:fillRect/>
          </a:stretch>
        </p:blipFill>
        <p:spPr>
          <a:xfrm>
            <a:off x="5105400" y="3352800"/>
            <a:ext cx="1295400" cy="114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শিখনফল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solidFill>
                  <a:srgbClr val="FF0000"/>
                </a:solidFill>
              </a:rPr>
              <a:t>ম্যাট্রিক্স ও ম্যাট্রিক্সের প্রকারভেদ উদাহরনসহ ব্যাখ্যা করতে পারবে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solidFill>
                  <a:srgbClr val="FF0000"/>
                </a:solidFill>
              </a:rPr>
              <a:t>ম্যাট্রিক্সের সমতা,যোগ,বিয়োগ ,গুন করতে পারবে।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solidFill>
                  <a:srgbClr val="FF0000"/>
                </a:solidFill>
              </a:rPr>
              <a:t>নির্ণায়ক কি এবং নির্ণায়কের মান নির্ণয় করতে পারবে।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bn-IN" sz="8800" u="sng" dirty="0" smtClean="0">
                <a:solidFill>
                  <a:srgbClr val="7030A0"/>
                </a:solidFill>
              </a:rPr>
              <a:t>পাঠ ঘোষনা</a:t>
            </a:r>
            <a:endParaRPr lang="en-US" sz="8800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6400800" cy="175260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bn-IN" sz="6600" dirty="0" smtClean="0">
                <a:solidFill>
                  <a:srgbClr val="00B0F0"/>
                </a:solidFill>
              </a:rPr>
              <a:t>ম্য</a:t>
            </a:r>
            <a:r>
              <a:rPr lang="en-US" sz="6600" dirty="0">
                <a:solidFill>
                  <a:srgbClr val="00B0F0"/>
                </a:solidFill>
              </a:rPr>
              <a:t>া</a:t>
            </a:r>
            <a:r>
              <a:rPr lang="bn-IN" sz="6600" smtClean="0">
                <a:solidFill>
                  <a:srgbClr val="00B0F0"/>
                </a:solidFill>
              </a:rPr>
              <a:t>ট্রিক্স</a:t>
            </a:r>
            <a:endParaRPr lang="bn-IN" sz="6600" dirty="0" smtClean="0">
              <a:solidFill>
                <a:srgbClr val="00B0F0"/>
              </a:solidFill>
            </a:endParaRPr>
          </a:p>
          <a:p>
            <a:pPr marL="571500" indent="-571500">
              <a:buFont typeface="+mj-lt"/>
              <a:buAutoNum type="romanLcPeriod"/>
            </a:pPr>
            <a:r>
              <a:rPr lang="bn-IN" sz="6600" dirty="0" smtClean="0">
                <a:solidFill>
                  <a:srgbClr val="00B0F0"/>
                </a:solidFill>
              </a:rPr>
              <a:t>নির্ণায়ক</a:t>
            </a:r>
            <a:endParaRPr lang="en-US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/>
          </a:bodyPr>
          <a:lstStyle/>
          <a:p>
            <a:r>
              <a:rPr lang="bn-IN" sz="8000" dirty="0" smtClean="0">
                <a:solidFill>
                  <a:srgbClr val="C00000"/>
                </a:solidFill>
              </a:rPr>
              <a:t>পাঠ উপস্থাপন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Autofit/>
          </a:bodyPr>
          <a:lstStyle/>
          <a:p>
            <a:r>
              <a:rPr lang="bn-IN" sz="4000" u="sng" dirty="0" smtClean="0">
                <a:solidFill>
                  <a:srgbClr val="FFC000"/>
                </a:solidFill>
              </a:rPr>
              <a:t>প্রদর্শন পদ্ধতিতে এবং </a:t>
            </a:r>
            <a:r>
              <a:rPr lang="bn-BD" sz="4000" u="sng" dirty="0" smtClean="0">
                <a:solidFill>
                  <a:srgbClr val="FFC000"/>
                </a:solidFill>
              </a:rPr>
              <a:t>বক্তৃতার</a:t>
            </a:r>
            <a:r>
              <a:rPr lang="bn-IN" sz="4000" u="sng" dirty="0" smtClean="0">
                <a:solidFill>
                  <a:srgbClr val="FFC000"/>
                </a:solidFill>
              </a:rPr>
              <a:t> মাধ্যমে পাঠ উপস্থাপন</a:t>
            </a:r>
            <a:endParaRPr lang="en-US" sz="4000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Autofit/>
          </a:bodyPr>
          <a:lstStyle/>
          <a:p>
            <a:r>
              <a:rPr lang="bn-IN" sz="1400" u="sng" dirty="0" smtClean="0">
                <a:solidFill>
                  <a:srgbClr val="00B050"/>
                </a:solidFill>
              </a:rPr>
              <a:t>মূল্যায়ন</a:t>
            </a:r>
            <a:endParaRPr lang="en-US" sz="1400" u="sng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1905000"/>
                <a:ext cx="7086600" cy="7315200"/>
              </a:xfrm>
            </p:spPr>
            <p:txBody>
              <a:bodyPr>
                <a:no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i) </a:t>
                </a:r>
                <a:r>
                  <a:rPr lang="bn-BD" sz="1400" dirty="0" smtClean="0">
                    <a:solidFill>
                      <a:srgbClr val="00B050"/>
                    </a:solidFill>
                  </a:rPr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BD" sz="1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bn-BD" sz="1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BD" sz="1400" dirty="0" smtClean="0">
                    <a:solidFill>
                      <a:srgbClr val="00B050"/>
                    </a:solidFill>
                  </a:rPr>
                  <a:t> ,B=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BD" sz="1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bn-BD" sz="1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BD" sz="1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হলে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A+B=কত?</a:t>
                </a: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ক)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খ)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গ)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ঘ)</a:t>
                </a:r>
                <a:r>
                  <a:rPr lang="en-US" sz="1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bn-BD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উত্তর</a:t>
                </a:r>
                <a:r>
                  <a:rPr lang="en-US" sz="1400" dirty="0" err="1">
                    <a:solidFill>
                      <a:srgbClr val="FF0000"/>
                    </a:solidFill>
                  </a:rPr>
                  <a:t>ঃ</a:t>
                </a:r>
                <a:r>
                  <a:rPr lang="en-US" sz="1400" dirty="0">
                    <a:solidFill>
                      <a:srgbClr val="FF0000"/>
                    </a:solidFill>
                  </a:rPr>
                  <a:t>ঘ)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BD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bn-BD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bn-BD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BD" sz="1400" dirty="0" smtClean="0">
                  <a:solidFill>
                    <a:srgbClr val="00B050"/>
                  </a:solidFill>
                </a:endParaRPr>
              </a:p>
              <a:p>
                <a:r>
                  <a:rPr lang="bn-BD" sz="1400" dirty="0" smtClean="0">
                    <a:solidFill>
                      <a:srgbClr val="00B050"/>
                    </a:solidFill>
                  </a:rPr>
                  <a:t>ii}) A=3×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4  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এবং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bn-BD" sz="1400" dirty="0" smtClean="0">
                    <a:solidFill>
                      <a:srgbClr val="00B050"/>
                    </a:solidFill>
                  </a:rPr>
                  <a:t>B=4×5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হলে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 AB =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কত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?</a:t>
                </a: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ক)</a:t>
                </a:r>
                <a:r>
                  <a:rPr lang="bn-BD" sz="1400" dirty="0" smtClean="0">
                    <a:solidFill>
                      <a:srgbClr val="00B050"/>
                    </a:solidFill>
                  </a:rPr>
                  <a:t>3×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5</a:t>
                </a: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খ)</a:t>
                </a:r>
                <a:r>
                  <a:rPr lang="bn-BD" sz="1400" dirty="0">
                    <a:solidFill>
                      <a:srgbClr val="00B050"/>
                    </a:solidFill>
                  </a:rPr>
                  <a:t> </a:t>
                </a:r>
                <a:r>
                  <a:rPr lang="bn-BD" sz="1400" dirty="0" smtClean="0">
                    <a:solidFill>
                      <a:srgbClr val="00B050"/>
                    </a:solidFill>
                  </a:rPr>
                  <a:t>3×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8</a:t>
                </a: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গ)</a:t>
                </a:r>
                <a:r>
                  <a:rPr lang="bn-BD" sz="1400" dirty="0">
                    <a:solidFill>
                      <a:srgbClr val="00B050"/>
                    </a:solidFill>
                  </a:rPr>
                  <a:t> </a:t>
                </a:r>
                <a:r>
                  <a:rPr lang="bn-BD" sz="1400" dirty="0" smtClean="0">
                    <a:solidFill>
                      <a:srgbClr val="00B050"/>
                    </a:solidFill>
                  </a:rPr>
                  <a:t>3×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9</a:t>
                </a:r>
              </a:p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ঘ)</a:t>
                </a:r>
                <a:r>
                  <a:rPr lang="bn-BD" sz="1400" dirty="0">
                    <a:solidFill>
                      <a:srgbClr val="00B050"/>
                    </a:solidFill>
                  </a:rPr>
                  <a:t> 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5</a:t>
                </a:r>
                <a:r>
                  <a:rPr lang="bn-BD" sz="1400" dirty="0" smtClean="0">
                    <a:solidFill>
                      <a:srgbClr val="00B050"/>
                    </a:solidFill>
                  </a:rPr>
                  <a:t>×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4</a:t>
                </a:r>
              </a:p>
              <a:p>
                <a:r>
                  <a:rPr lang="en-US" sz="1400" dirty="0" err="1" smtClean="0">
                    <a:solidFill>
                      <a:srgbClr val="FF0000"/>
                    </a:solidFill>
                  </a:rPr>
                  <a:t>উত্তরঃক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bn-BD" sz="1400" dirty="0" smtClean="0">
                    <a:solidFill>
                      <a:srgbClr val="FF0000"/>
                    </a:solidFill>
                  </a:rPr>
                  <a:t>3×</a:t>
                </a:r>
                <a:r>
                  <a:rPr lang="en-US" sz="1400" dirty="0">
                    <a:solidFill>
                      <a:srgbClr val="FF0000"/>
                    </a:solidFill>
                  </a:rPr>
                  <a:t>5</a:t>
                </a:r>
              </a:p>
              <a:p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endParaRPr lang="en-US" sz="1400" dirty="0">
                  <a:solidFill>
                    <a:srgbClr val="00B050"/>
                  </a:solidFill>
                </a:endParaRPr>
              </a:p>
              <a:p>
                <a:endParaRPr lang="bn-BD" sz="1400" dirty="0" smtClean="0">
                  <a:solidFill>
                    <a:srgbClr val="00B050"/>
                  </a:solidFill>
                </a:endParaRPr>
              </a:p>
              <a:p>
                <a:endParaRPr lang="bn-BD" sz="1400" dirty="0" smtClean="0">
                  <a:solidFill>
                    <a:srgbClr val="00B050"/>
                  </a:solidFill>
                </a:endParaRPr>
              </a:p>
              <a:p>
                <a:endParaRPr lang="bn-BD" sz="1400" dirty="0" smtClean="0">
                  <a:solidFill>
                    <a:srgbClr val="00B050"/>
                  </a:solidFill>
                </a:endParaRPr>
              </a:p>
              <a:p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1905000"/>
                <a:ext cx="7086600" cy="73152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33400" y="361043"/>
                <a:ext cx="8077200" cy="4419600"/>
              </a:xfrm>
            </p:spPr>
            <p:txBody>
              <a:bodyPr>
                <a:normAutofit fontScale="90000"/>
              </a:bodyPr>
              <a:lstStyle/>
              <a:p>
                <a:r>
                  <a:rPr lang="bn-BD" dirty="0" smtClean="0">
                    <a:solidFill>
                      <a:srgbClr val="00B050"/>
                    </a:solidFill>
                  </a:rPr>
                  <a:t>iii)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bn-BD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bn-BD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BD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bn-BD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bn-BD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bn-BD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এর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মান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কত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b="0" dirty="0" smtClean="0">
                    <a:solidFill>
                      <a:srgbClr val="00B050"/>
                    </a:solidFill>
                  </a:rPr>
                  <a:t/>
                </a:r>
                <a:br>
                  <a:rPr lang="en-US" b="0" dirty="0" smtClean="0">
                    <a:solidFill>
                      <a:srgbClr val="00B050"/>
                    </a:solidFill>
                  </a:rPr>
                </a:br>
                <a:r>
                  <a:rPr lang="en-US" b="0" dirty="0" smtClean="0">
                    <a:solidFill>
                      <a:srgbClr val="00B050"/>
                    </a:solidFill>
                  </a:rPr>
                  <a:t>ক) 8</a:t>
                </a:r>
                <a:br>
                  <a:rPr lang="en-US" b="0" dirty="0" smtClean="0">
                    <a:solidFill>
                      <a:srgbClr val="00B050"/>
                    </a:solidFill>
                  </a:rPr>
                </a:br>
                <a:r>
                  <a:rPr lang="en-US" dirty="0" smtClean="0">
                    <a:solidFill>
                      <a:srgbClr val="00B050"/>
                    </a:solidFill>
                  </a:rPr>
                  <a:t>খ) 6</a:t>
                </a:r>
                <a:br>
                  <a:rPr lang="en-US" dirty="0" smtClean="0">
                    <a:solidFill>
                      <a:srgbClr val="00B050"/>
                    </a:solidFill>
                  </a:rPr>
                </a:br>
                <a:r>
                  <a:rPr lang="en-US" dirty="0" smtClean="0">
                    <a:solidFill>
                      <a:srgbClr val="00B050"/>
                    </a:solidFill>
                  </a:rPr>
                  <a:t>গ) 0</a:t>
                </a:r>
                <a:br>
                  <a:rPr lang="en-US" dirty="0" smtClean="0">
                    <a:solidFill>
                      <a:srgbClr val="00B050"/>
                    </a:solidFill>
                  </a:rPr>
                </a:br>
                <a:r>
                  <a:rPr lang="en-US" dirty="0" smtClean="0">
                    <a:solidFill>
                      <a:srgbClr val="00B050"/>
                    </a:solidFill>
                  </a:rPr>
                  <a:t>ঘ) 4</a:t>
                </a:r>
                <a:br>
                  <a:rPr lang="en-US" dirty="0" smtClean="0">
                    <a:solidFill>
                      <a:srgbClr val="00B050"/>
                    </a:solidFill>
                  </a:rPr>
                </a:br>
                <a:r>
                  <a:rPr lang="en-US" dirty="0" err="1" smtClean="0">
                    <a:solidFill>
                      <a:srgbClr val="FF0000"/>
                    </a:solidFill>
                  </a:rPr>
                  <a:t>উত্তরঃ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গ)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0</a:t>
                </a:r>
                <a:r>
                  <a:rPr lang="bn-BD" dirty="0" smtClean="0">
                    <a:solidFill>
                      <a:srgbClr val="FF0000"/>
                    </a:solidFill>
                  </a:rPr>
                  <a:t/>
                </a:r>
                <a:br>
                  <a:rPr lang="bn-BD" dirty="0" smtClean="0">
                    <a:solidFill>
                      <a:srgbClr val="FF0000"/>
                    </a:solidFill>
                  </a:rPr>
                </a:br>
                <a:r>
                  <a:rPr lang="bn-BD" dirty="0">
                    <a:solidFill>
                      <a:srgbClr val="FF0000"/>
                    </a:solidFill>
                  </a:rPr>
                  <a:t/>
                </a:r>
                <a:br>
                  <a:rPr lang="bn-BD" dirty="0">
                    <a:solidFill>
                      <a:srgbClr val="FF0000"/>
                    </a:solidFill>
                  </a:rPr>
                </a:b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33400" y="361043"/>
                <a:ext cx="8077200" cy="4419600"/>
              </a:xfrm>
              <a:blipFill>
                <a:blip r:embed="rId2"/>
                <a:stretch>
                  <a:fillRect t="-8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বাড়ির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কাজ</a:t>
            </a: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u="sng" dirty="0" err="1" smtClean="0">
                <a:solidFill>
                  <a:srgbClr val="FF0000"/>
                </a:solidFill>
              </a:rPr>
              <a:t>অনুঃ</a:t>
            </a:r>
            <a:r>
              <a:rPr lang="en-US" u="sng" dirty="0" smtClean="0">
                <a:solidFill>
                  <a:srgbClr val="FF0000"/>
                </a:solidFill>
              </a:rPr>
              <a:t> ০১ </a:t>
            </a:r>
            <a:r>
              <a:rPr lang="en-US" u="sng" dirty="0" err="1" smtClean="0">
                <a:solidFill>
                  <a:srgbClr val="FF0000"/>
                </a:solidFill>
              </a:rPr>
              <a:t>এর</a:t>
            </a:r>
            <a:r>
              <a:rPr lang="en-US" u="sng" dirty="0" smtClean="0">
                <a:solidFill>
                  <a:srgbClr val="FF0000"/>
                </a:solidFill>
              </a:rPr>
              <a:t> ১,৩,৪,৬ </a:t>
            </a:r>
            <a:r>
              <a:rPr lang="en-US" u="sng" dirty="0" err="1" smtClean="0">
                <a:solidFill>
                  <a:srgbClr val="FF0000"/>
                </a:solidFill>
              </a:rPr>
              <a:t>নং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প্রশ্ন</a:t>
            </a:r>
            <a:r>
              <a:rPr lang="en-US" u="sng" dirty="0" smtClean="0">
                <a:solidFill>
                  <a:srgbClr val="FF0000"/>
                </a:solidFill>
              </a:rPr>
              <a:t> করে </a:t>
            </a:r>
            <a:r>
              <a:rPr lang="en-US" u="sng" dirty="0" err="1" smtClean="0">
                <a:solidFill>
                  <a:srgbClr val="FF0000"/>
                </a:solidFill>
              </a:rPr>
              <a:t>আনা</a:t>
            </a:r>
            <a:r>
              <a:rPr lang="en-US" u="sng" dirty="0" smtClean="0">
                <a:solidFill>
                  <a:srgbClr val="FF0000"/>
                </a:solidFill>
              </a:rPr>
              <a:t>।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Vrinda</vt:lpstr>
      <vt:lpstr>Office Theme</vt:lpstr>
      <vt:lpstr>স্বাগতম </vt:lpstr>
      <vt:lpstr>শিক্ষক পরিচিতি</vt:lpstr>
      <vt:lpstr>পাঠ পরিচিতি</vt:lpstr>
      <vt:lpstr>পূর্ব জ্ঞান যাচাই</vt:lpstr>
      <vt:lpstr>শিখনফল</vt:lpstr>
      <vt:lpstr>পাঠ ঘোষনা</vt:lpstr>
      <vt:lpstr>পাঠ উপস্থাপন</vt:lpstr>
      <vt:lpstr>মূল্যায়ন</vt:lpstr>
      <vt:lpstr>iii)|■8(a&amp;a@a&amp;a)|এর মান কত? ক) 8 খ) 6 গ) 0 ঘ) 4 উত্তরঃ গ) 0  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HSTTI</dc:creator>
  <cp:lastModifiedBy>Hewlett-Packard Company</cp:lastModifiedBy>
  <cp:revision>35</cp:revision>
  <dcterms:created xsi:type="dcterms:W3CDTF">2006-08-16T00:00:00Z</dcterms:created>
  <dcterms:modified xsi:type="dcterms:W3CDTF">2019-11-11T07:20:58Z</dcterms:modified>
</cp:coreProperties>
</file>