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8" r:id="rId3"/>
    <p:sldId id="283" r:id="rId4"/>
    <p:sldId id="259" r:id="rId5"/>
    <p:sldId id="289" r:id="rId6"/>
    <p:sldId id="290" r:id="rId7"/>
    <p:sldId id="293" r:id="rId8"/>
    <p:sldId id="262" r:id="rId9"/>
    <p:sldId id="291" r:id="rId10"/>
    <p:sldId id="263" r:id="rId11"/>
    <p:sldId id="264" r:id="rId12"/>
    <p:sldId id="265" r:id="rId13"/>
    <p:sldId id="292" r:id="rId14"/>
    <p:sldId id="266" r:id="rId15"/>
    <p:sldId id="267" r:id="rId16"/>
    <p:sldId id="268" r:id="rId17"/>
    <p:sldId id="275" r:id="rId18"/>
    <p:sldId id="280" r:id="rId19"/>
    <p:sldId id="286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i Kaishar" initials="MK" lastIdx="1" clrIdx="0">
    <p:extLst>
      <p:ext uri="{19B8F6BF-5375-455C-9EA6-DF929625EA0E}">
        <p15:presenceInfo xmlns:p15="http://schemas.microsoft.com/office/powerpoint/2012/main" userId="Mahi Kaish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09T23:08:46.794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EA9AE-78F8-4B40-B301-49272028F271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DCA55-AA17-41FE-94BC-B378F34B9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6796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1077F-FD2D-42A7-8A53-FB21B76829AC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EC9C4-A3CB-4133-9603-334D3D5AD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2378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</a:t>
            </a:r>
            <a:r>
              <a:rPr lang="en-US" dirty="0" err="1" smtClean="0"/>
              <a:t>পাঠশিরোনাম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031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534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094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স্লাইডের জন্য সর্বোচ্চ তিন মিনিট সময় নির্ধারণ করুন।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পাঠ শিরোনাম বের করার জন্য প্রথমে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ভিডিওটি  দেখিয়ে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শিক্ষার্থীদের প্রশ্ন করুন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এবং বিশেষক্ষেত্রে আপনি শিক্ষার্থীদের সাহায্য করতে পারেন।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ভিডিওতে যে ঘটনাটি দেখলে তা কি মানুষ সৃষ্টি করেছে? (না)।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তাহলে এটি কোন ধরনের ঘটনা?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এটি একটি প্রাকৃতিক ঘটনা।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এই প্রাকৃতিক ঘটনা সম্পর্কে জানতে হলে আমাদের কী জানা প্রয়োজন? (বিজ্ঞান)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আজ আমরা শিখব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বিজ্ঞান ও বৈজ্ঞানিক প্রক্রিয়া।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তবে বিষয় শিক্ষক ইচ্ছে করলে স্লাইডে উল্লেখিত প্রশ্নোত্তর মুছে দিয়ে নিজের মত করে কাজটি করতে পারেন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10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এই পাঠ শেষে অর্জিতব্য 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899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তেলাপোকা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মাছি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লেজের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অনুপস্থিতি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373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260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69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সুবিধাজনক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কিছু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অমেরুদন্ডী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প্রাণী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এনে</a:t>
            </a:r>
            <a:r>
              <a:rPr lang="en-US" baseline="0" dirty="0" smtClean="0"/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সন্ধিযুক্ত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07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068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চাহিদা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প্রাণীর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বৈশিষ্ট্যের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ভিত্তিতে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smtClean="0"/>
              <a:t>তা 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54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15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35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8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10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15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87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2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47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35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43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216-9B9F-426A-A0B2-16024A23BF5D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E17-A8AB-4B7E-AB6E-80CBD52C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20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77216-9B9F-426A-A0B2-16024A23BF5D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0AE17-A8AB-4B7E-AB6E-80CBD52CF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43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8.png"/><Relationship Id="rId4" Type="http://schemas.openxmlformats.org/officeDocument/2006/relationships/image" Target="../media/image21.jpeg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gif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4.xml"/><Relationship Id="rId18" Type="http://schemas.openxmlformats.org/officeDocument/2006/relationships/hyperlink" Target="http://a2i.pmo.gov.bd/" TargetMode="External"/><Relationship Id="rId3" Type="http://schemas.openxmlformats.org/officeDocument/2006/relationships/image" Target="../media/image4.jpg"/><Relationship Id="rId7" Type="http://schemas.openxmlformats.org/officeDocument/2006/relationships/slide" Target="slide18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" Type="http://schemas.openxmlformats.org/officeDocument/2006/relationships/image" Target="../media/image3.jpg"/><Relationship Id="rId16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5" Type="http://schemas.openxmlformats.org/officeDocument/2006/relationships/slide" Target="slide5.xml"/><Relationship Id="rId15" Type="http://schemas.openxmlformats.org/officeDocument/2006/relationships/slide" Target="slide13.xml"/><Relationship Id="rId10" Type="http://schemas.openxmlformats.org/officeDocument/2006/relationships/slide" Target="slide7.xml"/><Relationship Id="rId19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slide" Target="slide4.xml"/><Relationship Id="rId1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comments" Target="../comments/comment1.xml"/><Relationship Id="rId4" Type="http://schemas.openxmlformats.org/officeDocument/2006/relationships/image" Target="../media/image9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67" y="0"/>
            <a:ext cx="468724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56752" y="0"/>
            <a:ext cx="4687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6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182" y="5359748"/>
            <a:ext cx="4953000" cy="4533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অ্যামিবা, খালি চোখে দেখা যায় না।</a:t>
            </a:r>
            <a:endParaRPr lang="en-US" sz="2400" b="1" dirty="0">
              <a:ln/>
              <a:solidFill>
                <a:schemeClr val="tx1"/>
              </a:solidFill>
            </a:endParaRPr>
          </a:p>
        </p:txBody>
      </p:sp>
      <p:graphicFrame>
        <p:nvGraphicFramePr>
          <p:cNvPr id="2050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923759"/>
              </p:ext>
            </p:extLst>
          </p:nvPr>
        </p:nvGraphicFramePr>
        <p:xfrm>
          <a:off x="7391400" y="1935540"/>
          <a:ext cx="914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Packager Shell Object" showAsIcon="1" r:id="rId5" imgW="914400" imgH="714240" progId="Package">
                  <p:embed/>
                </p:oleObj>
              </mc:Choice>
              <mc:Fallback>
                <p:oleObj name="Packager Shell Object" showAsIcon="1" r:id="rId5" imgW="914400" imgH="71424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935540"/>
                        <a:ext cx="9144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 descr="D:\My content\1+2+3 six content\0284amoeb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182" y="1615470"/>
            <a:ext cx="5394778" cy="3550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858000" y="2714863"/>
            <a:ext cx="1981200" cy="646331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অ্যামিবার চলন দেখানো হয়েছে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7945" y="868727"/>
            <a:ext cx="4783790" cy="4333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 ধরনের অমেরুদন্ডী প্রাণী</a:t>
            </a:r>
            <a:endParaRPr lang="en-US" sz="28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6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89036" y="6231802"/>
            <a:ext cx="184731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en-US" b="1" dirty="0">
              <a:ln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324" y="5008618"/>
            <a:ext cx="3597275" cy="9541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কেঁচো, জোক একদল্ভূক্ত প্রাণী, দেহ অনেক খন্ডে বিভক্ত।</a:t>
            </a:r>
            <a:endParaRPr lang="en-US" sz="2800" b="1" dirty="0">
              <a:ln/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96513" y="5008618"/>
            <a:ext cx="3764045" cy="9541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দেহ খন্ডে বিভক্ত নয়,তবে শক্ত খোলসে আবৃত, পা মাংসল।</a:t>
            </a:r>
            <a:endParaRPr lang="en-US" sz="2800" b="1" dirty="0">
              <a:ln/>
              <a:solidFill>
                <a:schemeClr val="tx1"/>
              </a:solidFill>
            </a:endParaRPr>
          </a:p>
        </p:txBody>
      </p:sp>
      <p:sp>
        <p:nvSpPr>
          <p:cNvPr id="14" name="Wave 13"/>
          <p:cNvSpPr/>
          <p:nvPr/>
        </p:nvSpPr>
        <p:spPr>
          <a:xfrm rot="5400000">
            <a:off x="2097960" y="3848100"/>
            <a:ext cx="5029200" cy="228600"/>
          </a:xfrm>
          <a:prstGeom prst="wave">
            <a:avLst>
              <a:gd name="adj1" fmla="val 20000"/>
              <a:gd name="adj2" fmla="val -972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user\Pictures\5th content pic\branch0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954" y="1325880"/>
            <a:ext cx="2863645" cy="3550920"/>
          </a:xfrm>
          <a:prstGeom prst="rect">
            <a:avLst/>
          </a:prstGeom>
          <a:noFill/>
        </p:spPr>
      </p:pic>
      <p:pic>
        <p:nvPicPr>
          <p:cNvPr id="3075" name="Picture 3" descr="C:\Users\user\Pictures\5th content pic\annelid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036" y="1325880"/>
            <a:ext cx="3249563" cy="3550920"/>
          </a:xfrm>
          <a:prstGeom prst="rect">
            <a:avLst/>
          </a:prstGeom>
          <a:noFill/>
        </p:spPr>
      </p:pic>
      <p:pic>
        <p:nvPicPr>
          <p:cNvPr id="3076" name="Picture 4" descr="C:\Users\user\Pictures\5th content pic\imae4hb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8955" y="1524000"/>
            <a:ext cx="3764045" cy="2819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24281" y="661710"/>
            <a:ext cx="5405157" cy="4333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অমেরুদন্ডী প্রাণীদের দেহের গঠন কেমন? </a:t>
            </a:r>
            <a:endParaRPr lang="en-US" sz="28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5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Pictures\Pictur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36546">
            <a:off x="5135731" y="762000"/>
            <a:ext cx="3432175" cy="238283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67077" y="4876800"/>
            <a:ext cx="4279741" cy="13849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সন্ধিযুক্ত পা, পুঞ্জাক্ষি থাকে। পৃথিবীতে এদের স্নগখ্য সবচেয়ে বেশী। মস্তক, বক্ষ ও উদর( তিন অংশে বিভক্ত)।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\Pictures\5th content pic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37114">
            <a:off x="381000" y="1171687"/>
            <a:ext cx="4013075" cy="2524125"/>
          </a:xfrm>
          <a:prstGeom prst="rect">
            <a:avLst/>
          </a:prstGeom>
          <a:noFill/>
        </p:spPr>
      </p:pic>
      <p:pic>
        <p:nvPicPr>
          <p:cNvPr id="4102" name="Picture 6" descr="C:\Users\user\Pictures\5th content pic\00016 - Cop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27320" y="2111838"/>
            <a:ext cx="2819400" cy="3548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Pictures\5th content pic\boost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689315">
            <a:off x="1627113" y="2895600"/>
            <a:ext cx="1924050" cy="1733550"/>
          </a:xfrm>
          <a:prstGeom prst="rect">
            <a:avLst/>
          </a:prstGeom>
          <a:noFill/>
        </p:spPr>
      </p:pic>
      <p:pic>
        <p:nvPicPr>
          <p:cNvPr id="4104" name="Picture 8" descr="C:\Users\user\Pictures\5th content pic\image00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1828800"/>
            <a:ext cx="3286125" cy="33051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44074" y="621522"/>
            <a:ext cx="5405157" cy="4333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পতঙ্গভূক্ত অমেরুদন্ডী প্রাণীর বৈশিষ্ট্য</a:t>
            </a:r>
            <a:endParaRPr lang="en-US" sz="28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8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66962" y="3017520"/>
            <a:ext cx="6405438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কেঁচো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চিংড়ি মাছের মধ্যে পাথর্ক্য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78379" y="1874067"/>
            <a:ext cx="1182604" cy="37137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30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8"/>
          <p:cNvSpPr/>
          <p:nvPr/>
        </p:nvSpPr>
        <p:spPr>
          <a:xfrm>
            <a:off x="1898027" y="258358"/>
            <a:ext cx="5977202" cy="550084"/>
          </a:xfrm>
          <a:prstGeom prst="rect">
            <a:avLst/>
          </a:prstGeom>
          <a:noFill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user\Pictures\5th content pic\BackOffStarFishHelloKit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441" y="1305922"/>
            <a:ext cx="3335960" cy="239784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6147" name="Picture 3" descr="C:\Users\user\Pictures\5th content pic\starfish-scal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6609" y="4201244"/>
            <a:ext cx="3359288" cy="23843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6148" name="Picture 4" descr="C:\Users\user\Pictures\5th content pic\Starfish-facts-group-of-starfish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1734" y="1271465"/>
            <a:ext cx="3177705" cy="24146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331601" y="1302406"/>
            <a:ext cx="570265" cy="244707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</a:p>
          <a:p>
            <a:pPr algn="ctr"/>
            <a:r>
              <a:rPr lang="bn-BD" sz="5400" b="1" cap="none" spc="0" dirty="0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</a:p>
          <a:p>
            <a:pPr algn="ctr"/>
            <a:r>
              <a:rPr lang="bn-BD" sz="5400" b="1" cap="none" spc="0" dirty="0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bn-BD" sz="54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cap="none" spc="0" dirty="0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5400" b="1" cap="none" spc="0" dirty="0">
              <a:ln/>
              <a:solidFill>
                <a:srgbClr val="0000FF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3674" y="620310"/>
            <a:ext cx="5405157" cy="4333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ত্বকে কাঁটাযুক্ত সামুদ্রিক অমেরুদন্ডী প্রাণী</a:t>
            </a:r>
            <a:endParaRPr lang="en-US" sz="28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2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user\Pictures\5th content pic\giphy (1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222" y="1295400"/>
            <a:ext cx="3850326" cy="3200400"/>
          </a:xfrm>
          <a:prstGeom prst="rect">
            <a:avLst/>
          </a:prstGeom>
          <a:noFill/>
        </p:spPr>
      </p:pic>
      <p:pic>
        <p:nvPicPr>
          <p:cNvPr id="35844" name="Picture 4" descr="C:\Users\user\Pictures\5th content pic\giph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8309" y="3962400"/>
            <a:ext cx="3618491" cy="2319241"/>
          </a:xfrm>
          <a:prstGeom prst="rect">
            <a:avLst/>
          </a:prstGeom>
          <a:noFill/>
        </p:spPr>
      </p:pic>
      <p:pic>
        <p:nvPicPr>
          <p:cNvPr id="35845" name="Picture 5" descr="C:\Users\user\Pictures\5th content pic\26d20957745fe0dfb9d90cdaa2d2e29f83bcdbe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1143000"/>
            <a:ext cx="3657600" cy="280048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233611" y="4671460"/>
            <a:ext cx="1037149" cy="215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000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জেলীফিস</a:t>
            </a:r>
            <a:endParaRPr lang="en-US" sz="200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3611" y="5299253"/>
            <a:ext cx="6538291" cy="4622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ছিদ্র পথে এরা খাদ্য গ্রহন ও বর্জ্য পদার্থ বের করে দেয়।</a:t>
            </a:r>
            <a:endParaRPr lang="en-US" sz="28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26" name="Picture 2" descr="C:\Users\user\Pictures\5th content pic\5+6 no cont\cnidaria-medus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66814" y="1447799"/>
            <a:ext cx="4672386" cy="354665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19424" y="560440"/>
            <a:ext cx="6966667" cy="4333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সিলেন্টেরন নামক দেহে একটি ফাঁপা গহবর যুক্ত অমেরুদন্ডী প্রাণী</a:t>
            </a:r>
            <a:endParaRPr lang="en-US" sz="20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2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04072" y="3185160"/>
            <a:ext cx="7040880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তোমরা দলে বিভক্ত হয়ে শামুক, তারামাছ ও অ্যামিবার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5974" y="1810120"/>
            <a:ext cx="1457075" cy="4333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20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9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485900" y="1824335"/>
            <a:ext cx="5500216" cy="1062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মেরূদন্ডের উপর ভিত্তি করে প্রাণী কত প্রকার?</a:t>
            </a:r>
          </a:p>
          <a:p>
            <a:pPr algn="just"/>
            <a:r>
              <a:rPr lang="bn-BD" sz="2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১ 			(খ) ২</a:t>
            </a:r>
          </a:p>
          <a:p>
            <a:pPr algn="just"/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৩			(ঘ) ৪ </a:t>
            </a:r>
            <a:endParaRPr lang="en-US" sz="2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75712" y="1568084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85900" y="889285"/>
            <a:ext cx="5394734" cy="1062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কোনটি অমেরূদন্ডী প্রাণী?</a:t>
            </a:r>
            <a:endParaRPr lang="en-US" sz="2000" dirty="0" smtClean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20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ব্যাঙ			(খ) টিকটিকি</a:t>
            </a:r>
          </a:p>
          <a:p>
            <a:pPr algn="just"/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প্রজাপতি		(ঘ) পাখী</a:t>
            </a:r>
            <a:endParaRPr lang="en-US" sz="2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85900" y="2753236"/>
            <a:ext cx="6499318" cy="1062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একটি চোখের মধ্যে অনেকগুলো চোখ থাকলে তাকে কি বলে?</a:t>
            </a:r>
          </a:p>
          <a:p>
            <a:pPr algn="just"/>
            <a:r>
              <a:rPr lang="bn-BD" sz="2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সরলাক্ষী		(খ) আয়তাক্ষী</a:t>
            </a:r>
          </a:p>
          <a:p>
            <a:pPr algn="just"/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বক্রাক্ষী			(ঘ) পুঞ্জাক্ষী</a:t>
            </a:r>
            <a:endParaRPr lang="en-US" sz="2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5900" y="3688286"/>
            <a:ext cx="5536580" cy="1062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নিচের কোন প্রাণীর দেহের ভিতর ফাঁপা গহবর থাকে?</a:t>
            </a:r>
          </a:p>
          <a:p>
            <a:pPr algn="just"/>
            <a:r>
              <a:rPr lang="bn-BD" sz="2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তারা মাছ		(খ) প্রবালকীট</a:t>
            </a:r>
          </a:p>
          <a:p>
            <a:pPr algn="just"/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অ্যামিবা		(ঘ) কেঁচো</a:t>
            </a:r>
            <a:endParaRPr lang="en-US" sz="2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48285" y="313787"/>
            <a:ext cx="1231120" cy="4482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72671" y="4661047"/>
            <a:ext cx="6706836" cy="19389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অমেরূদন্ডী প্রাণী হলো-</a:t>
            </a:r>
            <a:endParaRPr lang="bn-BD" sz="2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চিংড়ি মাছ</a:t>
            </a:r>
            <a:endPara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কাঁকড়া </a:t>
            </a:r>
            <a:endPara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কই </a:t>
            </a:r>
            <a:endPara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endParaRPr lang="bn-BD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ও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	</a:t>
            </a:r>
            <a:r>
              <a:rPr lang="bn-BD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bn-BD" sz="20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ও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ও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 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ii </a:t>
            </a:r>
            <a:r>
              <a:rPr lang="bn-BD" sz="20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ও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16" name="Oval 15"/>
          <p:cNvSpPr/>
          <p:nvPr/>
        </p:nvSpPr>
        <p:spPr>
          <a:xfrm>
            <a:off x="5226336" y="2204604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26336" y="3443138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84765" y="4083710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75712" y="6236998"/>
            <a:ext cx="288000" cy="2880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9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8" grpId="0" animBg="1"/>
      <p:bldP spid="20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8924" y="1620570"/>
            <a:ext cx="1193444" cy="4195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5992" y="3124824"/>
            <a:ext cx="7040880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তোমাদের পরিচিত ৫টি অমেরুদন্ডী প্রাণীর তালিকা তৈরী করে, এদের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খে আনবে।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03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2789" y="1773336"/>
            <a:ext cx="4392731" cy="103679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6615" y="3133574"/>
            <a:ext cx="4332425" cy="103750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87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45457" y="4109012"/>
            <a:ext cx="3751339" cy="9630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অনেক অনেক শুভেচ্ছা </a:t>
            </a:r>
            <a:endParaRPr lang="en-US" sz="5400" b="1" dirty="0">
              <a:ln/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7803" y="2789735"/>
            <a:ext cx="3685974" cy="9638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 ক্লাসে</a:t>
            </a:r>
            <a:endParaRPr lang="en-US" sz="5400" b="1" dirty="0">
              <a:ln/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4"/>
            <a:ext cx="9143999" cy="1234587"/>
          </a:xfrm>
          <a:prstGeom prst="rect">
            <a:avLst/>
          </a:prstGeom>
        </p:spPr>
      </p:pic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772778" y="1507451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2247775" y="1507451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ঘোষনা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3722772" y="1507451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5197769" y="1507451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>
            <a:hlinkClick r:id="rId8" action="ppaction://hlinksldjump"/>
          </p:cNvPr>
          <p:cNvSpPr/>
          <p:nvPr/>
        </p:nvSpPr>
        <p:spPr>
          <a:xfrm>
            <a:off x="6672765" y="1507451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>
            <a:hlinkClick r:id="rId9" action="ppaction://hlinksldjump"/>
          </p:cNvPr>
          <p:cNvSpPr/>
          <p:nvPr/>
        </p:nvSpPr>
        <p:spPr>
          <a:xfrm>
            <a:off x="772778" y="1981908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>
            <a:hlinkClick r:id="rId10" action="ppaction://hlinksldjump"/>
          </p:cNvPr>
          <p:cNvSpPr/>
          <p:nvPr/>
        </p:nvSpPr>
        <p:spPr>
          <a:xfrm>
            <a:off x="772778" y="2456365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উপস্থাপন-১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>
            <a:hlinkClick r:id="rId11" action="ppaction://hlinksldjump"/>
          </p:cNvPr>
          <p:cNvSpPr/>
          <p:nvPr/>
        </p:nvSpPr>
        <p:spPr>
          <a:xfrm>
            <a:off x="772778" y="3405279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উপস্থাপন-২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>
            <a:hlinkClick r:id="rId12" action="ppaction://hlinksldjump"/>
          </p:cNvPr>
          <p:cNvSpPr/>
          <p:nvPr/>
        </p:nvSpPr>
        <p:spPr>
          <a:xfrm>
            <a:off x="772778" y="3879736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উপস্থাপন-৩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>
            <a:hlinkClick r:id="rId13" action="ppaction://hlinksldjump"/>
          </p:cNvPr>
          <p:cNvSpPr/>
          <p:nvPr/>
        </p:nvSpPr>
        <p:spPr>
          <a:xfrm>
            <a:off x="772778" y="4828650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উপস্থাপন-৪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>
            <a:hlinkClick r:id="rId14" action="ppaction://hlinksldjump"/>
          </p:cNvPr>
          <p:cNvSpPr/>
          <p:nvPr/>
        </p:nvSpPr>
        <p:spPr>
          <a:xfrm>
            <a:off x="772778" y="2930822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>
            <a:hlinkClick r:id="rId15" action="ppaction://hlinksldjump"/>
          </p:cNvPr>
          <p:cNvSpPr/>
          <p:nvPr/>
        </p:nvSpPr>
        <p:spPr>
          <a:xfrm>
            <a:off x="772778" y="4354193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>
            <a:hlinkClick r:id="rId16" action="ppaction://hlinksldjump"/>
          </p:cNvPr>
          <p:cNvSpPr/>
          <p:nvPr/>
        </p:nvSpPr>
        <p:spPr>
          <a:xfrm>
            <a:off x="772778" y="5303107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>
            <a:hlinkClick r:id="rId17" action="ppaction://hlinksldjump"/>
          </p:cNvPr>
          <p:cNvSpPr/>
          <p:nvPr/>
        </p:nvSpPr>
        <p:spPr>
          <a:xfrm>
            <a:off x="772778" y="5777563"/>
            <a:ext cx="1368000" cy="360000"/>
          </a:xfrm>
          <a:prstGeom prst="round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hlinkClick r:id="rId18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96" y="-2706"/>
            <a:ext cx="1687938" cy="98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96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2" y="-75414"/>
            <a:ext cx="9332536" cy="7022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3122" y="509050"/>
            <a:ext cx="2654648" cy="999242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4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800" b="1" spc="4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144" y="2433785"/>
            <a:ext cx="8382001" cy="954107"/>
          </a:xfrm>
          <a:prstGeom prst="rect">
            <a:avLst/>
          </a:prstGeom>
          <a:solidFill>
            <a:srgbClr val="FFC0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8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44" y="1823908"/>
            <a:ext cx="8382002" cy="523220"/>
          </a:xfrm>
          <a:prstGeom prst="rect">
            <a:avLst/>
          </a:prstGeom>
          <a:solidFill>
            <a:srgbClr val="00FF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28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145" y="3487073"/>
            <a:ext cx="8382001" cy="2446824"/>
          </a:xfrm>
          <a:prstGeom prst="rect">
            <a:avLst/>
          </a:prstGeom>
          <a:solidFill>
            <a:srgbClr val="00FFFF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মোঃ ফরহাদ হোসেন, অধ্যক্ষ, বিরামপুর সরকারী কলেজ,দিনাজপুর।</a:t>
            </a:r>
          </a:p>
          <a:p>
            <a:pPr algn="ctr"/>
            <a:r>
              <a:rPr lang="bn-BD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নিশিত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কুন্ডু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55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ইংরেজী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 টিচার্স ট্রেনিং কলেজ(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),রংপুর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নুর আলম, উপজেলা মাধ্যমিক অফিসার, বিরামপুর, দিনাজপুর।</a:t>
            </a:r>
            <a:endParaRPr lang="bn-IN" sz="255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মো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ঃ আব্দুস সালাম, একাডেমিক শিক্ষা অফিসার, বিরামপুর, দিনাজপুর।</a:t>
            </a:r>
          </a:p>
          <a:p>
            <a:pPr algn="ctr"/>
            <a:r>
              <a:rPr lang="bn-BD" sz="2400" dirty="0">
                <a:latin typeface="Nikosh" pitchFamily="2" charset="0"/>
                <a:cs typeface="Nikosh" pitchFamily="2" charset="0"/>
              </a:rPr>
              <a:t>জনাব মেফতাহুন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নাহার(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কবিতা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000" dirty="0">
                <a:latin typeface="Nikosh" pitchFamily="2" charset="0"/>
                <a:cs typeface="Nikosh" pitchFamily="2" charset="0"/>
              </a:rPr>
              <a:t>বাংলা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), বিরামপুর চাঁদপুর ফাজিল মাদ্রাসা,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বিরামপুর, দিনাজপুর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5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06436" y="763885"/>
            <a:ext cx="4902527" cy="857250"/>
          </a:xfrm>
          <a:prstGeom prst="rect">
            <a:avLst/>
          </a:prstGeom>
        </p:spPr>
        <p:txBody>
          <a:bodyPr vert="horz" lIns="68580" tIns="34290" rIns="68580" bIns="34290" numCol="1" rtlCol="0" anchor="ctr"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5400" b="1" dirty="0" smtClean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5400" b="1" dirty="0">
              <a:ln/>
              <a:solidFill>
                <a:srgbClr val="00CC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18834" y="1885950"/>
            <a:ext cx="2914650" cy="3657600"/>
            <a:chOff x="1418834" y="1885950"/>
            <a:chExt cx="2914650" cy="3657600"/>
          </a:xfrm>
        </p:grpSpPr>
        <p:sp>
          <p:nvSpPr>
            <p:cNvPr id="14" name="Rectangle 13"/>
            <p:cNvSpPr/>
            <p:nvPr/>
          </p:nvSpPr>
          <p:spPr>
            <a:xfrm>
              <a:off x="1543050" y="1885950"/>
              <a:ext cx="2686050" cy="3657600"/>
            </a:xfrm>
            <a:prstGeom prst="rect">
              <a:avLst/>
            </a:prstGeom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5" name="Content Placeholder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0906" y="2087869"/>
              <a:ext cx="1190337" cy="141352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1418834" y="3703314"/>
              <a:ext cx="2914650" cy="1800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00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2100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00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মিজানুর</a:t>
              </a:r>
              <a:r>
                <a:rPr lang="en-US" sz="2100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00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রহমান</a:t>
              </a:r>
              <a:r>
                <a:rPr lang="en-US" sz="2100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00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মিজান</a:t>
              </a:r>
              <a:endParaRPr lang="bn-BD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1600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সিনিয়র</a:t>
              </a:r>
              <a:r>
                <a:rPr lang="en-US" sz="1600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1600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1600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600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1600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en-US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মির্জাপুর</a:t>
              </a:r>
              <a:r>
                <a:rPr lang="en-US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, </a:t>
              </a:r>
            </a:p>
            <a:p>
              <a:pPr algn="ctr"/>
              <a:r>
                <a:rPr lang="en-US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বিরামপুর</a:t>
              </a:r>
              <a:r>
                <a:rPr lang="en-US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দিনাজপুর</a:t>
              </a:r>
              <a:r>
                <a:rPr lang="en-US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।</a:t>
              </a:r>
              <a:endParaRPr lang="bn-BD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মোবাইল নং-</a:t>
              </a:r>
              <a:r>
                <a:rPr lang="en-US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০১৭৪০৯৭৯৩৯৭  </a:t>
              </a:r>
            </a:p>
            <a:p>
              <a:pPr algn="ctr"/>
              <a:r>
                <a:rPr lang="en-US" sz="1200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ই-</a:t>
              </a:r>
              <a:r>
                <a:rPr lang="en-US" sz="1200" dirty="0" err="1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মেইলঃ</a:t>
              </a:r>
              <a:r>
                <a:rPr lang="en-US" sz="1600" dirty="0">
                  <a:ln>
                    <a:solidFill>
                      <a:schemeClr val="tx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100" dirty="0" err="1">
                  <a:ln>
                    <a:solidFill>
                      <a:schemeClr val="tx1"/>
                    </a:solidFill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mizan.birampur@gmail.com</a:t>
              </a:r>
              <a:endParaRPr lang="en-US" sz="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43400" y="2171700"/>
            <a:ext cx="228600" cy="3314700"/>
            <a:chOff x="4343400" y="2171700"/>
            <a:chExt cx="228600" cy="33147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457700" y="2171700"/>
              <a:ext cx="0" cy="33147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2857500"/>
              <a:ext cx="0" cy="21717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343400" y="2857500"/>
              <a:ext cx="0" cy="21717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800600" y="1885950"/>
            <a:ext cx="2914649" cy="3657600"/>
            <a:chOff x="4800600" y="1885950"/>
            <a:chExt cx="2914649" cy="3657600"/>
          </a:xfrm>
        </p:grpSpPr>
        <p:sp>
          <p:nvSpPr>
            <p:cNvPr id="15" name="Rectangle 14"/>
            <p:cNvSpPr/>
            <p:nvPr/>
          </p:nvSpPr>
          <p:spPr>
            <a:xfrm>
              <a:off x="4800600" y="1885950"/>
              <a:ext cx="2686050" cy="3657600"/>
            </a:xfrm>
            <a:prstGeom prst="rect">
              <a:avLst/>
            </a:prstGeom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5552" y="3766210"/>
              <a:ext cx="275969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ষষ্ঠ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endParaRPr lang="bn-BD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bn-BD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৯(অমেরুদন্ডী প্রাণীর বৈশিষ্ট্য)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৫০ </a:t>
              </a:r>
              <a:r>
                <a:rPr lang="en-US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606" y="2111502"/>
              <a:ext cx="1168038" cy="1389893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7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49183" y="600259"/>
            <a:ext cx="5613303" cy="4082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দেখছ, এদের কি বলে?</a:t>
            </a:r>
            <a:endParaRPr lang="en-US" sz="40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Pictures\5th content pic\Fish_Backbone_by_SevenB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293317"/>
            <a:ext cx="4448662" cy="2973883"/>
          </a:xfrm>
          <a:prstGeom prst="rect">
            <a:avLst/>
          </a:prstGeom>
          <a:noFill/>
        </p:spPr>
      </p:pic>
      <p:pic>
        <p:nvPicPr>
          <p:cNvPr id="2051" name="Picture 3" descr="C:\Users\user\Pictures\5th content pic\Backbone_(PSF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143000"/>
            <a:ext cx="2971799" cy="3810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590800" y="11430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C:\Users\user\Pictures\5th content pic\mY1t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5835" y="1293317"/>
            <a:ext cx="3352800" cy="3659683"/>
          </a:xfrm>
          <a:prstGeom prst="rect">
            <a:avLst/>
          </a:prstGeom>
          <a:noFill/>
        </p:spPr>
      </p:pic>
      <p:pic>
        <p:nvPicPr>
          <p:cNvPr id="2053" name="Picture 5" descr="C:\Users\user\Pictures\5th content pic\animl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1286059"/>
            <a:ext cx="4448662" cy="378232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355835" y="5264331"/>
            <a:ext cx="3630846" cy="4046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কি মেরুদন্ড আছে?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95108" y="5263002"/>
            <a:ext cx="3630846" cy="4046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 এদের মেরুদন্ড নেই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0988" y="5449151"/>
            <a:ext cx="7620000" cy="4881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সকল প্রাণীর মেরুদন্ড নেই তাদের কি বলে?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0988" y="5456408"/>
            <a:ext cx="7620000" cy="4881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সকল প্রাণীর মেরুদন্ড নেই তাদের অমেরুদন্ডী প্রাণী বলে।</a:t>
            </a:r>
            <a:endParaRPr lang="en-US" sz="2000" b="1" dirty="0"/>
          </a:p>
        </p:txBody>
      </p:sp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887731"/>
            <a:ext cx="9048997" cy="634788"/>
          </a:xfrm>
        </p:spPr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বৈশিষ্ট্যকে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1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19" grpId="1"/>
      <p:bldP spid="10" grpId="0"/>
      <p:bldP spid="10" grpId="1"/>
      <p:bldP spid="11" grpId="0"/>
      <p:bldP spid="11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8715" y="1828800"/>
            <a:ext cx="1157027" cy="3838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মাদের আজকের পাঠ</a:t>
            </a:r>
            <a:endParaRPr lang="en-US" sz="5400" b="1" dirty="0">
              <a:ln/>
              <a:solidFill>
                <a:srgbClr val="00CC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2499" y="2954091"/>
            <a:ext cx="5929460" cy="10060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8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bn-BD" sz="8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bn-BD" sz="8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8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ন্ডী </a:t>
            </a:r>
            <a:r>
              <a:rPr lang="bn-BD" sz="8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BD" sz="8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ণী</a:t>
            </a:r>
            <a:r>
              <a:rPr lang="bn-BD" sz="8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8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বৈ</a:t>
            </a:r>
            <a:r>
              <a:rPr lang="bn-BD" sz="8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8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ষ্ট্য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2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97277" y="2435751"/>
            <a:ext cx="6370948" cy="2554545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28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অমেরুদন্ডী কাকে তা বলতে পারবে;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অমেরুদন্ডী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প্রাণীর বৈশিষ্ট্য বলতে পারবে;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 এ সকল প্রাণী সনাক্ত করে তালিকা তৈরী করতে পারবে।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37769" y="1530035"/>
            <a:ext cx="1400437" cy="4260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34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1934" y="1551008"/>
            <a:ext cx="4226350" cy="4992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অমেরুদন্ডী প্রাণী কাকে বলে?</a:t>
            </a:r>
            <a:endParaRPr lang="en-US" sz="5400" b="1" dirty="0">
              <a:ln/>
              <a:solidFill>
                <a:srgbClr val="00CC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0187" y="2372810"/>
            <a:ext cx="7569843" cy="3009418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</a:p>
          <a:p>
            <a:pPr algn="just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 প্রাণীর মেরুদন্ড </a:t>
            </a:r>
            <a:r>
              <a:rPr lang="bn-BD" sz="40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শিরদাঁড়া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নেই, তাদেরকে অমেরুদন্ডী প্রাণী বলে। যেমনঃ অ্যামিবা, কেঁচো, জোঁক, মাছি, মশা, প্রজাপতি ইত্যাদি।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6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user\Pictures\5th content pic\0606b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683" y="1331159"/>
            <a:ext cx="4993362" cy="4073169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5427713" y="3065939"/>
            <a:ext cx="3149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 panose="05040102010807070707" pitchFamily="18" charset="2"/>
              </a:rPr>
              <a:t>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 panose="05040102010807070707" pitchFamily="18" charset="2"/>
              </a:rPr>
              <a:t> </a:t>
            </a:r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3" panose="05040102010807070707" pitchFamily="18" charset="2"/>
              </a:rPr>
              <a:t>কঙ্কাল থাকে না।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8019" y="3954093"/>
            <a:ext cx="2537009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 </a:t>
            </a:r>
            <a:r>
              <a:rPr lang="bn-BD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লেজ নেই।</a:t>
            </a:r>
            <a:endParaRPr lang="en-US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\Pictures\5th content pic\shrimp-diagra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123" y="1608898"/>
            <a:ext cx="5128858" cy="3487209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5427713" y="3522526"/>
            <a:ext cx="4060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</a:t>
            </a:r>
            <a:r>
              <a:rPr lang="en-US" sz="24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  <a:sym typeface="Wingdings 3" panose="05040102010807070707" pitchFamily="18" charset="2"/>
              </a:rPr>
              <a:t> </a:t>
            </a:r>
            <a:r>
              <a:rPr lang="bn-BD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চোখ সরল বা পুঞ্জাক্ষি প্রকৃতির।</a:t>
            </a:r>
            <a:endParaRPr lang="en-US" sz="24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2235" y="5404328"/>
            <a:ext cx="4256810" cy="435093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চোখে অনেকগুলো চোখ</a:t>
            </a:r>
            <a:endParaRPr lang="en-US" sz="28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8019" y="1565531"/>
            <a:ext cx="1600200" cy="461665"/>
          </a:xfrm>
          <a:prstGeom prst="rect">
            <a:avLst/>
          </a:prstGeom>
          <a:noFill/>
          <a:ln w="12700">
            <a:solidFill>
              <a:srgbClr val="FF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cyÄvwÿ</a:t>
            </a:r>
            <a:r>
              <a:rPr lang="en-US" sz="24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24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7714" y="2589489"/>
            <a:ext cx="3426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 panose="05040102010807070707" pitchFamily="18" charset="2"/>
              </a:rPr>
              <a:t>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 panose="05040102010807070707" pitchFamily="18" charset="2"/>
              </a:rPr>
              <a:t>  </a:t>
            </a:r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3" panose="05040102010807070707" pitchFamily="18" charset="2"/>
              </a:rPr>
              <a:t>অমেরুদন্ডী প্রাণীর মেরুদন্ডী নেই।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6541" y="541074"/>
            <a:ext cx="4213782" cy="55308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প্রাণীর বৈশিষ্ট্য</a:t>
            </a:r>
            <a:endParaRPr lang="en-US" sz="28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89045" y="2103136"/>
            <a:ext cx="3426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 panose="05040102010807070707" pitchFamily="18" charset="2"/>
              </a:rPr>
              <a:t> 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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  <a:sym typeface="Wingdings 3" panose="05040102010807070707" pitchFamily="18" charset="2"/>
              </a:rPr>
              <a:t>অমেরুদন্ডী প্রাণীর বৈশিষ্ট্যঃ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8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ac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ac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19" grpId="0"/>
      <p:bldP spid="10" grpId="0"/>
      <p:bldP spid="11" grpId="0" animBg="1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0358" y="2987040"/>
            <a:ext cx="6637848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বলতে কি বোঝ? উদাহরণ সহ লিখ।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4085" y="1703440"/>
            <a:ext cx="1350395" cy="4333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0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95" y="6600039"/>
            <a:ext cx="260253" cy="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63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704</Words>
  <Application>Microsoft Office PowerPoint</Application>
  <PresentationFormat>On-screen Show (4:3)</PresentationFormat>
  <Paragraphs>120</Paragraphs>
  <Slides>20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Nikosh</vt:lpstr>
      <vt:lpstr>NikoshBAN</vt:lpstr>
      <vt:lpstr>SutonnyMJ</vt:lpstr>
      <vt:lpstr>Times New Roman</vt:lpstr>
      <vt:lpstr>Vrinda</vt:lpstr>
      <vt:lpstr>Wingdings 2</vt:lpstr>
      <vt:lpstr>Wingdings 3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 Kaishar</dc:creator>
  <cp:lastModifiedBy>Mahi Kaishar</cp:lastModifiedBy>
  <cp:revision>77</cp:revision>
  <dcterms:created xsi:type="dcterms:W3CDTF">2019-11-08T16:55:15Z</dcterms:created>
  <dcterms:modified xsi:type="dcterms:W3CDTF">2019-11-10T19:16:29Z</dcterms:modified>
</cp:coreProperties>
</file>