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2" r:id="rId2"/>
    <p:sldId id="283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4" r:id="rId14"/>
    <p:sldId id="275" r:id="rId15"/>
    <p:sldId id="276" r:id="rId16"/>
    <p:sldId id="277" r:id="rId17"/>
    <p:sldId id="278" r:id="rId18"/>
    <p:sldId id="279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BD90D-B918-4D32-ACE6-0B29F414B7E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38A51-ABAE-4B97-A80A-AA1A7140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3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0A9E-57CC-4882-B1E4-547C946FC2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41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বাটনগুলিতে</a:t>
            </a:r>
            <a:r>
              <a:rPr lang="bn-IN" baseline="0" dirty="0" smtClean="0"/>
              <a:t> হাইপারলিংক দেওয়া আছে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724-9AA3-4ACA-883C-16F8A54B7C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2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বাটনগুলিতে</a:t>
            </a:r>
            <a:r>
              <a:rPr lang="bn-IN" baseline="0" dirty="0" smtClean="0"/>
              <a:t> হাইপারলিংক দেওয়া আছে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724-9AA3-4ACA-883C-16F8A54B7C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7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বাটনগুলিতে</a:t>
            </a:r>
            <a:r>
              <a:rPr lang="bn-IN" baseline="0" dirty="0" smtClean="0"/>
              <a:t> হাইপারলিংক দেওয়া আছে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724-9AA3-4ACA-883C-16F8A54B7C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50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বাটনগুলিতে</a:t>
            </a:r>
            <a:r>
              <a:rPr lang="bn-IN" baseline="0" dirty="0" smtClean="0"/>
              <a:t> হাইপারলিংক দেওয়া আছে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724-9AA3-4ACA-883C-16F8A54B7C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0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বাটনগুলিতে</a:t>
            </a:r>
            <a:r>
              <a:rPr lang="bn-IN" baseline="0" dirty="0" smtClean="0"/>
              <a:t> হাইপারলিংক দেওয়া আছে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724-9AA3-4ACA-883C-16F8A54B7C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46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বাটনগুলিতে</a:t>
            </a:r>
            <a:r>
              <a:rPr lang="bn-IN" baseline="0" dirty="0" smtClean="0"/>
              <a:t> হাইপারলিংক দেওয়া আছে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724-9AA3-4ACA-883C-16F8A54B7C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14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বাটনগুলিতে</a:t>
            </a:r>
            <a:r>
              <a:rPr lang="bn-IN" baseline="0" dirty="0" smtClean="0"/>
              <a:t> হাইপারলিংক দেওয়া আছে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724-9AA3-4ACA-883C-16F8A54B7C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9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বাটনগুলিতে</a:t>
            </a:r>
            <a:r>
              <a:rPr lang="bn-IN" baseline="0" dirty="0" smtClean="0"/>
              <a:t> হাইপারলিংক দেওয়া আছে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724-9AA3-4ACA-883C-16F8A54B7C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10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বাটনগুলিতে</a:t>
            </a:r>
            <a:r>
              <a:rPr lang="bn-IN" baseline="0" dirty="0" smtClean="0"/>
              <a:t> হাইপারলিংক দেওয়া আছে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724-9AA3-4ACA-883C-16F8A54B7C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6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A58A-176D-43BE-B4EA-F022692D775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8256-B14D-4FA4-A30F-E6C76C0D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A58A-176D-43BE-B4EA-F022692D775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8256-B14D-4FA4-A30F-E6C76C0D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1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A58A-176D-43BE-B4EA-F022692D775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8256-B14D-4FA4-A30F-E6C76C0D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7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A58A-176D-43BE-B4EA-F022692D775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8256-B14D-4FA4-A30F-E6C76C0D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8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A58A-176D-43BE-B4EA-F022692D775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8256-B14D-4FA4-A30F-E6C76C0D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8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A58A-176D-43BE-B4EA-F022692D775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8256-B14D-4FA4-A30F-E6C76C0D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7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A58A-176D-43BE-B4EA-F022692D775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8256-B14D-4FA4-A30F-E6C76C0D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0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A58A-176D-43BE-B4EA-F022692D775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8256-B14D-4FA4-A30F-E6C76C0D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A58A-176D-43BE-B4EA-F022692D775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8256-B14D-4FA4-A30F-E6C76C0D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1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A58A-176D-43BE-B4EA-F022692D775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8256-B14D-4FA4-A30F-E6C76C0D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5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A58A-176D-43BE-B4EA-F022692D775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8256-B14D-4FA4-A30F-E6C76C0D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3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DA58A-176D-43BE-B4EA-F022692D775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28256-B14D-4FA4-A30F-E6C76C0D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9.xml"/><Relationship Id="rId18" Type="http://schemas.openxmlformats.org/officeDocument/2006/relationships/image" Target="../media/image3.PNG"/><Relationship Id="rId3" Type="http://schemas.openxmlformats.org/officeDocument/2006/relationships/image" Target="../media/image2.jpg"/><Relationship Id="rId7" Type="http://schemas.openxmlformats.org/officeDocument/2006/relationships/slide" Target="slide17.xml"/><Relationship Id="rId12" Type="http://schemas.openxmlformats.org/officeDocument/2006/relationships/slide" Target="slide14.xml"/><Relationship Id="rId17" Type="http://schemas.openxmlformats.org/officeDocument/2006/relationships/hyperlink" Target="http://a2i.pmo.gov.bd/" TargetMode="External"/><Relationship Id="rId2" Type="http://schemas.openxmlformats.org/officeDocument/2006/relationships/image" Target="../media/image1.jpg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8.png"/><Relationship Id="rId5" Type="http://schemas.openxmlformats.org/officeDocument/2006/relationships/slide" Target="slide10.xml"/><Relationship Id="rId10" Type="http://schemas.openxmlformats.org/officeDocument/2006/relationships/slide" Target="slide2.xml"/><Relationship Id="rId4" Type="http://schemas.openxmlformats.org/officeDocument/2006/relationships/image" Target="../media/image10.jp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68460" y="1725460"/>
            <a:ext cx="3407079" cy="34070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889575"/>
            <a:ext cx="31242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বহিঃকর্ণ</a:t>
            </a:r>
            <a:endParaRPr lang="en-US" sz="40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0" b="93350" l="7500" r="93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74" y="1648836"/>
            <a:ext cx="4487051" cy="2903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9684" y="4457838"/>
            <a:ext cx="2514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পিনা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599" y="4423619"/>
            <a:ext cx="2514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কর্ণকুহর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8638" y="4406463"/>
            <a:ext cx="2514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কর্ণপটহ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630" y="5205917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বহিঃকর্ণ তিনটি অংশ নিয়ে গঠিত। যথা- পিনা, কর্ণকুহর ও কর্ণপটহ।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87253"/>
            <a:ext cx="20574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মধ্যকর্ণ</a:t>
            </a:r>
            <a:endParaRPr lang="en-US" sz="40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1" b="94335" l="8750" r="933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30" y="1933583"/>
            <a:ext cx="4359058" cy="2623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5304" y="4220810"/>
            <a:ext cx="2971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মেলিয়াস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9459" y="4220810"/>
            <a:ext cx="2971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ইনকাস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5304" y="4220809"/>
            <a:ext cx="2971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স্টেপিস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805584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মধ্যকর্ণ একটি বায়ুপূর্ণ থলি, যার সাথে একটি নালি গলা পর্যন্ত বিস্তৃত। এতে তিনটি ক্ষুদ্র ক্ষুদ্র অস্থি রয়েছে। যথা- মেলিয়াস, ইনকান ও স্টেপিস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791" y="824174"/>
            <a:ext cx="7961376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অন্তঃকর্ণঃ এটি অডিটরি ক্যাপসুলে ২টি প্রকোষ্ঠে বিভক্ত</a:t>
            </a:r>
            <a:endParaRPr lang="en-US" sz="36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4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36" y="1723001"/>
            <a:ext cx="4189527" cy="31814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4700" y="5003253"/>
            <a:ext cx="2971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ইউট্রিকুলাস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199" y="5596981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ইউট্রিকুলাস তিনটি নালী দিয়ে গঠিত। এর ভিতর রয়েছে সূক্ষ্ম লোমের মতো স্নায়ু ও রস।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5570" y="4904485"/>
            <a:ext cx="23576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স্যাকুলাস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5247" y="5536835"/>
            <a:ext cx="7010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অন্তঃকর্ণের রসেপূর্ণ এই অংশটি দেখতে অনেকট শামুকের মতো। একে ককলিয়া বলে। এখানে শ্রবণ সংবেদী কোষ থাকে।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6155" y="1555137"/>
            <a:ext cx="3962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8632" y="3192212"/>
            <a:ext cx="669744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বর্হিঃকর্ণ ও অন্তঃকর্ণের মধ্যে ৩টি পাথর্ক্য লিখ।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1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8261" y="1139911"/>
            <a:ext cx="3506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কানের যত্ন</a:t>
            </a:r>
            <a:endParaRPr lang="en-US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9996" y="2151396"/>
            <a:ext cx="7126664" cy="304698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 কান পরিষ্কার করা।</a:t>
            </a:r>
          </a:p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গোসলের সময় কানে যেন পানি না ঢোকে সেদিকে   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সতর্ক থাকা।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কানের বাইরের কোনো বস্তু বা পোমাক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ড়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ঢুকলে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ডাক্তারের পরামর্শ নেওয়া।</a:t>
            </a:r>
          </a:p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শব্দে গান না শোনা।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27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384" y="2654975"/>
            <a:ext cx="6439631" cy="646331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কানকে শ্রবণ ঈন্দ্রিয় বলা হয় কেনো?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3516" y="947753"/>
            <a:ext cx="3962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3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9" y="1447800"/>
            <a:ext cx="769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নিচের কোনটি মধ্যকর্ণের অংশ নয়?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8737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ইনকাস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4485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মেলিয়াস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87571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স্টেপিস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42077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ঘ.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কর্ণপটহ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90578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895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895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895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293879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সঠিক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657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কোনটির গঠন শামুকের মতো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59834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স্যাকুলাস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408551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ইউট্রিকুলাস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466697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ঘ.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স্টেপিস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511558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5105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সঠিক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114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পিনা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0730" y="5109299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0250" y="512317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511543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28899" y="606654"/>
            <a:ext cx="3962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88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47201" y="2021714"/>
            <a:ext cx="1502778" cy="4498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47871" y="3367454"/>
            <a:ext cx="6301438" cy="65219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bn-BD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কানের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গঠন চিত্র অংকন করে নিয়ে আসবে।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274" y="1985376"/>
            <a:ext cx="3886200" cy="16275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233" y="3437768"/>
            <a:ext cx="3849189" cy="16603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3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99376" y="4854559"/>
            <a:ext cx="4872624" cy="12134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অনেক অনেক শুভেচ্ছা 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2861" y="3652862"/>
            <a:ext cx="4503773" cy="9638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ক্লাসে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4"/>
            <a:ext cx="9181578" cy="1234587"/>
          </a:xfrm>
          <a:prstGeom prst="rect">
            <a:avLst/>
          </a:prstGeom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587689" y="1670289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2177338" y="1684357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ঘোষনা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3766987" y="1684358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5384771" y="1698427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6974420" y="1684359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9" action="ppaction://hlinksldjump"/>
          </p:cNvPr>
          <p:cNvSpPr/>
          <p:nvPr/>
        </p:nvSpPr>
        <p:spPr>
          <a:xfrm>
            <a:off x="561095" y="2263597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>
            <a:hlinkClick r:id="rId10" action="ppaction://hlinksldjump"/>
          </p:cNvPr>
          <p:cNvSpPr/>
          <p:nvPr/>
        </p:nvSpPr>
        <p:spPr>
          <a:xfrm>
            <a:off x="547027" y="2792000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উপস্থাপন-১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>
            <a:hlinkClick r:id="rId11" action="ppaction://hlinksldjump"/>
          </p:cNvPr>
          <p:cNvSpPr/>
          <p:nvPr/>
        </p:nvSpPr>
        <p:spPr>
          <a:xfrm>
            <a:off x="519588" y="3907282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12" action="ppaction://hlinksldjump"/>
          </p:cNvPr>
          <p:cNvSpPr/>
          <p:nvPr/>
        </p:nvSpPr>
        <p:spPr>
          <a:xfrm>
            <a:off x="489720" y="5032688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উপস্থাপন-৩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13" action="ppaction://hlinksldjump"/>
          </p:cNvPr>
          <p:cNvSpPr/>
          <p:nvPr/>
        </p:nvSpPr>
        <p:spPr>
          <a:xfrm>
            <a:off x="543669" y="3339758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4" action="ppaction://hlinksldjump"/>
          </p:cNvPr>
          <p:cNvSpPr/>
          <p:nvPr/>
        </p:nvSpPr>
        <p:spPr>
          <a:xfrm>
            <a:off x="518674" y="4475038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5" action="ppaction://hlinksldjump"/>
          </p:cNvPr>
          <p:cNvSpPr/>
          <p:nvPr/>
        </p:nvSpPr>
        <p:spPr>
          <a:xfrm>
            <a:off x="518674" y="5597365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>
            <a:hlinkClick r:id="rId16" action="ppaction://hlinksldjump"/>
          </p:cNvPr>
          <p:cNvSpPr/>
          <p:nvPr/>
        </p:nvSpPr>
        <p:spPr>
          <a:xfrm>
            <a:off x="493622" y="6133876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7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8600" y="685800"/>
            <a:ext cx="4419600" cy="5715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121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40" y="1789043"/>
            <a:ext cx="1517973" cy="155544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Horizontal Scroll 8"/>
          <p:cNvSpPr/>
          <p:nvPr/>
        </p:nvSpPr>
        <p:spPr>
          <a:xfrm>
            <a:off x="4800600" y="685800"/>
            <a:ext cx="4114800" cy="5715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21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553599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অঙ্গসময়ঃ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50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276600"/>
            <a:ext cx="3810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ডিপ্লোমা-ইন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সায়েন্স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বিদ্যালয়,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০১৭৪০৯৭৯৩৯৭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mizan.birampur@gmail.com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31840"/>
            <a:ext cx="1230126" cy="1555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78017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29.jpg"/>
          <p:cNvPicPr>
            <a:picLocks noChangeAspect="1"/>
          </p:cNvPicPr>
          <p:nvPr/>
        </p:nvPicPr>
        <p:blipFill>
          <a:blip r:embed="rId3" cstate="print"/>
          <a:srcRect l="6667" r="5833"/>
          <a:stretch>
            <a:fillRect/>
          </a:stretch>
        </p:blipFill>
        <p:spPr>
          <a:xfrm>
            <a:off x="1888002" y="1201154"/>
            <a:ext cx="5483756" cy="384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714498" y="391391"/>
            <a:ext cx="617573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এই  চিত্রতে </a:t>
            </a:r>
            <a:r>
              <a:rPr lang="bn-BD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কি কি </a:t>
            </a:r>
            <a:r>
              <a:rPr lang="bn-IN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অঙ্গ দেখতে পা</a:t>
            </a:r>
            <a:r>
              <a:rPr lang="en-US" sz="40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চ্ছ</a:t>
            </a:r>
            <a:r>
              <a:rPr lang="en-US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072438" y="1872381"/>
            <a:ext cx="1145509" cy="612648"/>
          </a:xfrm>
          <a:prstGeom prst="wedgeEllipseCallout">
            <a:avLst>
              <a:gd name="adj1" fmla="val 241800"/>
              <a:gd name="adj2" fmla="val 42497"/>
            </a:avLst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100719" y="3184538"/>
            <a:ext cx="1145509" cy="612648"/>
          </a:xfrm>
          <a:prstGeom prst="wedgeEllipseCallout">
            <a:avLst>
              <a:gd name="adj1" fmla="val 174319"/>
              <a:gd name="adj2" fmla="val -89831"/>
            </a:avLst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049180" y="3050436"/>
            <a:ext cx="1145509" cy="612648"/>
          </a:xfrm>
          <a:prstGeom prst="wedgeEllipseCallout">
            <a:avLst>
              <a:gd name="adj1" fmla="val -236326"/>
              <a:gd name="adj2" fmla="val -66751"/>
            </a:avLst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912429" y="4603537"/>
            <a:ext cx="1145509" cy="612648"/>
          </a:xfrm>
          <a:prstGeom prst="wedgeEllipseCallout">
            <a:avLst>
              <a:gd name="adj1" fmla="val -248670"/>
              <a:gd name="adj2" fmla="val -197540"/>
            </a:avLst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জিহ্বা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200341" y="5216185"/>
            <a:ext cx="1204050" cy="612648"/>
          </a:xfrm>
          <a:prstGeom prst="wedgeEllipseCallout">
            <a:avLst>
              <a:gd name="adj1" fmla="val -110452"/>
              <a:gd name="adj2" fmla="val -225236"/>
            </a:avLst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2346" y="5873834"/>
            <a:ext cx="6495068" cy="56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2346" y="5845553"/>
            <a:ext cx="6495068" cy="56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69225" y="5920967"/>
            <a:ext cx="6495068" cy="56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06412" y="5908428"/>
            <a:ext cx="6495068" cy="56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endParaRPr lang="en-US" sz="40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4" grpId="0" animBg="1"/>
      <p:bldP spid="15" grpId="0" animBg="1"/>
      <p:bldP spid="3" grpId="0" animBg="1"/>
      <p:bldP spid="22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6831" y="3072502"/>
            <a:ext cx="4996740" cy="1472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69014" y="1828800"/>
            <a:ext cx="1372374" cy="4841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মাদের আজ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33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8082" y="1221732"/>
            <a:ext cx="1255966" cy="4879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6591" y="2313483"/>
            <a:ext cx="5558948" cy="15031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bn-BD" sz="5400" b="1" cap="none" spc="0" dirty="0" smtClean="0">
              <a:ln/>
              <a:solidFill>
                <a:srgbClr val="0000FF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 কি তা বলতে পারবে,</a:t>
            </a:r>
          </a:p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কানের বিভিন্ন অংশের নাম বলতে পারবে,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কানের কাজ বর্ণনা করতে পারবে।</a:t>
            </a:r>
            <a:endParaRPr lang="en-US" sz="5400" b="1" cap="none" spc="0" dirty="0">
              <a:ln/>
              <a:solidFill>
                <a:srgbClr val="0000FF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27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4083" y="884265"/>
            <a:ext cx="5715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কানের অবস্থান</a:t>
            </a:r>
            <a:endParaRPr lang="en-US" sz="54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854393"/>
            <a:ext cx="3136900" cy="37639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19400" y="3429000"/>
            <a:ext cx="685800" cy="1219200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86400" y="3352800"/>
            <a:ext cx="685800" cy="1219200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5665940"/>
            <a:ext cx="7848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 মাথার দুইপাশে অবস্থিত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5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20700"/>
            <a:ext cx="6629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 অনুযা</a:t>
            </a:r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য়ী</a:t>
            </a:r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কান তিনটি অংশে বিভক্ত</a:t>
            </a:r>
            <a:endParaRPr lang="en-US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48636"/>
            <a:ext cx="3111500" cy="4305300"/>
          </a:xfrm>
          <a:prstGeom prst="rect">
            <a:avLst/>
          </a:prstGeom>
        </p:spPr>
      </p:pic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1699146" y="5922254"/>
            <a:ext cx="1882254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বহিঃকর্ণ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157962"/>
            <a:ext cx="1181100" cy="5156200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3985146" y="5922254"/>
            <a:ext cx="1882254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মধ্যকর্ণ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1273480"/>
            <a:ext cx="2870200" cy="4724400"/>
          </a:xfrm>
          <a:prstGeom prst="rect">
            <a:avLst/>
          </a:prstGeom>
        </p:spPr>
      </p:pic>
      <p:sp>
        <p:nvSpPr>
          <p:cNvPr id="8" name="TextBox 7">
            <a:hlinkClick r:id="rId9" action="ppaction://hlinksldjump"/>
          </p:cNvPr>
          <p:cNvSpPr txBox="1"/>
          <p:nvPr/>
        </p:nvSpPr>
        <p:spPr>
          <a:xfrm>
            <a:off x="6042546" y="5922254"/>
            <a:ext cx="1882254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অন্তঃকর্ণ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7063" y="1476833"/>
            <a:ext cx="3962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2685" y="3201004"/>
            <a:ext cx="603115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কান কাকে বলে? কানের কয়টি অংশ?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02" y="6395634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83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538</Words>
  <Application>Microsoft Office PowerPoint</Application>
  <PresentationFormat>On-screen Show (4:3)</PresentationFormat>
  <Paragraphs>132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COMPUTER</dc:creator>
  <cp:lastModifiedBy>Mahi Kaishar</cp:lastModifiedBy>
  <cp:revision>77</cp:revision>
  <dcterms:created xsi:type="dcterms:W3CDTF">2018-01-31T18:32:51Z</dcterms:created>
  <dcterms:modified xsi:type="dcterms:W3CDTF">2019-11-08T17:08:16Z</dcterms:modified>
</cp:coreProperties>
</file>