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80" r:id="rId2"/>
    <p:sldId id="277" r:id="rId3"/>
    <p:sldId id="260" r:id="rId4"/>
    <p:sldId id="261" r:id="rId5"/>
    <p:sldId id="262" r:id="rId6"/>
    <p:sldId id="263" r:id="rId7"/>
    <p:sldId id="264" r:id="rId8"/>
    <p:sldId id="278" r:id="rId9"/>
    <p:sldId id="265" r:id="rId10"/>
    <p:sldId id="266" r:id="rId11"/>
    <p:sldId id="267" r:id="rId12"/>
    <p:sldId id="268" r:id="rId13"/>
    <p:sldId id="269" r:id="rId14"/>
    <p:sldId id="270" r:id="rId15"/>
    <p:sldId id="271" r:id="rId16"/>
    <p:sldId id="273" r:id="rId17"/>
    <p:sldId id="275" r:id="rId18"/>
    <p:sldId id="279"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1" d="100"/>
          <a:sy n="101" d="100"/>
        </p:scale>
        <p:origin x="9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1C1A2-BF25-4E6A-8E1B-DABBD7378406}" type="datetimeFigureOut">
              <a:rPr lang="en-US" smtClean="0"/>
              <a:t>11/8/2019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01BE5-C271-47DD-A0F3-73B703F920C0}" type="slidenum">
              <a:rPr lang="en-US" smtClean="0"/>
              <a:t>‹#›</a:t>
            </a:fld>
            <a:endParaRPr lang="en-US"/>
          </a:p>
        </p:txBody>
      </p:sp>
    </p:spTree>
    <p:extLst>
      <p:ext uri="{BB962C8B-B14F-4D97-AF65-F5344CB8AC3E}">
        <p14:creationId xmlns:p14="http://schemas.microsoft.com/office/powerpoint/2010/main" val="3962676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পাঠ শিরোনাম বের করার জন্য </a:t>
            </a:r>
            <a:r>
              <a:rPr lang="bn-BD" sz="1200" baseline="0" dirty="0" smtClean="0">
                <a:latin typeface="NikoshBAN" pitchFamily="2" charset="0"/>
                <a:cs typeface="NikoshBAN" pitchFamily="2" charset="0"/>
              </a:rPr>
              <a:t>শিক্ষার্থীদের</a:t>
            </a:r>
            <a:r>
              <a:rPr lang="bn-BD" sz="1200" dirty="0" smtClean="0">
                <a:latin typeface="NikoshBAN" pitchFamily="2" charset="0"/>
                <a:cs typeface="NikoshBAN" pitchFamily="2" charset="0"/>
              </a:rPr>
              <a:t>স্লাইডে</a:t>
            </a:r>
            <a:r>
              <a:rPr lang="bn-BD" sz="1200" baseline="0" dirty="0" smtClean="0">
                <a:latin typeface="NikoshBAN" pitchFamily="2" charset="0"/>
                <a:cs typeface="NikoshBAN" pitchFamily="2" charset="0"/>
              </a:rPr>
              <a:t> উল্লেখিত প্রশ্নগুলো করতে পারেন। এখানে মৌলিক ও যৌগিক এককের নাম দুইটি হয়তো শিক্ষার্থীরা বলতে পারবে না। এক্ষেত্রে শিক্ষক শিক্ষার্থীদের সাহায্য করতে পারেন।</a:t>
            </a:r>
            <a:r>
              <a:rPr lang="en-US" sz="1200" baseline="0" dirty="0" smtClean="0">
                <a:latin typeface="NikoshBAN" pitchFamily="2" charset="0"/>
                <a:cs typeface="NikoshBAN" pitchFamily="2" charset="0"/>
              </a:rPr>
              <a:t> </a:t>
            </a:r>
            <a:r>
              <a:rPr lang="bn-BD" sz="1200" baseline="0" dirty="0" smtClean="0">
                <a:latin typeface="NikoshBAN" pitchFamily="2" charset="0"/>
                <a:cs typeface="NikoshBAN" pitchFamily="2" charset="0"/>
              </a:rPr>
              <a:t>তবে বিষয় শিক্ষক ইচ্ছে করলে স্লাইডে উল্লেখিত প্রশ্নোত্তর মুছে দিয়ে নিজের মত করে কাজটি করতে পারেন।</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3</a:t>
            </a:fld>
            <a:endParaRPr lang="en-US"/>
          </a:p>
        </p:txBody>
      </p:sp>
    </p:spTree>
    <p:extLst>
      <p:ext uri="{BB962C8B-B14F-4D97-AF65-F5344CB8AC3E}">
        <p14:creationId xmlns:p14="http://schemas.microsoft.com/office/powerpoint/2010/main" val="1233638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 পরিমাপের স্বতন্ত্র একটি পদ্ধতির প্রয়োজনীয়তা প্রতি গুরুত্ব দেয়ার চেষ্টা করা হয়েছে। বিষয় শিক্ষক ইচ্ছে করলে বাস্তব উপকরণের সাহায্যে এ কাজটি করতে পারেন। </a:t>
            </a:r>
            <a:r>
              <a:rPr lang="bn-BD" sz="1200" baseline="0" dirty="0" smtClean="0">
                <a:latin typeface="NikoshBAN" pitchFamily="2" charset="0"/>
                <a:cs typeface="NikoshBAN" pitchFamily="2" charset="0"/>
              </a:rPr>
              <a:t>তবে বিষয় শিক্ষক ইচ্ছে করলে স্লাইডে উল্লেখিত প্রশ্নোত্তর মুছে দিয়ে নিজের মত করে কাজটি করতে পারেন।</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12</a:t>
            </a:fld>
            <a:endParaRPr lang="en-US"/>
          </a:p>
        </p:txBody>
      </p:sp>
    </p:spTree>
    <p:extLst>
      <p:ext uri="{BB962C8B-B14F-4D97-AF65-F5344CB8AC3E}">
        <p14:creationId xmlns:p14="http://schemas.microsoft.com/office/powerpoint/2010/main" val="3903927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8803C2A-452F-419B-98CD-9DDA2D037572}" type="slidenum">
              <a:rPr lang="en-US" smtClean="0"/>
              <a:pPr/>
              <a:t>13</a:t>
            </a:fld>
            <a:endParaRPr lang="en-US"/>
          </a:p>
        </p:txBody>
      </p:sp>
    </p:spTree>
    <p:extLst>
      <p:ext uri="{BB962C8B-B14F-4D97-AF65-F5344CB8AC3E}">
        <p14:creationId xmlns:p14="http://schemas.microsoft.com/office/powerpoint/2010/main" val="316993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এই স্লাইডে আন্তর্জাতিক পদ্ধতিতে পরিমাপের মৌলিক এককসমূহ শিক্ষার্থীদের</a:t>
            </a:r>
            <a:r>
              <a:rPr lang="bn-BD" sz="1200" baseline="0" dirty="0" smtClean="0">
                <a:latin typeface="NikoshBAN" pitchFamily="2" charset="0"/>
                <a:cs typeface="NikoshBAN" pitchFamily="2" charset="0"/>
              </a:rPr>
              <a:t> সামনে উপস্থাপনের চেষ্টা করা  হয়েছে। তবে বিষয় শিক্ষক ইচ্ছে করলে স্লাইডে উল্লেখিত প্রশ্নোত্তর মুছে দিয়ে নিজের মত করে কাজটি করতে পারেন।</a:t>
            </a:r>
            <a:endParaRPr lang="en-US" sz="1200"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8803C2A-452F-419B-98CD-9DDA2D037572}" type="slidenum">
              <a:rPr lang="en-US" smtClean="0"/>
              <a:pPr/>
              <a:t>14</a:t>
            </a:fld>
            <a:endParaRPr lang="en-US"/>
          </a:p>
        </p:txBody>
      </p:sp>
    </p:spTree>
    <p:extLst>
      <p:ext uri="{BB962C8B-B14F-4D97-AF65-F5344CB8AC3E}">
        <p14:creationId xmlns:p14="http://schemas.microsoft.com/office/powerpoint/2010/main" val="2740495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এখানে শিক্ষার্থীদেরকে </a:t>
            </a:r>
            <a:r>
              <a:rPr lang="en-US" baseline="0" dirty="0" smtClean="0"/>
              <a:t>2</a:t>
            </a:r>
            <a:r>
              <a:rPr lang="bn-BD" baseline="0" dirty="0" smtClean="0"/>
              <a:t> জনের দলে ভাগ করে নিতে পারেন।</a:t>
            </a:r>
          </a:p>
          <a:p>
            <a:r>
              <a:rPr lang="bn-BD" baseline="0" dirty="0" smtClean="0"/>
              <a:t>প্রত্যেক দলকে </a:t>
            </a:r>
            <a:r>
              <a:rPr lang="bn-BD" sz="1200" dirty="0" smtClean="0">
                <a:latin typeface="NikoshBAN" pitchFamily="2" charset="0"/>
                <a:cs typeface="NikoshBAN" pitchFamily="2" charset="0"/>
              </a:rPr>
              <a:t>আন্তর্জাতিক পদ্ধতিতে পরিমাপের এককগুলো </a:t>
            </a:r>
            <a:r>
              <a:rPr lang="bn-BD" sz="1200" baseline="0" dirty="0" smtClean="0">
                <a:latin typeface="+mn-lt"/>
                <a:cs typeface="+mn-cs"/>
              </a:rPr>
              <a:t> লিখতে দিতে পারেন।</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15</a:t>
            </a:fld>
            <a:endParaRPr lang="en-US"/>
          </a:p>
        </p:txBody>
      </p:sp>
    </p:spTree>
    <p:extLst>
      <p:ext uri="{BB962C8B-B14F-4D97-AF65-F5344CB8AC3E}">
        <p14:creationId xmlns:p14="http://schemas.microsoft.com/office/powerpoint/2010/main" val="1398238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সামগ্রিকভাবে পাঠটি</a:t>
            </a:r>
            <a:r>
              <a:rPr lang="bn-BD" baseline="0" dirty="0" smtClean="0"/>
              <a:t> মূল্যায়ন করার উদ্দেশ্যে স্লাইডে প্রদর্শিত ছবির মাধ্যমে মৌখিক ও  বহুনির্বাচনী প্রশ্ন করেতে পারেন। অথবা বিষয় শিক্ষক নিজের মত প্রশ্ন করেও কাজটি করতে পারেন।</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8803C2A-452F-419B-98CD-9DDA2D037572}" type="slidenum">
              <a:rPr lang="en-US" smtClean="0"/>
              <a:pPr/>
              <a:t>16</a:t>
            </a:fld>
            <a:endParaRPr lang="en-US"/>
          </a:p>
        </p:txBody>
      </p:sp>
    </p:spTree>
    <p:extLst>
      <p:ext uri="{BB962C8B-B14F-4D97-AF65-F5344CB8AC3E}">
        <p14:creationId xmlns:p14="http://schemas.microsoft.com/office/powerpoint/2010/main" val="19090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17</a:t>
            </a:fld>
            <a:endParaRPr lang="en-US"/>
          </a:p>
        </p:txBody>
      </p:sp>
    </p:spTree>
    <p:extLst>
      <p:ext uri="{BB962C8B-B14F-4D97-AF65-F5344CB8AC3E}">
        <p14:creationId xmlns:p14="http://schemas.microsoft.com/office/powerpoint/2010/main" val="211203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এই</a:t>
            </a:r>
            <a:r>
              <a:rPr lang="bn-BD" sz="1200" baseline="0" dirty="0" smtClean="0">
                <a:latin typeface="NikoshBAN" pitchFamily="2" charset="0"/>
                <a:cs typeface="NikoshBAN" pitchFamily="2" charset="0"/>
              </a:rPr>
              <a:t> স্লাইডের জন্য সর্বোচ্চ তিন মিনিট সময় নির্ধারণ করুন।</a:t>
            </a: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পাঠ শিরোনাম বের করার জন্য প্রথমে</a:t>
            </a:r>
            <a:r>
              <a:rPr lang="bn-BD" sz="1200" baseline="0" dirty="0" smtClean="0">
                <a:latin typeface="NikoshBAN" pitchFamily="2" charset="0"/>
                <a:cs typeface="NikoshBAN" pitchFamily="2" charset="0"/>
              </a:rPr>
              <a:t> ভিডিওটি  দেখিয়ে </a:t>
            </a:r>
            <a:r>
              <a:rPr lang="bn-BD" sz="1200" dirty="0" smtClean="0">
                <a:latin typeface="NikoshBAN" pitchFamily="2" charset="0"/>
                <a:cs typeface="NikoshBAN" pitchFamily="2" charset="0"/>
              </a:rPr>
              <a:t>শিক্ষার্থীদের প্রশ্ন করুন</a:t>
            </a:r>
            <a:r>
              <a:rPr lang="bn-BD" sz="1200" baseline="0" dirty="0" smtClean="0">
                <a:latin typeface="NikoshBAN" pitchFamily="2" charset="0"/>
                <a:cs typeface="NikoshBAN" pitchFamily="2" charset="0"/>
              </a:rPr>
              <a:t> এবং বিশেষক্ষেত্রে আপনি শিক্ষার্থীদের সাহায্য করতে পারেন।</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 ভিডিওতে যে ঘটনাটি দেখলে তা কি মানুষ সৃষ্টি করেছে? (না)। </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তাহলে এটি কোন ধরনের ঘটনা? </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এটি একটি প্রাকৃতিক ঘটনা। </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এই প্রাকৃতিক ঘটনা সম্পর্কে জানতে হলে আমাদের কী জানা প্রয়োজন? (বিজ্ঞান) </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আজ আমরা শিখব</a:t>
            </a:r>
            <a:r>
              <a:rPr lang="bn-BD" sz="1200" baseline="0" dirty="0" smtClean="0">
                <a:latin typeface="NikoshBAN" pitchFamily="2" charset="0"/>
                <a:cs typeface="NikoshBAN" pitchFamily="2" charset="0"/>
              </a:rPr>
              <a:t> বিজ্ঞান ও বৈজ্ঞানিক প্রক্রিয়া।</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baseline="0" dirty="0" smtClean="0">
                <a:latin typeface="NikoshBAN" pitchFamily="2" charset="0"/>
                <a:cs typeface="NikoshBAN" pitchFamily="2" charset="0"/>
              </a:rPr>
              <a:t>তবে বিষয় শিক্ষক ইচ্ছে করলে স্লাইডে উল্লেখিত প্রশ্নোত্তর মুছে দিয়ে নিজের মত করে কাজটি করতে পারেন</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4</a:t>
            </a:fld>
            <a:endParaRPr lang="en-US"/>
          </a:p>
        </p:txBody>
      </p:sp>
    </p:spTree>
    <p:extLst>
      <p:ext uri="{BB962C8B-B14F-4D97-AF65-F5344CB8AC3E}">
        <p14:creationId xmlns:p14="http://schemas.microsoft.com/office/powerpoint/2010/main" val="394614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5</a:t>
            </a:fld>
            <a:endParaRPr lang="en-US"/>
          </a:p>
        </p:txBody>
      </p:sp>
    </p:spTree>
    <p:extLst>
      <p:ext uri="{BB962C8B-B14F-4D97-AF65-F5344CB8AC3E}">
        <p14:creationId xmlns:p14="http://schemas.microsoft.com/office/powerpoint/2010/main" val="1694151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এখানে</a:t>
            </a:r>
            <a:r>
              <a:rPr lang="bn-BD" baseline="0" dirty="0" smtClean="0">
                <a:latin typeface="NikoshBAN" pitchFamily="2" charset="0"/>
                <a:cs typeface="NikoshBAN" pitchFamily="2" charset="0"/>
              </a:rPr>
              <a:t> স্লাইডে উল্লেখিত ছবি প্রদর্শন এবং প্রশ্নোত্তরের মাধ্যমে শিক্ষার্থীদের কাছ  থেকে পরিমাপের রাশিতে মান ও একক এই  দুইটি পদকে আলাদা আলাদা করে বের করে আনার চেষ্টা করা হয়েছে।</a:t>
            </a:r>
            <a:r>
              <a:rPr lang="en-US" baseline="0" dirty="0" smtClean="0">
                <a:latin typeface="NikoshBAN" pitchFamily="2" charset="0"/>
                <a:cs typeface="NikoshBAN" pitchFamily="2" charset="0"/>
              </a:rPr>
              <a:t> </a:t>
            </a:r>
            <a:r>
              <a:rPr lang="bn-BD" baseline="0" dirty="0" smtClean="0"/>
              <a:t>তবে প্রয়োজনে অন্য   যুক্তিযুক্ত উপায়ে একাজটি করা যেতে পারে। </a:t>
            </a:r>
            <a:r>
              <a:rPr lang="bn-BD" sz="1200" baseline="0" dirty="0" smtClean="0">
                <a:latin typeface="NikoshBAN" pitchFamily="2" charset="0"/>
                <a:cs typeface="NikoshBAN" pitchFamily="2" charset="0"/>
              </a:rPr>
              <a:t>তবে বিষয় শিক্ষক ইচ্ছে করলে স্লাইডে উল্লেখিত প্রশ্নোত্তর মুছে দিয়ে নিজের মত করে কাজটি করতে পারেন।</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bn-BD" baseline="0" dirty="0"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6</a:t>
            </a:fld>
            <a:endParaRPr lang="en-US"/>
          </a:p>
        </p:txBody>
      </p:sp>
    </p:spTree>
    <p:extLst>
      <p:ext uri="{BB962C8B-B14F-4D97-AF65-F5344CB8AC3E}">
        <p14:creationId xmlns:p14="http://schemas.microsoft.com/office/powerpoint/2010/main" val="228594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এখানে</a:t>
            </a:r>
            <a:r>
              <a:rPr lang="bn-BD" baseline="0" dirty="0" smtClean="0">
                <a:latin typeface="NikoshBAN" pitchFamily="2" charset="0"/>
                <a:cs typeface="NikoshBAN" pitchFamily="2" charset="0"/>
              </a:rPr>
              <a:t> স্লাইডে উল্লেখিত ভিডিও প্রদর্শন এবং প্রশ্নোত্তরের মাধ্যমে শিক্ষার্থীদের কাছ  থেকে পরিমাপের ক্ষেত্রে ব্যবহৃত মৌলিক রাশিগুলোর নাম বের করে আনার চেষ্টা করা হয়েছে।</a:t>
            </a:r>
            <a:r>
              <a:rPr lang="en-US" baseline="0" dirty="0" smtClean="0">
                <a:latin typeface="NikoshBAN" pitchFamily="2" charset="0"/>
                <a:cs typeface="NikoshBAN" pitchFamily="2" charset="0"/>
              </a:rPr>
              <a:t> </a:t>
            </a:r>
            <a:r>
              <a:rPr lang="bn-BD" baseline="0" dirty="0" smtClean="0"/>
              <a:t>তবে প্রয়োজনে অন্য   যুক্তিযুক্ত উপায়ে একাজটি করা যেতে পারে। </a:t>
            </a:r>
            <a:r>
              <a:rPr lang="bn-BD" sz="1200" baseline="0" dirty="0" smtClean="0">
                <a:latin typeface="NikoshBAN" pitchFamily="2" charset="0"/>
                <a:cs typeface="NikoshBAN" pitchFamily="2" charset="0"/>
              </a:rPr>
              <a:t>তবে বিষয় শিক্ষক ইচ্ছে করলে স্লাইডে উল্লেখিত প্রশ্নোত্তর মুছে দিয়ে নিজের মত করে কাজটি করতে পারেন।</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bn-BD" baseline="0" dirty="0"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7</a:t>
            </a:fld>
            <a:endParaRPr lang="en-US"/>
          </a:p>
        </p:txBody>
      </p:sp>
    </p:spTree>
    <p:extLst>
      <p:ext uri="{BB962C8B-B14F-4D97-AF65-F5344CB8AC3E}">
        <p14:creationId xmlns:p14="http://schemas.microsoft.com/office/powerpoint/2010/main" val="126197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এই</a:t>
            </a:r>
            <a:r>
              <a:rPr lang="bn-BD" sz="1200" baseline="0" dirty="0" smtClean="0">
                <a:latin typeface="NikoshBAN" pitchFamily="2" charset="0"/>
                <a:cs typeface="NikoshBAN" pitchFamily="2" charset="0"/>
              </a:rPr>
              <a:t> স্লাইডে একক কাজের মাধ্যমে শিক্ষার্থীদের </a:t>
            </a:r>
            <a:r>
              <a:rPr lang="bn-BD" baseline="0" dirty="0" smtClean="0">
                <a:latin typeface="NikoshBAN" pitchFamily="2" charset="0"/>
                <a:cs typeface="NikoshBAN" pitchFamily="2" charset="0"/>
              </a:rPr>
              <a:t>দ্বিতীয় শিখনফল অর্জিত হলো কি-না  তা যাচাই করার চেষ্টা করা  হয়েছে। বিষয় শিক্ষক ইচ্ছে করলে  অন্য যেকোনো যুক্তিযুক্ত উপায়ে একাজটি করতে পারেন।</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8</a:t>
            </a:fld>
            <a:endParaRPr lang="en-US"/>
          </a:p>
        </p:txBody>
      </p:sp>
    </p:spTree>
    <p:extLst>
      <p:ext uri="{BB962C8B-B14F-4D97-AF65-F5344CB8AC3E}">
        <p14:creationId xmlns:p14="http://schemas.microsoft.com/office/powerpoint/2010/main" val="4187627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এখানে পূর্বের</a:t>
            </a:r>
            <a:r>
              <a:rPr lang="bn-BD" baseline="0" dirty="0" smtClean="0">
                <a:latin typeface="NikoshBAN" pitchFamily="2" charset="0"/>
                <a:cs typeface="NikoshBAN" pitchFamily="2" charset="0"/>
              </a:rPr>
              <a:t>স্লাইডে উল্লেখিত ভিডিও প্রদর্শন এবং প্রশ্নোত্তরের মাধ্যমে শিক্ষার্থীদের কাছ  থেকে পরিমাপের ক্ষেত্রে ব্যবহৃত মৌলিক রাশিগুলোর জন্য প্রয়োজনীয়   একক গুলো যে মৌলিক একক  তা উপস্থাপনের চেষ্টা করা হয়েছে।  এখানে প্রথম শিখনফল অর্জন সম্ভব হবে।</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9</a:t>
            </a:fld>
            <a:endParaRPr lang="en-US"/>
          </a:p>
        </p:txBody>
      </p:sp>
    </p:spTree>
    <p:extLst>
      <p:ext uri="{BB962C8B-B14F-4D97-AF65-F5344CB8AC3E}">
        <p14:creationId xmlns:p14="http://schemas.microsoft.com/office/powerpoint/2010/main" val="4089073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এখানে </a:t>
            </a:r>
            <a:r>
              <a:rPr lang="bn-BD" baseline="0" dirty="0" smtClean="0">
                <a:latin typeface="NikoshBAN" pitchFamily="2" charset="0"/>
                <a:cs typeface="NikoshBAN" pitchFamily="2" charset="0"/>
              </a:rPr>
              <a:t>স্লাইডে উল্লেখিত ভিডিও প্রদর্শন এবং প্রশ্নোত্তরের মাধ্যমে শিক্ষার্থীদের কাছ  থেকে পরিমাপের যৌগিকক এককের সংঘা বের করে আনার চেষ্টা করতে পারেন।  এখানে দ্বিতীয় শিখনফল অর্জন সম্ভব হবে। </a:t>
            </a:r>
            <a:r>
              <a:rPr lang="bn-BD" sz="1200" baseline="0" dirty="0" smtClean="0">
                <a:latin typeface="NikoshBAN" pitchFamily="2" charset="0"/>
                <a:cs typeface="NikoshBAN" pitchFamily="2" charset="0"/>
              </a:rPr>
              <a:t>তবে বিষয় শিক্ষক ইচ্ছে করলে স্লাইডে উল্লেখিত প্রশ্নোত্তর মুছে দিয়ে নিজের মত করে কাজটি করতে পারেন।</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10</a:t>
            </a:fld>
            <a:endParaRPr lang="en-US"/>
          </a:p>
        </p:txBody>
      </p:sp>
    </p:spTree>
    <p:extLst>
      <p:ext uri="{BB962C8B-B14F-4D97-AF65-F5344CB8AC3E}">
        <p14:creationId xmlns:p14="http://schemas.microsoft.com/office/powerpoint/2010/main" val="230819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এই</a:t>
            </a:r>
            <a:r>
              <a:rPr lang="bn-BD" sz="1200" baseline="0" dirty="0" smtClean="0">
                <a:latin typeface="NikoshBAN" pitchFamily="2" charset="0"/>
                <a:cs typeface="NikoshBAN" pitchFamily="2" charset="0"/>
              </a:rPr>
              <a:t> স্লাইডে একক কাজের মাধ্যমে শিক্ষার্থীদের </a:t>
            </a:r>
            <a:r>
              <a:rPr lang="bn-BD" baseline="0" dirty="0" smtClean="0">
                <a:latin typeface="NikoshBAN" pitchFamily="2" charset="0"/>
                <a:cs typeface="NikoshBAN" pitchFamily="2" charset="0"/>
              </a:rPr>
              <a:t>দ্বিতীয় শিখনফল অর্জিত হলো কি-না  তা যাচাই করার চেষ্টা করা  হয়েছে। বিষয় শিক্ষক ইচ্ছে করলে  অন্য যেকোনো যুক্তিযুক্ত উপায়ে একাজটি করতে পারেন।</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11</a:t>
            </a:fld>
            <a:endParaRPr lang="en-US"/>
          </a:p>
        </p:txBody>
      </p:sp>
    </p:spTree>
    <p:extLst>
      <p:ext uri="{BB962C8B-B14F-4D97-AF65-F5344CB8AC3E}">
        <p14:creationId xmlns:p14="http://schemas.microsoft.com/office/powerpoint/2010/main" val="1148750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C4B19E-9A01-4E4B-976B-7C98470A074A}"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C7876-9F5D-4547-9C59-3ABA1007DB03}" type="slidenum">
              <a:rPr lang="en-US" smtClean="0"/>
              <a:t>‹#›</a:t>
            </a:fld>
            <a:endParaRPr lang="en-US"/>
          </a:p>
        </p:txBody>
      </p:sp>
    </p:spTree>
    <p:extLst>
      <p:ext uri="{BB962C8B-B14F-4D97-AF65-F5344CB8AC3E}">
        <p14:creationId xmlns:p14="http://schemas.microsoft.com/office/powerpoint/2010/main" val="3990884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C4B19E-9A01-4E4B-976B-7C98470A074A}"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C7876-9F5D-4547-9C59-3ABA1007DB03}" type="slidenum">
              <a:rPr lang="en-US" smtClean="0"/>
              <a:t>‹#›</a:t>
            </a:fld>
            <a:endParaRPr lang="en-US"/>
          </a:p>
        </p:txBody>
      </p:sp>
    </p:spTree>
    <p:extLst>
      <p:ext uri="{BB962C8B-B14F-4D97-AF65-F5344CB8AC3E}">
        <p14:creationId xmlns:p14="http://schemas.microsoft.com/office/powerpoint/2010/main" val="4284933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C4B19E-9A01-4E4B-976B-7C98470A074A}"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C7876-9F5D-4547-9C59-3ABA1007DB03}" type="slidenum">
              <a:rPr lang="en-US" smtClean="0"/>
              <a:t>‹#›</a:t>
            </a:fld>
            <a:endParaRPr lang="en-US"/>
          </a:p>
        </p:txBody>
      </p:sp>
    </p:spTree>
    <p:extLst>
      <p:ext uri="{BB962C8B-B14F-4D97-AF65-F5344CB8AC3E}">
        <p14:creationId xmlns:p14="http://schemas.microsoft.com/office/powerpoint/2010/main" val="2208130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C4B19E-9A01-4E4B-976B-7C98470A074A}"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C7876-9F5D-4547-9C59-3ABA1007DB03}" type="slidenum">
              <a:rPr lang="en-US" smtClean="0"/>
              <a:t>‹#›</a:t>
            </a:fld>
            <a:endParaRPr lang="en-US"/>
          </a:p>
        </p:txBody>
      </p:sp>
    </p:spTree>
    <p:extLst>
      <p:ext uri="{BB962C8B-B14F-4D97-AF65-F5344CB8AC3E}">
        <p14:creationId xmlns:p14="http://schemas.microsoft.com/office/powerpoint/2010/main" val="106670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C4B19E-9A01-4E4B-976B-7C98470A074A}"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C7876-9F5D-4547-9C59-3ABA1007DB03}" type="slidenum">
              <a:rPr lang="en-US" smtClean="0"/>
              <a:t>‹#›</a:t>
            </a:fld>
            <a:endParaRPr lang="en-US"/>
          </a:p>
        </p:txBody>
      </p:sp>
    </p:spTree>
    <p:extLst>
      <p:ext uri="{BB962C8B-B14F-4D97-AF65-F5344CB8AC3E}">
        <p14:creationId xmlns:p14="http://schemas.microsoft.com/office/powerpoint/2010/main" val="2958937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C4B19E-9A01-4E4B-976B-7C98470A074A}"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C7876-9F5D-4547-9C59-3ABA1007DB03}" type="slidenum">
              <a:rPr lang="en-US" smtClean="0"/>
              <a:t>‹#›</a:t>
            </a:fld>
            <a:endParaRPr lang="en-US"/>
          </a:p>
        </p:txBody>
      </p:sp>
    </p:spTree>
    <p:extLst>
      <p:ext uri="{BB962C8B-B14F-4D97-AF65-F5344CB8AC3E}">
        <p14:creationId xmlns:p14="http://schemas.microsoft.com/office/powerpoint/2010/main" val="209960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C4B19E-9A01-4E4B-976B-7C98470A074A}"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0C7876-9F5D-4547-9C59-3ABA1007DB03}" type="slidenum">
              <a:rPr lang="en-US" smtClean="0"/>
              <a:t>‹#›</a:t>
            </a:fld>
            <a:endParaRPr lang="en-US"/>
          </a:p>
        </p:txBody>
      </p:sp>
    </p:spTree>
    <p:extLst>
      <p:ext uri="{BB962C8B-B14F-4D97-AF65-F5344CB8AC3E}">
        <p14:creationId xmlns:p14="http://schemas.microsoft.com/office/powerpoint/2010/main" val="409427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C4B19E-9A01-4E4B-976B-7C98470A074A}"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0C7876-9F5D-4547-9C59-3ABA1007DB03}" type="slidenum">
              <a:rPr lang="en-US" smtClean="0"/>
              <a:t>‹#›</a:t>
            </a:fld>
            <a:endParaRPr lang="en-US"/>
          </a:p>
        </p:txBody>
      </p:sp>
    </p:spTree>
    <p:extLst>
      <p:ext uri="{BB962C8B-B14F-4D97-AF65-F5344CB8AC3E}">
        <p14:creationId xmlns:p14="http://schemas.microsoft.com/office/powerpoint/2010/main" val="295790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4B19E-9A01-4E4B-976B-7C98470A074A}"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0C7876-9F5D-4547-9C59-3ABA1007DB03}" type="slidenum">
              <a:rPr lang="en-US" smtClean="0"/>
              <a:t>‹#›</a:t>
            </a:fld>
            <a:endParaRPr lang="en-US"/>
          </a:p>
        </p:txBody>
      </p:sp>
    </p:spTree>
    <p:extLst>
      <p:ext uri="{BB962C8B-B14F-4D97-AF65-F5344CB8AC3E}">
        <p14:creationId xmlns:p14="http://schemas.microsoft.com/office/powerpoint/2010/main" val="3128965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4B19E-9A01-4E4B-976B-7C98470A074A}"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C7876-9F5D-4547-9C59-3ABA1007DB03}" type="slidenum">
              <a:rPr lang="en-US" smtClean="0"/>
              <a:t>‹#›</a:t>
            </a:fld>
            <a:endParaRPr lang="en-US"/>
          </a:p>
        </p:txBody>
      </p:sp>
    </p:spTree>
    <p:extLst>
      <p:ext uri="{BB962C8B-B14F-4D97-AF65-F5344CB8AC3E}">
        <p14:creationId xmlns:p14="http://schemas.microsoft.com/office/powerpoint/2010/main" val="1989738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4B19E-9A01-4E4B-976B-7C98470A074A}"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C7876-9F5D-4547-9C59-3ABA1007DB03}" type="slidenum">
              <a:rPr lang="en-US" smtClean="0"/>
              <a:t>‹#›</a:t>
            </a:fld>
            <a:endParaRPr lang="en-US"/>
          </a:p>
        </p:txBody>
      </p:sp>
    </p:spTree>
    <p:extLst>
      <p:ext uri="{BB962C8B-B14F-4D97-AF65-F5344CB8AC3E}">
        <p14:creationId xmlns:p14="http://schemas.microsoft.com/office/powerpoint/2010/main" val="1390334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4B19E-9A01-4E4B-976B-7C98470A074A}" type="datetimeFigureOut">
              <a:rPr lang="en-US" smtClean="0"/>
              <a:t>11/8/2019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7876-9F5D-4547-9C59-3ABA1007DB03}" type="slidenum">
              <a:rPr lang="en-US" smtClean="0"/>
              <a:t>‹#›</a:t>
            </a:fld>
            <a:endParaRPr lang="en-US"/>
          </a:p>
        </p:txBody>
      </p:sp>
    </p:spTree>
    <p:extLst>
      <p:ext uri="{BB962C8B-B14F-4D97-AF65-F5344CB8AC3E}">
        <p14:creationId xmlns:p14="http://schemas.microsoft.com/office/powerpoint/2010/main" val="941963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a2i.pmo.gov.b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4.PNG"/><Relationship Id="rId7"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wmf"/><Relationship Id="rId11" Type="http://schemas.openxmlformats.org/officeDocument/2006/relationships/image" Target="../media/image31.gif"/><Relationship Id="rId5" Type="http://schemas.openxmlformats.org/officeDocument/2006/relationships/image" Target="../media/image27.jpeg"/><Relationship Id="rId10" Type="http://schemas.openxmlformats.org/officeDocument/2006/relationships/image" Target="../media/image15.jpeg"/><Relationship Id="rId4" Type="http://schemas.openxmlformats.org/officeDocument/2006/relationships/image" Target="../media/image26.jpeg"/><Relationship Id="rId9"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584"/>
            <a:ext cx="9181578" cy="1234587"/>
          </a:xfrm>
          <a:prstGeom prst="rect">
            <a:avLst/>
          </a:prstGeom>
        </p:spPr>
      </p:pic>
      <p:pic>
        <p:nvPicPr>
          <p:cNvPr id="25" name="Picture 2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796" y="-2706"/>
            <a:ext cx="1687938" cy="988649"/>
          </a:xfrm>
          <a:prstGeom prst="rect">
            <a:avLst/>
          </a:prstGeom>
        </p:spPr>
      </p:pic>
      <p:sp>
        <p:nvSpPr>
          <p:cNvPr id="6" name="Rectangle 5"/>
          <p:cNvSpPr/>
          <p:nvPr/>
        </p:nvSpPr>
        <p:spPr>
          <a:xfrm>
            <a:off x="717119" y="3089189"/>
            <a:ext cx="5604543" cy="1039116"/>
          </a:xfrm>
          <a:prstGeom prst="rect">
            <a:avLst/>
          </a:prstGeom>
          <a:noFill/>
        </p:spPr>
        <p:txBody>
          <a:bodyPr wrap="none" lIns="91440" tIns="45720" rIns="91440" bIns="45720">
            <a:prstTxWarp prst="textPlain">
              <a:avLst/>
            </a:prstTxWarp>
            <a:spAutoFit/>
            <a:scene3d>
              <a:camera prst="orthographicFront"/>
              <a:lightRig rig="harsh" dir="t"/>
            </a:scene3d>
            <a:sp3d extrusionH="57150" prstMaterial="matte">
              <a:bevelT w="63500" h="12700" prst="softRound"/>
              <a:contourClr>
                <a:schemeClr val="bg1">
                  <a:lumMod val="65000"/>
                </a:schemeClr>
              </a:contourClr>
            </a:sp3d>
          </a:bodyPr>
          <a:lstStyle/>
          <a:p>
            <a:pPr algn="ctr">
              <a:buNone/>
            </a:pPr>
            <a:r>
              <a:rPr lang="bn-BD" sz="5400" b="1" cap="none" spc="0" dirty="0" smtClean="0">
                <a:ln/>
                <a:solidFill>
                  <a:srgbClr val="00B0F0"/>
                </a:solidFill>
                <a:effectLst/>
                <a:latin typeface="NikoshBAN" panose="02000000000000000000" pitchFamily="2" charset="0"/>
                <a:cs typeface="NikoshBAN" panose="02000000000000000000" pitchFamily="2" charset="0"/>
              </a:rPr>
              <a:t>বিজ্ঞান </a:t>
            </a:r>
            <a:r>
              <a:rPr lang="en-US" sz="5400" b="1" cap="none" spc="0" dirty="0" err="1" smtClean="0">
                <a:ln/>
                <a:solidFill>
                  <a:srgbClr val="00B0F0"/>
                </a:solidFill>
                <a:effectLst/>
                <a:latin typeface="NikoshBAN" panose="02000000000000000000" pitchFamily="2" charset="0"/>
                <a:cs typeface="NikoshBAN" panose="02000000000000000000" pitchFamily="2" charset="0"/>
              </a:rPr>
              <a:t>ক্লা</a:t>
            </a:r>
            <a:r>
              <a:rPr lang="bn-BD" sz="5400" b="1" cap="none" spc="0" dirty="0" smtClean="0">
                <a:ln/>
                <a:solidFill>
                  <a:srgbClr val="00B0F0"/>
                </a:solidFill>
                <a:effectLst/>
                <a:latin typeface="NikoshBAN" panose="02000000000000000000" pitchFamily="2" charset="0"/>
                <a:cs typeface="NikoshBAN" panose="02000000000000000000" pitchFamily="2" charset="0"/>
              </a:rPr>
              <a:t>সে</a:t>
            </a:r>
            <a:endParaRPr lang="en-US" sz="5400" b="1" cap="none" spc="0" dirty="0">
              <a:ln/>
              <a:solidFill>
                <a:srgbClr val="00B0F0"/>
              </a:solidFill>
              <a:effectLst/>
              <a:latin typeface="NikoshBAN" panose="02000000000000000000" pitchFamily="2" charset="0"/>
              <a:cs typeface="NikoshBAN" panose="02000000000000000000" pitchFamily="2" charset="0"/>
            </a:endParaRPr>
          </a:p>
        </p:txBody>
      </p:sp>
      <p:sp>
        <p:nvSpPr>
          <p:cNvPr id="8" name="Rectangle 7"/>
          <p:cNvSpPr/>
          <p:nvPr/>
        </p:nvSpPr>
        <p:spPr>
          <a:xfrm>
            <a:off x="2597580" y="4214802"/>
            <a:ext cx="5307495" cy="1388285"/>
          </a:xfrm>
          <a:prstGeom prst="rect">
            <a:avLst/>
          </a:prstGeom>
          <a:noFill/>
        </p:spPr>
        <p:txBody>
          <a:bodyPr wrap="none" lIns="91440" tIns="45720" rIns="91440" bIns="45720">
            <a:prstTxWarp prst="textPlain">
              <a:avLst/>
            </a:prstTxWarp>
            <a:spAutoFit/>
            <a:scene3d>
              <a:camera prst="orthographicFront"/>
              <a:lightRig rig="harsh" dir="t"/>
            </a:scene3d>
            <a:sp3d extrusionH="57150" prstMaterial="matte">
              <a:bevelT w="63500" h="12700" prst="softRound"/>
              <a:contourClr>
                <a:schemeClr val="bg1">
                  <a:lumMod val="65000"/>
                </a:schemeClr>
              </a:contourClr>
            </a:sp3d>
          </a:bodyPr>
          <a:lstStyle/>
          <a:p>
            <a:pPr algn="ctr">
              <a:buNone/>
            </a:pPr>
            <a:r>
              <a:rPr lang="en-US" sz="5400" b="1" cap="none" spc="0" dirty="0" err="1" smtClean="0">
                <a:ln/>
                <a:solidFill>
                  <a:srgbClr val="00B0F0"/>
                </a:solidFill>
                <a:effectLst/>
                <a:latin typeface="NikoshBAN" panose="02000000000000000000" pitchFamily="2" charset="0"/>
                <a:cs typeface="NikoshBAN" panose="02000000000000000000" pitchFamily="2" charset="0"/>
              </a:rPr>
              <a:t>সকলকে</a:t>
            </a:r>
            <a:r>
              <a:rPr lang="en-US" sz="5400" b="1" cap="none" spc="0" dirty="0" smtClean="0">
                <a:ln/>
                <a:solidFill>
                  <a:srgbClr val="00B0F0"/>
                </a:solidFill>
                <a:effectLst/>
                <a:latin typeface="NikoshBAN" panose="02000000000000000000" pitchFamily="2" charset="0"/>
                <a:cs typeface="NikoshBAN" panose="02000000000000000000" pitchFamily="2" charset="0"/>
              </a:rPr>
              <a:t> </a:t>
            </a:r>
            <a:r>
              <a:rPr lang="en-US" sz="5400" b="1" cap="none" spc="0" dirty="0" err="1" smtClean="0">
                <a:ln/>
                <a:solidFill>
                  <a:srgbClr val="00B0F0"/>
                </a:solidFill>
                <a:effectLst/>
                <a:latin typeface="NikoshBAN" panose="02000000000000000000" pitchFamily="2" charset="0"/>
                <a:cs typeface="NikoshBAN" panose="02000000000000000000" pitchFamily="2" charset="0"/>
              </a:rPr>
              <a:t>অনেক</a:t>
            </a:r>
            <a:r>
              <a:rPr lang="en-US" sz="5400" b="1" cap="none" spc="0" dirty="0" smtClean="0">
                <a:ln/>
                <a:solidFill>
                  <a:srgbClr val="00B0F0"/>
                </a:solidFill>
                <a:effectLst/>
                <a:latin typeface="NikoshBAN" panose="02000000000000000000" pitchFamily="2" charset="0"/>
                <a:cs typeface="NikoshBAN" panose="02000000000000000000" pitchFamily="2" charset="0"/>
              </a:rPr>
              <a:t> </a:t>
            </a:r>
            <a:r>
              <a:rPr lang="en-US" sz="5400" b="1" cap="none" spc="0" dirty="0" err="1" smtClean="0">
                <a:ln/>
                <a:solidFill>
                  <a:srgbClr val="00B0F0"/>
                </a:solidFill>
                <a:effectLst/>
                <a:latin typeface="NikoshBAN" panose="02000000000000000000" pitchFamily="2" charset="0"/>
                <a:cs typeface="NikoshBAN" panose="02000000000000000000" pitchFamily="2" charset="0"/>
              </a:rPr>
              <a:t>অনেক</a:t>
            </a:r>
            <a:r>
              <a:rPr lang="en-US" sz="5400" b="1" cap="none" spc="0" dirty="0" smtClean="0">
                <a:ln/>
                <a:solidFill>
                  <a:srgbClr val="00B0F0"/>
                </a:solidFill>
                <a:effectLst/>
                <a:latin typeface="NikoshBAN" panose="02000000000000000000" pitchFamily="2" charset="0"/>
                <a:cs typeface="NikoshBAN" panose="02000000000000000000" pitchFamily="2" charset="0"/>
              </a:rPr>
              <a:t> </a:t>
            </a:r>
            <a:r>
              <a:rPr lang="en-US" sz="5400" b="1" cap="none" spc="0" dirty="0" err="1" smtClean="0">
                <a:ln/>
                <a:solidFill>
                  <a:srgbClr val="00B0F0"/>
                </a:solidFill>
                <a:effectLst/>
                <a:latin typeface="NikoshBAN" panose="02000000000000000000" pitchFamily="2" charset="0"/>
                <a:cs typeface="NikoshBAN" panose="02000000000000000000" pitchFamily="2" charset="0"/>
              </a:rPr>
              <a:t>শুভেচ্ছা</a:t>
            </a:r>
            <a:endParaRPr lang="en-US" sz="5400" b="1" cap="none" spc="0" dirty="0">
              <a:ln/>
              <a:solidFill>
                <a:srgbClr val="00B0F0"/>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31354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48134" y="675007"/>
            <a:ext cx="5867400" cy="646331"/>
          </a:xfrm>
          <a:prstGeom prst="rect">
            <a:avLst/>
          </a:prstGeom>
          <a:solidFill>
            <a:schemeClr val="accent6">
              <a:lumMod val="60000"/>
              <a:lumOff val="4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bn-BD" sz="3600" dirty="0" smtClean="0">
                <a:latin typeface="NikoshBAN" pitchFamily="2" charset="0"/>
                <a:cs typeface="NikoshBAN" pitchFamily="2" charset="0"/>
              </a:rPr>
              <a:t>মৌলিক একক দিয়ে যে একক উৎপন্ন হয়</a:t>
            </a:r>
            <a:endParaRPr lang="en-US" sz="3600" dirty="0">
              <a:latin typeface="NikoshBAN" pitchFamily="2" charset="0"/>
              <a:cs typeface="NikoshBAN" pitchFamily="2" charset="0"/>
            </a:endParaRPr>
          </a:p>
        </p:txBody>
      </p:sp>
      <p:pic>
        <p:nvPicPr>
          <p:cNvPr id="10" name="Picture 9" descr="Length-breath.png"/>
          <p:cNvPicPr>
            <a:picLocks noChangeAspect="1"/>
          </p:cNvPicPr>
          <p:nvPr/>
        </p:nvPicPr>
        <p:blipFill>
          <a:blip r:embed="rId4" cstate="print"/>
          <a:srcRect l="3201" t="24741" r="10375" b="11344"/>
          <a:stretch>
            <a:fillRect/>
          </a:stretch>
        </p:blipFill>
        <p:spPr>
          <a:xfrm>
            <a:off x="2383972" y="1485818"/>
            <a:ext cx="4003766" cy="2085402"/>
          </a:xfrm>
          <a:prstGeom prst="rect">
            <a:avLst/>
          </a:prstGeom>
        </p:spPr>
      </p:pic>
      <p:sp>
        <p:nvSpPr>
          <p:cNvPr id="13" name="TextBox 12"/>
          <p:cNvSpPr txBox="1"/>
          <p:nvPr/>
        </p:nvSpPr>
        <p:spPr>
          <a:xfrm>
            <a:off x="900635" y="3834825"/>
            <a:ext cx="5820824" cy="523220"/>
          </a:xfrm>
          <a:prstGeom prst="rect">
            <a:avLst/>
          </a:prstGeom>
          <a:solidFill>
            <a:schemeClr val="accent6">
              <a:lumMod val="40000"/>
              <a:lumOff val="60000"/>
            </a:schemeClr>
          </a:solidFill>
        </p:spPr>
        <p:txBody>
          <a:bodyPr wrap="none" rtlCol="0">
            <a:spAutoFit/>
          </a:bodyPr>
          <a:lstStyle/>
          <a:p>
            <a:pPr algn="ctr"/>
            <a:r>
              <a:rPr lang="bn-BD" sz="2800" dirty="0" smtClean="0">
                <a:latin typeface="NikoshBAN" pitchFamily="2" charset="0"/>
                <a:cs typeface="NikoshBAN" pitchFamily="2" charset="0"/>
              </a:rPr>
              <a:t>এই দরজাটির তলের ক্ষেত্রফল কীভাবে নির্ণয় করবে?</a:t>
            </a:r>
            <a:endParaRPr lang="en-US" sz="2800" dirty="0">
              <a:latin typeface="NikoshBAN" pitchFamily="2" charset="0"/>
              <a:cs typeface="NikoshBAN" pitchFamily="2" charset="0"/>
            </a:endParaRPr>
          </a:p>
        </p:txBody>
      </p:sp>
      <p:sp>
        <p:nvSpPr>
          <p:cNvPr id="14" name="Freeform 13"/>
          <p:cNvSpPr/>
          <p:nvPr/>
        </p:nvSpPr>
        <p:spPr>
          <a:xfrm>
            <a:off x="2544256" y="1552991"/>
            <a:ext cx="3811514" cy="1697664"/>
          </a:xfrm>
          <a:custGeom>
            <a:avLst/>
            <a:gdLst>
              <a:gd name="connsiteX0" fmla="*/ 0 w 4335517"/>
              <a:gd name="connsiteY0" fmla="*/ 0 h 2128345"/>
              <a:gd name="connsiteX1" fmla="*/ 599090 w 4335517"/>
              <a:gd name="connsiteY1" fmla="*/ 2112579 h 2128345"/>
              <a:gd name="connsiteX2" fmla="*/ 4335517 w 4335517"/>
              <a:gd name="connsiteY2" fmla="*/ 2128345 h 2128345"/>
              <a:gd name="connsiteX3" fmla="*/ 2459421 w 4335517"/>
              <a:gd name="connsiteY3" fmla="*/ 0 h 2128345"/>
              <a:gd name="connsiteX4" fmla="*/ 0 w 4335517"/>
              <a:gd name="connsiteY4" fmla="*/ 0 h 212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5517" h="2128345">
                <a:moveTo>
                  <a:pt x="0" y="0"/>
                </a:moveTo>
                <a:lnTo>
                  <a:pt x="599090" y="2112579"/>
                </a:lnTo>
                <a:lnTo>
                  <a:pt x="4335517" y="2128345"/>
                </a:lnTo>
                <a:lnTo>
                  <a:pt x="2459421" y="0"/>
                </a:lnTo>
                <a:lnTo>
                  <a:pt x="0" y="0"/>
                </a:lnTo>
                <a:close/>
              </a:path>
            </a:pathLst>
          </a:cu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48000" y="4419600"/>
            <a:ext cx="2441694" cy="523220"/>
          </a:xfrm>
          <a:prstGeom prst="rect">
            <a:avLst/>
          </a:prstGeom>
          <a:solidFill>
            <a:schemeClr val="accent2">
              <a:lumMod val="60000"/>
              <a:lumOff val="40000"/>
            </a:schemeClr>
          </a:solidFill>
        </p:spPr>
        <p:txBody>
          <a:bodyPr wrap="none" rtlCol="0">
            <a:spAutoFit/>
          </a:bodyPr>
          <a:lstStyle/>
          <a:p>
            <a:pPr algn="ctr"/>
            <a:r>
              <a:rPr lang="bn-BD" sz="2800" dirty="0" smtClean="0">
                <a:latin typeface="NikoshBAN" pitchFamily="2" charset="0"/>
                <a:cs typeface="NikoshBAN" pitchFamily="2" charset="0"/>
              </a:rPr>
              <a:t>দৈর্ঘ্য ও প্রস্থ গুণ করে</a:t>
            </a:r>
            <a:endParaRPr lang="en-US" sz="2800" dirty="0">
              <a:latin typeface="NikoshBAN" pitchFamily="2" charset="0"/>
              <a:cs typeface="NikoshBAN" pitchFamily="2" charset="0"/>
            </a:endParaRPr>
          </a:p>
        </p:txBody>
      </p:sp>
      <p:sp>
        <p:nvSpPr>
          <p:cNvPr id="17" name="TextBox 16"/>
          <p:cNvSpPr txBox="1"/>
          <p:nvPr/>
        </p:nvSpPr>
        <p:spPr>
          <a:xfrm>
            <a:off x="685800" y="3810000"/>
            <a:ext cx="6819496" cy="523220"/>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pPr algn="ctr"/>
            <a:r>
              <a:rPr lang="bn-BD" sz="2800" dirty="0" smtClean="0">
                <a:solidFill>
                  <a:schemeClr val="tx1"/>
                </a:solidFill>
                <a:latin typeface="NikoshBAN" pitchFamily="2" charset="0"/>
                <a:cs typeface="NikoshBAN" pitchFamily="2" charset="0"/>
              </a:rPr>
              <a:t>ক্ষেত্রফল কতটি মৌলিক এককের গুণফলের উপর নির্ভর করে?</a:t>
            </a:r>
            <a:endParaRPr lang="en-US" sz="2800" dirty="0">
              <a:solidFill>
                <a:schemeClr val="tx1"/>
              </a:solidFill>
              <a:latin typeface="NikoshBAN" pitchFamily="2" charset="0"/>
              <a:cs typeface="NikoshBAN" pitchFamily="2" charset="0"/>
            </a:endParaRPr>
          </a:p>
        </p:txBody>
      </p:sp>
      <p:sp>
        <p:nvSpPr>
          <p:cNvPr id="18" name="TextBox 17"/>
          <p:cNvSpPr txBox="1"/>
          <p:nvPr/>
        </p:nvSpPr>
        <p:spPr>
          <a:xfrm>
            <a:off x="2362200" y="4419600"/>
            <a:ext cx="3382657" cy="523220"/>
          </a:xfrm>
          <a:prstGeom prst="rect">
            <a:avLst/>
          </a:prstGeom>
          <a:solidFill>
            <a:schemeClr val="accent1"/>
          </a:solidFill>
        </p:spPr>
        <p:txBody>
          <a:bodyPr wrap="none" rtlCol="0">
            <a:spAutoFit/>
          </a:bodyPr>
          <a:lstStyle/>
          <a:p>
            <a:pPr algn="ctr"/>
            <a:r>
              <a:rPr lang="bn-BD" sz="2800" dirty="0" smtClean="0">
                <a:latin typeface="NikoshBAN" pitchFamily="2" charset="0"/>
                <a:cs typeface="NikoshBAN" pitchFamily="2" charset="0"/>
              </a:rPr>
              <a:t>দুইটি এককের গুণফলের উপর</a:t>
            </a:r>
            <a:endParaRPr lang="en-US" sz="2800" dirty="0">
              <a:latin typeface="NikoshBAN" pitchFamily="2" charset="0"/>
              <a:cs typeface="NikoshBAN" pitchFamily="2" charset="0"/>
            </a:endParaRPr>
          </a:p>
        </p:txBody>
      </p:sp>
      <p:sp>
        <p:nvSpPr>
          <p:cNvPr id="19" name="TextBox 18"/>
          <p:cNvSpPr txBox="1"/>
          <p:nvPr/>
        </p:nvSpPr>
        <p:spPr>
          <a:xfrm>
            <a:off x="838200" y="5181600"/>
            <a:ext cx="3183885" cy="523220"/>
          </a:xfrm>
          <a:prstGeom prst="rect">
            <a:avLst/>
          </a:prstGeom>
          <a:solidFill>
            <a:schemeClr val="accent6">
              <a:lumMod val="60000"/>
              <a:lumOff val="40000"/>
            </a:schemeClr>
          </a:solidFill>
        </p:spPr>
        <p:txBody>
          <a:bodyPr wrap="none" rtlCol="0">
            <a:spAutoFit/>
          </a:bodyPr>
          <a:lstStyle/>
          <a:p>
            <a:pPr algn="ctr"/>
            <a:r>
              <a:rPr lang="bn-BD" sz="2800" dirty="0" smtClean="0">
                <a:latin typeface="NikoshBAN" pitchFamily="2" charset="0"/>
                <a:cs typeface="NikoshBAN" pitchFamily="2" charset="0"/>
              </a:rPr>
              <a:t>ক্ষেত্রফল কী ধরনের একক?</a:t>
            </a:r>
            <a:endParaRPr lang="en-US" sz="2800" dirty="0">
              <a:latin typeface="NikoshBAN" pitchFamily="2" charset="0"/>
              <a:cs typeface="NikoshBAN" pitchFamily="2" charset="0"/>
            </a:endParaRPr>
          </a:p>
        </p:txBody>
      </p:sp>
      <p:sp>
        <p:nvSpPr>
          <p:cNvPr id="20" name="TextBox 19"/>
          <p:cNvSpPr txBox="1"/>
          <p:nvPr/>
        </p:nvSpPr>
        <p:spPr>
          <a:xfrm>
            <a:off x="4953000" y="5181600"/>
            <a:ext cx="2462534" cy="523220"/>
          </a:xfrm>
          <a:prstGeom prst="rect">
            <a:avLst/>
          </a:prstGeom>
          <a:solidFill>
            <a:schemeClr val="accent6">
              <a:lumMod val="60000"/>
              <a:lumOff val="40000"/>
            </a:schemeClr>
          </a:solidFill>
        </p:spPr>
        <p:txBody>
          <a:bodyPr wrap="none" rtlCol="0">
            <a:spAutoFit/>
          </a:bodyPr>
          <a:lstStyle/>
          <a:p>
            <a:pPr algn="ctr"/>
            <a:r>
              <a:rPr lang="bn-BD" sz="28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যৌগিক বা লব্ধ একক</a:t>
            </a:r>
            <a:endParaRPr lang="en-US"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17170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repeatCount="2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3"/>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5"/>
                                        </p:tgtEl>
                                        <p:attrNameLst>
                                          <p:attrName>style.visibility</p:attrName>
                                        </p:attrNameLst>
                                      </p:cBhvr>
                                      <p:to>
                                        <p:strVal val="hidden"/>
                                      </p:to>
                                    </p:set>
                                  </p:childTnLst>
                                </p:cTn>
                              </p:par>
                            </p:childTnLst>
                          </p:cTn>
                        </p:par>
                        <p:par>
                          <p:cTn id="24" fill="hold">
                            <p:stCondLst>
                              <p:cond delay="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5" grpId="0" animBg="1"/>
      <p:bldP spid="15" grpId="1"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954085" y="4645467"/>
            <a:ext cx="7520007" cy="523220"/>
          </a:xfrm>
          <a:prstGeom prst="rect">
            <a:avLst/>
          </a:prstGeom>
          <a:no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800" b="1" dirty="0" smtClean="0">
                <a:solidFill>
                  <a:srgbClr val="0000CC"/>
                </a:solidFill>
                <a:latin typeface="NikoshBAN" pitchFamily="2" charset="0"/>
                <a:cs typeface="NikoshBAN" pitchFamily="2" charset="0"/>
              </a:rPr>
              <a:t>প্রশ্নঃ</a:t>
            </a:r>
            <a:r>
              <a:rPr lang="bn-BD" sz="2800" b="1" dirty="0" smtClean="0">
                <a:solidFill>
                  <a:schemeClr val="tx1"/>
                </a:solidFill>
                <a:latin typeface="NikoshBAN" pitchFamily="2" charset="0"/>
                <a:cs typeface="NikoshBAN" pitchFamily="2" charset="0"/>
              </a:rPr>
              <a:t> কাঠের টুকরার আয়তনের একক যৌগিক একক - যুক্তি দেখাও।</a:t>
            </a:r>
            <a:endParaRPr lang="en-US" sz="2800" b="1" dirty="0">
              <a:solidFill>
                <a:schemeClr val="tx1"/>
              </a:solidFill>
              <a:latin typeface="NikoshBAN" pitchFamily="2" charset="0"/>
              <a:cs typeface="NikoshBAN"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074962" y="1371853"/>
            <a:ext cx="2776378" cy="3520593"/>
          </a:xfrm>
          <a:prstGeom prst="rect">
            <a:avLst/>
          </a:prstGeom>
        </p:spPr>
      </p:pic>
      <p:sp>
        <p:nvSpPr>
          <p:cNvPr id="2" name="Rectangle 1"/>
          <p:cNvSpPr/>
          <p:nvPr/>
        </p:nvSpPr>
        <p:spPr>
          <a:xfrm>
            <a:off x="3827015" y="1618832"/>
            <a:ext cx="1272269" cy="398403"/>
          </a:xfrm>
          <a:prstGeom prst="rect">
            <a:avLst/>
          </a:prstGeom>
          <a:noFill/>
        </p:spPr>
        <p:txBody>
          <a:bodyPr wrap="none" lIns="91440" tIns="45720" rIns="91440" bIns="4572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5400" b="1" cap="none" spc="0" dirty="0" smtClean="0">
                <a:ln/>
                <a:solidFill>
                  <a:srgbClr val="00CC00"/>
                </a:solidFill>
                <a:effectLst/>
                <a:latin typeface="NikoshBAN" panose="02000000000000000000" pitchFamily="2" charset="0"/>
                <a:cs typeface="NikoshBAN" panose="02000000000000000000" pitchFamily="2" charset="0"/>
              </a:rPr>
              <a:t>জোড়ায় কাজ</a:t>
            </a:r>
            <a:endParaRPr lang="en-US" sz="5400" b="1" cap="none" spc="0" dirty="0">
              <a:ln/>
              <a:solidFill>
                <a:srgbClr val="00CC00"/>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80722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4" name="Picture 13" descr="Bagan-1.jpg"/>
          <p:cNvPicPr>
            <a:picLocks noChangeAspect="1"/>
          </p:cNvPicPr>
          <p:nvPr/>
        </p:nvPicPr>
        <p:blipFill>
          <a:blip r:embed="rId4" cstate="print"/>
          <a:stretch>
            <a:fillRect/>
          </a:stretch>
        </p:blipFill>
        <p:spPr>
          <a:xfrm>
            <a:off x="152400" y="0"/>
            <a:ext cx="8915400" cy="6857999"/>
          </a:xfrm>
          <a:prstGeom prst="rect">
            <a:avLst/>
          </a:prstGeom>
        </p:spPr>
      </p:pic>
      <p:pic>
        <p:nvPicPr>
          <p:cNvPr id="12" name="Picture 11" descr="Scale-1.png"/>
          <p:cNvPicPr>
            <a:picLocks noChangeAspect="1"/>
          </p:cNvPicPr>
          <p:nvPr/>
        </p:nvPicPr>
        <p:blipFill>
          <a:blip r:embed="rId5" cstate="print">
            <a:lum bright="10000" contrast="30000"/>
          </a:blip>
          <a:stretch>
            <a:fillRect/>
          </a:stretch>
        </p:blipFill>
        <p:spPr>
          <a:xfrm>
            <a:off x="2956527" y="-609600"/>
            <a:ext cx="853473" cy="6858000"/>
          </a:xfrm>
          <a:prstGeom prst="rect">
            <a:avLst/>
          </a:prstGeom>
        </p:spPr>
      </p:pic>
      <p:cxnSp>
        <p:nvCxnSpPr>
          <p:cNvPr id="16" name="Straight Connector 15"/>
          <p:cNvCxnSpPr/>
          <p:nvPr/>
        </p:nvCxnSpPr>
        <p:spPr>
          <a:xfrm>
            <a:off x="2667000" y="6248400"/>
            <a:ext cx="3505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descr="Boy.png"/>
          <p:cNvPicPr>
            <a:picLocks noChangeAspect="1"/>
          </p:cNvPicPr>
          <p:nvPr/>
        </p:nvPicPr>
        <p:blipFill>
          <a:blip r:embed="rId6" cstate="print"/>
          <a:stretch>
            <a:fillRect/>
          </a:stretch>
        </p:blipFill>
        <p:spPr>
          <a:xfrm>
            <a:off x="3810000" y="2286000"/>
            <a:ext cx="1551440" cy="4191000"/>
          </a:xfrm>
          <a:prstGeom prst="rect">
            <a:avLst/>
          </a:prstGeom>
        </p:spPr>
      </p:pic>
      <p:cxnSp>
        <p:nvCxnSpPr>
          <p:cNvPr id="17" name="Straight Connector 16"/>
          <p:cNvCxnSpPr/>
          <p:nvPr/>
        </p:nvCxnSpPr>
        <p:spPr>
          <a:xfrm>
            <a:off x="2590800" y="2313467"/>
            <a:ext cx="3657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648200" y="457200"/>
            <a:ext cx="3657600"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বালকটির উচ্চতা মেপে দেখি</a:t>
            </a:r>
            <a:endParaRPr lang="en-US" sz="3200" dirty="0">
              <a:solidFill>
                <a:schemeClr val="tx1"/>
              </a:solidFill>
              <a:latin typeface="NikoshBAN" pitchFamily="2" charset="0"/>
              <a:cs typeface="NikoshBAN" pitchFamily="2" charset="0"/>
            </a:endParaRPr>
          </a:p>
        </p:txBody>
      </p:sp>
      <p:sp>
        <p:nvSpPr>
          <p:cNvPr id="28" name="Oval Callout 27"/>
          <p:cNvSpPr/>
          <p:nvPr/>
        </p:nvSpPr>
        <p:spPr>
          <a:xfrm>
            <a:off x="4191000" y="1390650"/>
            <a:ext cx="1600200" cy="838200"/>
          </a:xfrm>
          <a:prstGeom prst="wedgeEllipseCallout">
            <a:avLst>
              <a:gd name="adj1" fmla="val -75833"/>
              <a:gd name="adj2" fmla="val 54808"/>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bn-BD" sz="2800" b="1" dirty="0" smtClean="0">
                <a:solidFill>
                  <a:schemeClr val="tx1"/>
                </a:solidFill>
                <a:latin typeface="NikoshBAN" pitchFamily="2" charset="0"/>
                <a:cs typeface="NikoshBAN" pitchFamily="2" charset="0"/>
              </a:rPr>
              <a:t>৪ ফুট</a:t>
            </a:r>
            <a:endParaRPr lang="en-US" sz="2800" b="1" dirty="0">
              <a:solidFill>
                <a:schemeClr val="tx1"/>
              </a:solidFill>
              <a:latin typeface="NikoshBAN" pitchFamily="2" charset="0"/>
              <a:cs typeface="NikoshBAN" pitchFamily="2" charset="0"/>
            </a:endParaRPr>
          </a:p>
        </p:txBody>
      </p:sp>
      <p:sp>
        <p:nvSpPr>
          <p:cNvPr id="29" name="Oval Callout 28"/>
          <p:cNvSpPr/>
          <p:nvPr/>
        </p:nvSpPr>
        <p:spPr>
          <a:xfrm flipH="1">
            <a:off x="381000" y="1246496"/>
            <a:ext cx="2133600" cy="990600"/>
          </a:xfrm>
          <a:prstGeom prst="wedgeEllipseCallout">
            <a:avLst>
              <a:gd name="adj1" fmla="val -75833"/>
              <a:gd name="adj2" fmla="val 54808"/>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smtClean="0">
                <a:solidFill>
                  <a:schemeClr val="tx1"/>
                </a:solidFill>
                <a:latin typeface="NikoshBAN" pitchFamily="2" charset="0"/>
                <a:cs typeface="NikoshBAN" pitchFamily="2" charset="0"/>
              </a:rPr>
              <a:t>12</a:t>
            </a:r>
            <a:r>
              <a:rPr lang="bn-BD" sz="2800" b="1" dirty="0" smtClean="0">
                <a:solidFill>
                  <a:schemeClr val="tx1"/>
                </a:solidFill>
                <a:latin typeface="NikoshBAN" pitchFamily="2" charset="0"/>
                <a:cs typeface="NikoshBAN" pitchFamily="2" charset="0"/>
              </a:rPr>
              <a:t>১</a:t>
            </a:r>
            <a:r>
              <a:rPr lang="en-US" sz="2800" b="1" dirty="0" smtClean="0">
                <a:solidFill>
                  <a:schemeClr val="tx1"/>
                </a:solidFill>
                <a:latin typeface="NikoshBAN" pitchFamily="2" charset="0"/>
                <a:cs typeface="NikoshBAN" pitchFamily="2" charset="0"/>
              </a:rPr>
              <a:t>.</a:t>
            </a:r>
            <a:r>
              <a:rPr lang="bn-BD" sz="2800" b="1" dirty="0" smtClean="0">
                <a:solidFill>
                  <a:schemeClr val="tx1"/>
                </a:solidFill>
                <a:latin typeface="NikoshBAN" pitchFamily="2" charset="0"/>
                <a:cs typeface="NikoshBAN" pitchFamily="2" charset="0"/>
              </a:rPr>
              <a:t>৯</a:t>
            </a:r>
            <a:r>
              <a:rPr lang="en-US" sz="2800" b="1" dirty="0" smtClean="0">
                <a:solidFill>
                  <a:schemeClr val="tx1"/>
                </a:solidFill>
                <a:latin typeface="NikoshBAN" pitchFamily="2" charset="0"/>
                <a:cs typeface="NikoshBAN" pitchFamily="2" charset="0"/>
              </a:rPr>
              <a:t> </a:t>
            </a:r>
            <a:r>
              <a:rPr lang="bn-BD" sz="2800" b="1" dirty="0" smtClean="0">
                <a:solidFill>
                  <a:schemeClr val="tx1"/>
                </a:solidFill>
                <a:latin typeface="NikoshBAN" pitchFamily="2" charset="0"/>
                <a:cs typeface="NikoshBAN" pitchFamily="2" charset="0"/>
              </a:rPr>
              <a:t>সে</a:t>
            </a:r>
            <a:r>
              <a:rPr lang="en-US" sz="2800" b="1" dirty="0" smtClean="0">
                <a:solidFill>
                  <a:schemeClr val="tx1"/>
                </a:solidFill>
                <a:latin typeface="NikoshBAN" pitchFamily="2" charset="0"/>
                <a:cs typeface="NikoshBAN" pitchFamily="2" charset="0"/>
              </a:rPr>
              <a:t>.</a:t>
            </a:r>
            <a:r>
              <a:rPr lang="bn-BD" sz="2800" b="1" dirty="0" smtClean="0">
                <a:solidFill>
                  <a:schemeClr val="tx1"/>
                </a:solidFill>
                <a:latin typeface="NikoshBAN" pitchFamily="2" charset="0"/>
                <a:cs typeface="NikoshBAN" pitchFamily="2" charset="0"/>
              </a:rPr>
              <a:t>মি</a:t>
            </a:r>
            <a:r>
              <a:rPr lang="en-US" sz="2800" b="1" dirty="0" smtClean="0">
                <a:solidFill>
                  <a:schemeClr val="tx1"/>
                </a:solidFill>
                <a:latin typeface="NikoshBAN" pitchFamily="2" charset="0"/>
                <a:cs typeface="NikoshBAN" pitchFamily="2" charset="0"/>
              </a:rPr>
              <a:t>.</a:t>
            </a:r>
            <a:endParaRPr lang="en-US" sz="2800" b="1" dirty="0">
              <a:solidFill>
                <a:schemeClr val="tx1"/>
              </a:solidFill>
              <a:latin typeface="NikoshBAN" pitchFamily="2" charset="0"/>
              <a:cs typeface="NikoshBAN" pitchFamily="2" charset="0"/>
            </a:endParaRPr>
          </a:p>
        </p:txBody>
      </p:sp>
      <p:sp>
        <p:nvSpPr>
          <p:cNvPr id="11" name="Rectangle 10"/>
          <p:cNvSpPr/>
          <p:nvPr/>
        </p:nvSpPr>
        <p:spPr>
          <a:xfrm>
            <a:off x="5791200" y="2971800"/>
            <a:ext cx="2621230"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defRPr/>
            </a:pPr>
            <a:r>
              <a:rPr lang="bn-BD" sz="3200" dirty="0" smtClean="0">
                <a:latin typeface="NikoshBAN" pitchFamily="2" charset="0"/>
                <a:cs typeface="NikoshBAN" pitchFamily="2" charset="0"/>
              </a:rPr>
              <a:t>এখানে কয়টি পদ্ধতি</a:t>
            </a:r>
          </a:p>
          <a:p>
            <a:pPr>
              <a:defRPr/>
            </a:pPr>
            <a:r>
              <a:rPr lang="bn-BD" sz="3200" dirty="0" smtClean="0">
                <a:latin typeface="NikoshBAN" pitchFamily="2" charset="0"/>
                <a:cs typeface="NikoshBAN" pitchFamily="2" charset="0"/>
              </a:rPr>
              <a:t> দেখতে পেলে?</a:t>
            </a:r>
            <a:endParaRPr lang="en-US" sz="3200" dirty="0" smtClean="0">
              <a:latin typeface="NikoshBAN" pitchFamily="2" charset="0"/>
              <a:cs typeface="NikoshBAN" pitchFamily="2" charset="0"/>
            </a:endParaRPr>
          </a:p>
        </p:txBody>
      </p:sp>
      <p:sp>
        <p:nvSpPr>
          <p:cNvPr id="15" name="Rectangle 14"/>
          <p:cNvSpPr/>
          <p:nvPr/>
        </p:nvSpPr>
        <p:spPr>
          <a:xfrm>
            <a:off x="6477000" y="4343400"/>
            <a:ext cx="1257075" cy="584775"/>
          </a:xfrm>
          <a:prstGeom prst="rect">
            <a:avLst/>
          </a:prstGeom>
          <a:solidFill>
            <a:schemeClr val="accent6">
              <a:lumMod val="60000"/>
              <a:lumOff val="40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dk1">
              <a:shade val="50000"/>
            </a:schemeClr>
          </a:lnRef>
          <a:fillRef idx="1">
            <a:schemeClr val="dk1"/>
          </a:fillRef>
          <a:effectRef idx="0">
            <a:schemeClr val="dk1"/>
          </a:effectRef>
          <a:fontRef idx="minor">
            <a:schemeClr val="lt1"/>
          </a:fontRef>
        </p:style>
        <p:txBody>
          <a:bodyPr wrap="none">
            <a:spAutoFit/>
          </a:bodyPr>
          <a:lstStyle/>
          <a:p>
            <a:pPr>
              <a:defRPr/>
            </a:pPr>
            <a:r>
              <a:rPr lang="bn-BD" sz="3200" dirty="0" smtClean="0">
                <a:solidFill>
                  <a:schemeClr val="tx1"/>
                </a:solidFill>
                <a:latin typeface="NikoshBAN" pitchFamily="2" charset="0"/>
                <a:cs typeface="NikoshBAN" pitchFamily="2" charset="0"/>
              </a:rPr>
              <a:t>একাধিক</a:t>
            </a:r>
          </a:p>
        </p:txBody>
      </p:sp>
      <p:sp>
        <p:nvSpPr>
          <p:cNvPr id="18" name="Rectangle 17"/>
          <p:cNvSpPr/>
          <p:nvPr/>
        </p:nvSpPr>
        <p:spPr>
          <a:xfrm>
            <a:off x="5638800" y="2971800"/>
            <a:ext cx="3113353" cy="1077218"/>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a:defRPr/>
            </a:pPr>
            <a:r>
              <a:rPr lang="bn-BD" sz="3200" dirty="0" smtClean="0">
                <a:solidFill>
                  <a:schemeClr val="tx1"/>
                </a:solidFill>
                <a:latin typeface="NikoshBAN" pitchFamily="2" charset="0"/>
                <a:cs typeface="NikoshBAN" pitchFamily="2" charset="0"/>
              </a:rPr>
              <a:t>পরিমাপের কয়টি পদ্ধতি</a:t>
            </a:r>
          </a:p>
          <a:p>
            <a:pPr>
              <a:defRPr/>
            </a:pPr>
            <a:r>
              <a:rPr lang="bn-BD" sz="3200" dirty="0" smtClean="0">
                <a:solidFill>
                  <a:schemeClr val="tx1"/>
                </a:solidFill>
                <a:latin typeface="NikoshBAN" pitchFamily="2" charset="0"/>
                <a:cs typeface="NikoshBAN" pitchFamily="2" charset="0"/>
              </a:rPr>
              <a:t> থাকলে ভালো হয়?</a:t>
            </a:r>
          </a:p>
        </p:txBody>
      </p:sp>
      <p:sp>
        <p:nvSpPr>
          <p:cNvPr id="19" name="Rectangle 18"/>
          <p:cNvSpPr/>
          <p:nvPr/>
        </p:nvSpPr>
        <p:spPr>
          <a:xfrm>
            <a:off x="6614166" y="4343399"/>
            <a:ext cx="886781" cy="584775"/>
          </a:xfrm>
          <a:prstGeom prst="rect">
            <a:avLst/>
          </a:prstGeom>
          <a:solidFill>
            <a:schemeClr val="accent4"/>
          </a:solidFill>
          <a:ln>
            <a:noFill/>
          </a:ln>
          <a:effectLst/>
          <a:scene3d>
            <a:camera prst="orthographicFront">
              <a:rot lat="0" lon="0" rev="0"/>
            </a:camera>
            <a:lightRig rig="contrasting" dir="t">
              <a:rot lat="0" lon="0" rev="7800000"/>
            </a:lightRig>
          </a:scene3d>
          <a:sp3d>
            <a:bevelT w="139700" h="139700" prst="cross"/>
          </a:sp3d>
        </p:spPr>
        <p:style>
          <a:lnRef idx="2">
            <a:schemeClr val="dk1">
              <a:shade val="50000"/>
            </a:schemeClr>
          </a:lnRef>
          <a:fillRef idx="1">
            <a:schemeClr val="dk1"/>
          </a:fillRef>
          <a:effectRef idx="0">
            <a:schemeClr val="dk1"/>
          </a:effectRef>
          <a:fontRef idx="minor">
            <a:schemeClr val="lt1"/>
          </a:fontRef>
        </p:style>
        <p:txBody>
          <a:bodyPr wrap="none">
            <a:spAutoFit/>
          </a:bodyPr>
          <a:lstStyle/>
          <a:p>
            <a:pPr>
              <a:defRPr/>
            </a:pPr>
            <a:r>
              <a:rPr lang="bn-BD" sz="3200" dirty="0" smtClean="0">
                <a:solidFill>
                  <a:schemeClr val="tx1"/>
                </a:solidFill>
                <a:latin typeface="NikoshBAN" pitchFamily="2" charset="0"/>
                <a:cs typeface="NikoshBAN" pitchFamily="2" charset="0"/>
              </a:rPr>
              <a:t>একটি</a:t>
            </a:r>
          </a:p>
        </p:txBody>
      </p:sp>
    </p:spTree>
    <p:extLst>
      <p:ext uri="{BB962C8B-B14F-4D97-AF65-F5344CB8AC3E}">
        <p14:creationId xmlns:p14="http://schemas.microsoft.com/office/powerpoint/2010/main" val="248389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strVal val="#ppt_h"/>
                                          </p:val>
                                        </p:tav>
                                        <p:tav tm="100000">
                                          <p:val>
                                            <p:strVal val="#ppt_h"/>
                                          </p:val>
                                        </p:tav>
                                      </p:tavLst>
                                    </p:anim>
                                  </p:childTnLst>
                                </p:cTn>
                              </p:par>
                              <p:par>
                                <p:cTn id="14" presetID="17"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strips(upRigh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strips(upLef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500"/>
                                        <p:tgtEl>
                                          <p:spTgt spid="18"/>
                                        </p:tgtEl>
                                      </p:cBhvr>
                                    </p:animEffect>
                                  </p:childTnLst>
                                </p:cTn>
                              </p:par>
                              <p:par>
                                <p:cTn id="43" presetID="1" presetClass="exit" presetSubtype="0" fill="hold" grpId="1"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11" grpId="0" animBg="1"/>
      <p:bldP spid="11" grpId="1" animBg="1"/>
      <p:bldP spid="15" grpId="0" animBg="1"/>
      <p:bldP spid="15" grpId="1"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3" name="Picture 22" descr="Weights_and_Measures_office.jpg"/>
          <p:cNvPicPr>
            <a:picLocks noChangeAspect="1"/>
          </p:cNvPicPr>
          <p:nvPr/>
        </p:nvPicPr>
        <p:blipFill>
          <a:blip r:embed="rId4" cstate="print"/>
          <a:stretch>
            <a:fillRect/>
          </a:stretch>
        </p:blipFill>
        <p:spPr>
          <a:xfrm>
            <a:off x="113212" y="65315"/>
            <a:ext cx="8915400" cy="6686550"/>
          </a:xfrm>
          <a:prstGeom prst="rect">
            <a:avLst/>
          </a:prstGeom>
        </p:spPr>
      </p:pic>
      <p:pic>
        <p:nvPicPr>
          <p:cNvPr id="5" name="Picture 4" descr="OASCountries1l copy.png"/>
          <p:cNvPicPr>
            <a:picLocks noChangeAspect="1"/>
          </p:cNvPicPr>
          <p:nvPr/>
        </p:nvPicPr>
        <p:blipFill>
          <a:blip r:embed="rId5" cstate="print">
            <a:lum bright="-10000" contrast="30000"/>
          </a:blip>
          <a:stretch>
            <a:fillRect/>
          </a:stretch>
        </p:blipFill>
        <p:spPr>
          <a:xfrm>
            <a:off x="1709304" y="474838"/>
            <a:ext cx="5967846" cy="6078362"/>
          </a:xfrm>
          <a:prstGeom prst="rect">
            <a:avLst/>
          </a:prstGeom>
        </p:spPr>
      </p:pic>
      <p:sp>
        <p:nvSpPr>
          <p:cNvPr id="6" name="TextBox 5"/>
          <p:cNvSpPr txBox="1"/>
          <p:nvPr/>
        </p:nvSpPr>
        <p:spPr>
          <a:xfrm>
            <a:off x="3429000" y="3048000"/>
            <a:ext cx="2476960" cy="923330"/>
          </a:xfrm>
          <a:prstGeom prst="rect">
            <a:avLst/>
          </a:prstGeom>
          <a:noFill/>
        </p:spPr>
        <p:txBody>
          <a:bodyPr wrap="none" rtlCol="0">
            <a:spAutoFit/>
          </a:bodyPr>
          <a:lstStyle/>
          <a:p>
            <a:r>
              <a:rPr lang="bn-BD" sz="5400" b="1" dirty="0" smtClean="0">
                <a:solidFill>
                  <a:srgbClr val="00CC00"/>
                </a:solidFill>
                <a:latin typeface="NikoshBAN" pitchFamily="2" charset="0"/>
                <a:cs typeface="NikoshBAN" pitchFamily="2" charset="0"/>
              </a:rPr>
              <a:t>১৯৬০ সাল</a:t>
            </a:r>
            <a:endParaRPr lang="en-US" sz="5400" b="1" dirty="0">
              <a:solidFill>
                <a:srgbClr val="00CC00"/>
              </a:solidFill>
              <a:latin typeface="NikoshBAN" pitchFamily="2" charset="0"/>
              <a:cs typeface="NikoshBAN" pitchFamily="2" charset="0"/>
            </a:endParaRPr>
          </a:p>
        </p:txBody>
      </p:sp>
      <p:sp>
        <p:nvSpPr>
          <p:cNvPr id="8" name="TextBox 7"/>
          <p:cNvSpPr txBox="1"/>
          <p:nvPr/>
        </p:nvSpPr>
        <p:spPr>
          <a:xfrm>
            <a:off x="2895600" y="3810000"/>
            <a:ext cx="3581400" cy="584775"/>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এককের আন্তর্জাতিক পদ্ধতি</a:t>
            </a:r>
            <a:endParaRPr lang="en-US" sz="3200" dirty="0">
              <a:solidFill>
                <a:schemeClr val="tx1"/>
              </a:solidFill>
              <a:latin typeface="NikoshBAN" pitchFamily="2" charset="0"/>
              <a:cs typeface="NikoshBAN" pitchFamily="2" charset="0"/>
            </a:endParaRPr>
          </a:p>
        </p:txBody>
      </p:sp>
      <p:grpSp>
        <p:nvGrpSpPr>
          <p:cNvPr id="14" name="Group 13"/>
          <p:cNvGrpSpPr/>
          <p:nvPr/>
        </p:nvGrpSpPr>
        <p:grpSpPr>
          <a:xfrm>
            <a:off x="2007177" y="823615"/>
            <a:ext cx="5372100" cy="5372100"/>
            <a:chOff x="8001000" y="2019300"/>
            <a:chExt cx="5372100" cy="5372100"/>
          </a:xfrm>
        </p:grpSpPr>
        <p:sp>
          <p:nvSpPr>
            <p:cNvPr id="13" name="Block Arc 12"/>
            <p:cNvSpPr/>
            <p:nvPr/>
          </p:nvSpPr>
          <p:spPr>
            <a:xfrm>
              <a:off x="8001000" y="2019300"/>
              <a:ext cx="5372100" cy="5372100"/>
            </a:xfrm>
            <a:prstGeom prst="blockArc">
              <a:avLst>
                <a:gd name="adj1" fmla="val 11820753"/>
                <a:gd name="adj2" fmla="val 20527287"/>
                <a:gd name="adj3" fmla="val 9573"/>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rot="507948">
              <a:off x="8341959" y="2376665"/>
              <a:ext cx="4721800" cy="4981467"/>
            </a:xfrm>
            <a:prstGeom prst="rect">
              <a:avLst/>
            </a:prstGeom>
            <a:noFill/>
          </p:spPr>
          <p:txBody>
            <a:bodyPr wrap="none" rtlCol="0">
              <a:prstTxWarp prst="textCircle">
                <a:avLst>
                  <a:gd name="adj" fmla="val 11631085"/>
                </a:avLst>
              </a:prstTxWarp>
              <a:spAutoFit/>
            </a:bodyPr>
            <a:lstStyle/>
            <a:p>
              <a:r>
                <a:rPr lang="bn-BD" sz="3200" dirty="0" smtClean="0">
                  <a:latin typeface="NikoshBAN" pitchFamily="2" charset="0"/>
                  <a:cs typeface="NikoshBAN" pitchFamily="2" charset="0"/>
                </a:rPr>
                <a:t>এস আই বা ইন্টারন্যাশনাল সিস্টেম অব ইউনিট </a:t>
              </a:r>
              <a:endParaRPr lang="en-US" sz="3200" dirty="0">
                <a:latin typeface="NikoshBAN" pitchFamily="2" charset="0"/>
                <a:cs typeface="NikoshBAN" pitchFamily="2" charset="0"/>
              </a:endParaRPr>
            </a:p>
          </p:txBody>
        </p:sp>
      </p:grpSp>
    </p:spTree>
    <p:extLst>
      <p:ext uri="{BB962C8B-B14F-4D97-AF65-F5344CB8AC3E}">
        <p14:creationId xmlns:p14="http://schemas.microsoft.com/office/powerpoint/2010/main" val="269021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53"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2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grpSp>
        <p:nvGrpSpPr>
          <p:cNvPr id="39" name="Group 38"/>
          <p:cNvGrpSpPr/>
          <p:nvPr/>
        </p:nvGrpSpPr>
        <p:grpSpPr>
          <a:xfrm>
            <a:off x="4069524" y="381000"/>
            <a:ext cx="1333500" cy="2209800"/>
            <a:chOff x="4069524" y="381000"/>
            <a:chExt cx="1333500" cy="2209800"/>
          </a:xfrm>
        </p:grpSpPr>
        <p:cxnSp>
          <p:nvCxnSpPr>
            <p:cNvPr id="26" name="Straight Connector 25"/>
            <p:cNvCxnSpPr/>
            <p:nvPr/>
          </p:nvCxnSpPr>
          <p:spPr>
            <a:xfrm flipV="1">
              <a:off x="4724400" y="1295400"/>
              <a:ext cx="0" cy="12954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8" name="Picture 7" descr="Clock.jpg"/>
            <p:cNvPicPr>
              <a:picLocks noChangeAspect="1"/>
            </p:cNvPicPr>
            <p:nvPr/>
          </p:nvPicPr>
          <p:blipFill>
            <a:blip r:embed="rId4" cstate="print"/>
            <a:stretch>
              <a:fillRect/>
            </a:stretch>
          </p:blipFill>
          <p:spPr>
            <a:xfrm>
              <a:off x="4069524" y="381000"/>
              <a:ext cx="1333500" cy="1333500"/>
            </a:xfrm>
            <a:prstGeom prst="ellipse">
              <a:avLst/>
            </a:prstGeom>
            <a:ln>
              <a:solidFill>
                <a:schemeClr val="tx1"/>
              </a:solidFill>
            </a:ln>
          </p:spPr>
        </p:pic>
      </p:grpSp>
      <p:grpSp>
        <p:nvGrpSpPr>
          <p:cNvPr id="37" name="Group 36"/>
          <p:cNvGrpSpPr/>
          <p:nvPr/>
        </p:nvGrpSpPr>
        <p:grpSpPr>
          <a:xfrm>
            <a:off x="1447800" y="2933700"/>
            <a:ext cx="2133600" cy="1295400"/>
            <a:chOff x="1447800" y="2933700"/>
            <a:chExt cx="2133600" cy="1295400"/>
          </a:xfrm>
        </p:grpSpPr>
        <p:cxnSp>
          <p:nvCxnSpPr>
            <p:cNvPr id="21" name="Straight Connector 20"/>
            <p:cNvCxnSpPr>
              <a:stCxn id="15" idx="1"/>
            </p:cNvCxnSpPr>
            <p:nvPr/>
          </p:nvCxnSpPr>
          <p:spPr>
            <a:xfrm flipH="1">
              <a:off x="2286000" y="3517732"/>
              <a:ext cx="1295400" cy="63668"/>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9" name="Picture 8" descr="Length-1.jpg"/>
            <p:cNvPicPr>
              <a:picLocks noChangeAspect="1"/>
            </p:cNvPicPr>
            <p:nvPr/>
          </p:nvPicPr>
          <p:blipFill>
            <a:blip r:embed="rId5" cstate="print"/>
            <a:stretch>
              <a:fillRect/>
            </a:stretch>
          </p:blipFill>
          <p:spPr>
            <a:xfrm>
              <a:off x="1447800" y="2933700"/>
              <a:ext cx="1295400" cy="1295400"/>
            </a:xfrm>
            <a:prstGeom prst="ellipse">
              <a:avLst/>
            </a:prstGeom>
            <a:ln>
              <a:solidFill>
                <a:schemeClr val="tx1"/>
              </a:solidFill>
            </a:ln>
          </p:spPr>
        </p:pic>
      </p:grpSp>
      <p:grpSp>
        <p:nvGrpSpPr>
          <p:cNvPr id="36" name="Group 35"/>
          <p:cNvGrpSpPr/>
          <p:nvPr/>
        </p:nvGrpSpPr>
        <p:grpSpPr>
          <a:xfrm>
            <a:off x="1981200" y="4038600"/>
            <a:ext cx="1981200" cy="1951758"/>
            <a:chOff x="1981200" y="4038600"/>
            <a:chExt cx="1981200" cy="1951758"/>
          </a:xfrm>
        </p:grpSpPr>
        <p:cxnSp>
          <p:nvCxnSpPr>
            <p:cNvPr id="34" name="Straight Connector 33"/>
            <p:cNvCxnSpPr>
              <a:endCxn id="10" idx="7"/>
            </p:cNvCxnSpPr>
            <p:nvPr/>
          </p:nvCxnSpPr>
          <p:spPr>
            <a:xfrm flipH="1">
              <a:off x="3151934" y="4038600"/>
              <a:ext cx="810466" cy="83867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5"/>
            <p:cNvPicPr>
              <a:picLocks noChangeAspect="1" noChangeArrowheads="1"/>
            </p:cNvPicPr>
            <p:nvPr/>
          </p:nvPicPr>
          <p:blipFill>
            <a:blip r:embed="rId6" cstate="print"/>
            <a:srcRect/>
            <a:stretch>
              <a:fillRect/>
            </a:stretch>
          </p:blipFill>
          <p:spPr>
            <a:xfrm>
              <a:off x="1981200" y="4686300"/>
              <a:ext cx="1371600" cy="1304058"/>
            </a:xfrm>
            <a:prstGeom prst="ellipse">
              <a:avLst/>
            </a:prstGeom>
            <a:noFill/>
            <a:ln>
              <a:solidFill>
                <a:schemeClr val="tx1"/>
              </a:solidFill>
            </a:ln>
          </p:spPr>
        </p:pic>
      </p:grpSp>
      <p:grpSp>
        <p:nvGrpSpPr>
          <p:cNvPr id="40" name="Group 39"/>
          <p:cNvGrpSpPr/>
          <p:nvPr/>
        </p:nvGrpSpPr>
        <p:grpSpPr>
          <a:xfrm>
            <a:off x="5410200" y="1600200"/>
            <a:ext cx="1943100" cy="1524000"/>
            <a:chOff x="5410200" y="1600200"/>
            <a:chExt cx="1943100" cy="1524000"/>
          </a:xfrm>
        </p:grpSpPr>
        <p:cxnSp>
          <p:nvCxnSpPr>
            <p:cNvPr id="28" name="Straight Connector 27"/>
            <p:cNvCxnSpPr/>
            <p:nvPr/>
          </p:nvCxnSpPr>
          <p:spPr>
            <a:xfrm flipV="1">
              <a:off x="5410200" y="2514600"/>
              <a:ext cx="990600" cy="6096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Picture 10" descr="Temp.jpg"/>
            <p:cNvPicPr>
              <a:picLocks noChangeAspect="1"/>
            </p:cNvPicPr>
            <p:nvPr/>
          </p:nvPicPr>
          <p:blipFill>
            <a:blip r:embed="rId7" cstate="print"/>
            <a:stretch>
              <a:fillRect/>
            </a:stretch>
          </p:blipFill>
          <p:spPr>
            <a:xfrm>
              <a:off x="6019800" y="1600200"/>
              <a:ext cx="1333500" cy="1333500"/>
            </a:xfrm>
            <a:prstGeom prst="ellipse">
              <a:avLst/>
            </a:prstGeom>
            <a:ln>
              <a:solidFill>
                <a:srgbClr val="C00000"/>
              </a:solidFill>
            </a:ln>
          </p:spPr>
        </p:pic>
      </p:grpSp>
      <p:grpSp>
        <p:nvGrpSpPr>
          <p:cNvPr id="38" name="Group 37"/>
          <p:cNvGrpSpPr/>
          <p:nvPr/>
        </p:nvGrpSpPr>
        <p:grpSpPr>
          <a:xfrm>
            <a:off x="1981200" y="1198832"/>
            <a:ext cx="1828800" cy="1696768"/>
            <a:chOff x="1981200" y="1198832"/>
            <a:chExt cx="1828800" cy="1696768"/>
          </a:xfrm>
        </p:grpSpPr>
        <p:cxnSp>
          <p:nvCxnSpPr>
            <p:cNvPr id="24" name="Straight Connector 23"/>
            <p:cNvCxnSpPr/>
            <p:nvPr/>
          </p:nvCxnSpPr>
          <p:spPr>
            <a:xfrm flipH="1" flipV="1">
              <a:off x="2743200" y="1981200"/>
              <a:ext cx="1066800" cy="9144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Picture 11" descr="Snapshot.jpg"/>
            <p:cNvPicPr>
              <a:picLocks noChangeAspect="1"/>
            </p:cNvPicPr>
            <p:nvPr/>
          </p:nvPicPr>
          <p:blipFill>
            <a:blip r:embed="rId8" cstate="print"/>
            <a:stretch>
              <a:fillRect/>
            </a:stretch>
          </p:blipFill>
          <p:spPr>
            <a:xfrm>
              <a:off x="1981200" y="1198832"/>
              <a:ext cx="1295400" cy="1277668"/>
            </a:xfrm>
            <a:prstGeom prst="ellipse">
              <a:avLst/>
            </a:prstGeom>
            <a:ln>
              <a:solidFill>
                <a:schemeClr val="tx1"/>
              </a:solidFill>
            </a:ln>
          </p:spPr>
        </p:pic>
      </p:grpSp>
      <p:grpSp>
        <p:nvGrpSpPr>
          <p:cNvPr id="41" name="Group 40"/>
          <p:cNvGrpSpPr/>
          <p:nvPr/>
        </p:nvGrpSpPr>
        <p:grpSpPr>
          <a:xfrm>
            <a:off x="5334000" y="3733800"/>
            <a:ext cx="2286000" cy="1409700"/>
            <a:chOff x="5334000" y="3733800"/>
            <a:chExt cx="2286000" cy="1409700"/>
          </a:xfrm>
        </p:grpSpPr>
        <p:cxnSp>
          <p:nvCxnSpPr>
            <p:cNvPr id="30" name="Straight Connector 29"/>
            <p:cNvCxnSpPr/>
            <p:nvPr/>
          </p:nvCxnSpPr>
          <p:spPr>
            <a:xfrm>
              <a:off x="5334000" y="3733800"/>
              <a:ext cx="1219200" cy="6096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3" name="Picture 12" descr="Ampere-jpg.jpg"/>
            <p:cNvPicPr>
              <a:picLocks noChangeAspect="1"/>
            </p:cNvPicPr>
            <p:nvPr/>
          </p:nvPicPr>
          <p:blipFill>
            <a:blip r:embed="rId9" cstate="print"/>
            <a:stretch>
              <a:fillRect/>
            </a:stretch>
          </p:blipFill>
          <p:spPr>
            <a:xfrm>
              <a:off x="6241224" y="3756568"/>
              <a:ext cx="1378776" cy="1386932"/>
            </a:xfrm>
            <a:prstGeom prst="ellipse">
              <a:avLst/>
            </a:prstGeom>
            <a:noFill/>
            <a:ln>
              <a:solidFill>
                <a:schemeClr val="tx1"/>
              </a:solidFill>
            </a:ln>
          </p:spPr>
        </p:pic>
      </p:grpSp>
      <p:grpSp>
        <p:nvGrpSpPr>
          <p:cNvPr id="42" name="Group 41"/>
          <p:cNvGrpSpPr/>
          <p:nvPr/>
        </p:nvGrpSpPr>
        <p:grpSpPr>
          <a:xfrm>
            <a:off x="4183824" y="4267200"/>
            <a:ext cx="1333500" cy="2247900"/>
            <a:chOff x="4183824" y="4267200"/>
            <a:chExt cx="1333500" cy="2247900"/>
          </a:xfrm>
        </p:grpSpPr>
        <p:cxnSp>
          <p:nvCxnSpPr>
            <p:cNvPr id="32" name="Straight Connector 31"/>
            <p:cNvCxnSpPr/>
            <p:nvPr/>
          </p:nvCxnSpPr>
          <p:spPr>
            <a:xfrm>
              <a:off x="4648200" y="4267200"/>
              <a:ext cx="152400" cy="12192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4" name="Picture 13" descr="Candela-jpg.jpg"/>
            <p:cNvPicPr>
              <a:picLocks noChangeAspect="1"/>
            </p:cNvPicPr>
            <p:nvPr/>
          </p:nvPicPr>
          <p:blipFill>
            <a:blip r:embed="rId10" cstate="print"/>
            <a:stretch>
              <a:fillRect/>
            </a:stretch>
          </p:blipFill>
          <p:spPr>
            <a:xfrm>
              <a:off x="4183824" y="5184688"/>
              <a:ext cx="1333500" cy="1330412"/>
            </a:xfrm>
            <a:prstGeom prst="ellipse">
              <a:avLst/>
            </a:prstGeom>
            <a:noFill/>
            <a:ln>
              <a:solidFill>
                <a:srgbClr val="002060"/>
              </a:solidFill>
            </a:ln>
          </p:spPr>
        </p:pic>
      </p:grpSp>
      <p:grpSp>
        <p:nvGrpSpPr>
          <p:cNvPr id="17" name="Group 16"/>
          <p:cNvGrpSpPr/>
          <p:nvPr/>
        </p:nvGrpSpPr>
        <p:grpSpPr>
          <a:xfrm>
            <a:off x="3373534" y="2247900"/>
            <a:ext cx="2456178" cy="2456178"/>
            <a:chOff x="3525934" y="2286000"/>
            <a:chExt cx="2456178" cy="2456178"/>
          </a:xfrm>
        </p:grpSpPr>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25934" y="2286000"/>
              <a:ext cx="2456178" cy="2456178"/>
            </a:xfrm>
            <a:prstGeom prst="rect">
              <a:avLst/>
            </a:prstGeom>
          </p:spPr>
        </p:pic>
        <p:sp>
          <p:nvSpPr>
            <p:cNvPr id="15" name="TextBox 14"/>
            <p:cNvSpPr txBox="1"/>
            <p:nvPr/>
          </p:nvSpPr>
          <p:spPr>
            <a:xfrm>
              <a:off x="3733800" y="3048000"/>
              <a:ext cx="1915909" cy="1015663"/>
            </a:xfrm>
            <a:prstGeom prst="rect">
              <a:avLst/>
            </a:prstGeom>
            <a:noFill/>
          </p:spPr>
          <p:txBody>
            <a:bodyPr wrap="none" rtlCol="0">
              <a:spAutoFit/>
            </a:bodyPr>
            <a:lstStyle/>
            <a:p>
              <a:r>
                <a:rPr lang="bn-BD" sz="6000" dirty="0" smtClean="0">
                  <a:solidFill>
                    <a:srgbClr val="FF0000"/>
                  </a:solidFill>
                  <a:latin typeface="NikoshBAN" pitchFamily="2" charset="0"/>
                  <a:cs typeface="NikoshBAN" pitchFamily="2" charset="0"/>
                </a:rPr>
                <a:t>এসআই</a:t>
              </a:r>
              <a:endParaRPr lang="en-US" sz="6000" dirty="0">
                <a:solidFill>
                  <a:srgbClr val="FF0000"/>
                </a:solidFill>
                <a:latin typeface="NikoshBAN" pitchFamily="2" charset="0"/>
                <a:cs typeface="NikoshBAN" pitchFamily="2" charset="0"/>
              </a:endParaRPr>
            </a:p>
          </p:txBody>
        </p:sp>
      </p:grpSp>
      <p:sp>
        <p:nvSpPr>
          <p:cNvPr id="43" name="TextBox 42"/>
          <p:cNvSpPr txBox="1"/>
          <p:nvPr/>
        </p:nvSpPr>
        <p:spPr>
          <a:xfrm>
            <a:off x="1666046" y="3801342"/>
            <a:ext cx="752129" cy="461665"/>
          </a:xfrm>
          <a:prstGeom prst="rect">
            <a:avLst/>
          </a:prstGeom>
          <a:noFill/>
          <a:ln>
            <a:noFill/>
          </a:ln>
        </p:spPr>
        <p:txBody>
          <a:bodyPr wrap="none" rtlCol="0">
            <a:spAutoFit/>
          </a:bodyPr>
          <a:lstStyle/>
          <a:p>
            <a:r>
              <a:rPr lang="bn-BD" sz="2400" b="1" dirty="0" smtClean="0">
                <a:latin typeface="NikoshBAN" pitchFamily="2" charset="0"/>
                <a:cs typeface="NikoshBAN" pitchFamily="2" charset="0"/>
              </a:rPr>
              <a:t>মিটার</a:t>
            </a:r>
            <a:endParaRPr lang="en-US" sz="2400" b="1" dirty="0">
              <a:latin typeface="NikoshBAN" pitchFamily="2" charset="0"/>
              <a:cs typeface="NikoshBAN" pitchFamily="2" charset="0"/>
            </a:endParaRPr>
          </a:p>
        </p:txBody>
      </p:sp>
      <p:sp>
        <p:nvSpPr>
          <p:cNvPr id="44" name="TextBox 43"/>
          <p:cNvSpPr txBox="1"/>
          <p:nvPr/>
        </p:nvSpPr>
        <p:spPr>
          <a:xfrm>
            <a:off x="1984466" y="1426518"/>
            <a:ext cx="1128835" cy="461665"/>
          </a:xfrm>
          <a:prstGeom prst="rect">
            <a:avLst/>
          </a:prstGeom>
          <a:noFill/>
        </p:spPr>
        <p:txBody>
          <a:bodyPr wrap="none" rtlCol="0">
            <a:spAutoFit/>
          </a:bodyPr>
          <a:lstStyle/>
          <a:p>
            <a:r>
              <a:rPr lang="bn-BD" sz="2400" b="1" dirty="0" smtClean="0">
                <a:latin typeface="NikoshBAN" pitchFamily="2" charset="0"/>
                <a:cs typeface="NikoshBAN" pitchFamily="2" charset="0"/>
              </a:rPr>
              <a:t>কিলোগ্রাম</a:t>
            </a:r>
            <a:endParaRPr lang="en-US" sz="2400" b="1" dirty="0">
              <a:latin typeface="NikoshBAN" pitchFamily="2" charset="0"/>
              <a:cs typeface="NikoshBAN" pitchFamily="2" charset="0"/>
            </a:endParaRPr>
          </a:p>
        </p:txBody>
      </p:sp>
      <p:sp>
        <p:nvSpPr>
          <p:cNvPr id="45" name="TextBox 44"/>
          <p:cNvSpPr txBox="1"/>
          <p:nvPr/>
        </p:nvSpPr>
        <p:spPr>
          <a:xfrm>
            <a:off x="4296237" y="593430"/>
            <a:ext cx="856325" cy="461665"/>
          </a:xfrm>
          <a:prstGeom prst="rect">
            <a:avLst/>
          </a:prstGeom>
          <a:noFill/>
        </p:spPr>
        <p:txBody>
          <a:bodyPr wrap="none" rtlCol="0">
            <a:spAutoFit/>
          </a:bodyPr>
          <a:lstStyle/>
          <a:p>
            <a:r>
              <a:rPr lang="bn-BD" sz="2400" b="1" dirty="0" smtClean="0">
                <a:latin typeface="NikoshBAN" pitchFamily="2" charset="0"/>
                <a:cs typeface="NikoshBAN" pitchFamily="2" charset="0"/>
              </a:rPr>
              <a:t>সেকেণ্ড</a:t>
            </a:r>
            <a:endParaRPr lang="en-US" sz="2400" b="1" dirty="0">
              <a:latin typeface="NikoshBAN" pitchFamily="2" charset="0"/>
              <a:cs typeface="NikoshBAN" pitchFamily="2" charset="0"/>
            </a:endParaRPr>
          </a:p>
        </p:txBody>
      </p:sp>
      <p:sp>
        <p:nvSpPr>
          <p:cNvPr id="46" name="TextBox 45"/>
          <p:cNvSpPr txBox="1"/>
          <p:nvPr/>
        </p:nvSpPr>
        <p:spPr>
          <a:xfrm rot="19000419">
            <a:off x="6359222" y="4292907"/>
            <a:ext cx="1202573" cy="461665"/>
          </a:xfrm>
          <a:prstGeom prst="rect">
            <a:avLst/>
          </a:prstGeom>
          <a:noFill/>
        </p:spPr>
        <p:txBody>
          <a:bodyPr wrap="none" rtlCol="0">
            <a:spAutoFit/>
          </a:bodyPr>
          <a:lstStyle/>
          <a:p>
            <a:r>
              <a:rPr lang="bn-BD" sz="2400" b="1" dirty="0" smtClean="0">
                <a:latin typeface="NikoshBAN" pitchFamily="2" charset="0"/>
                <a:cs typeface="NikoshBAN" pitchFamily="2" charset="0"/>
              </a:rPr>
              <a:t>অ্যাম্পিয়ার</a:t>
            </a:r>
            <a:endParaRPr lang="en-US" sz="2400" b="1" dirty="0">
              <a:latin typeface="NikoshBAN" pitchFamily="2" charset="0"/>
              <a:cs typeface="NikoshBAN" pitchFamily="2" charset="0"/>
            </a:endParaRPr>
          </a:p>
        </p:txBody>
      </p:sp>
      <p:sp>
        <p:nvSpPr>
          <p:cNvPr id="47" name="TextBox 46"/>
          <p:cNvSpPr txBox="1"/>
          <p:nvPr/>
        </p:nvSpPr>
        <p:spPr>
          <a:xfrm>
            <a:off x="6096000" y="1676400"/>
            <a:ext cx="989373" cy="461665"/>
          </a:xfrm>
          <a:prstGeom prst="rect">
            <a:avLst/>
          </a:prstGeom>
          <a:noFill/>
        </p:spPr>
        <p:txBody>
          <a:bodyPr wrap="none" rtlCol="0">
            <a:spAutoFit/>
          </a:bodyPr>
          <a:lstStyle/>
          <a:p>
            <a:r>
              <a:rPr lang="bn-BD" sz="2400" b="1" dirty="0" smtClean="0">
                <a:latin typeface="NikoshBAN" pitchFamily="2" charset="0"/>
                <a:cs typeface="NikoshBAN" pitchFamily="2" charset="0"/>
              </a:rPr>
              <a:t>কেলভিন</a:t>
            </a:r>
            <a:endParaRPr lang="en-US" sz="2400" b="1" dirty="0">
              <a:latin typeface="NikoshBAN" pitchFamily="2" charset="0"/>
              <a:cs typeface="NikoshBAN" pitchFamily="2" charset="0"/>
            </a:endParaRPr>
          </a:p>
        </p:txBody>
      </p:sp>
      <p:sp>
        <p:nvSpPr>
          <p:cNvPr id="48" name="TextBox 47"/>
          <p:cNvSpPr txBox="1"/>
          <p:nvPr/>
        </p:nvSpPr>
        <p:spPr>
          <a:xfrm>
            <a:off x="4336611" y="5336232"/>
            <a:ext cx="997389" cy="461665"/>
          </a:xfrm>
          <a:prstGeom prst="rect">
            <a:avLst/>
          </a:prstGeom>
          <a:noFill/>
        </p:spPr>
        <p:txBody>
          <a:bodyPr wrap="none" rtlCol="0">
            <a:spAutoFit/>
          </a:bodyPr>
          <a:lstStyle/>
          <a:p>
            <a:r>
              <a:rPr lang="bn-BD" sz="2400" b="1" dirty="0" smtClean="0">
                <a:solidFill>
                  <a:schemeClr val="bg1"/>
                </a:solidFill>
                <a:latin typeface="NikoshBAN" pitchFamily="2" charset="0"/>
                <a:cs typeface="NikoshBAN" pitchFamily="2" charset="0"/>
              </a:rPr>
              <a:t>ক্যান্ডেলা</a:t>
            </a:r>
            <a:endParaRPr lang="en-US" sz="2400" b="1" dirty="0">
              <a:solidFill>
                <a:schemeClr val="bg1"/>
              </a:solidFill>
              <a:latin typeface="NikoshBAN" pitchFamily="2" charset="0"/>
              <a:cs typeface="NikoshBAN" pitchFamily="2" charset="0"/>
            </a:endParaRPr>
          </a:p>
        </p:txBody>
      </p:sp>
      <p:sp>
        <p:nvSpPr>
          <p:cNvPr id="49" name="TextBox 48"/>
          <p:cNvSpPr txBox="1"/>
          <p:nvPr/>
        </p:nvSpPr>
        <p:spPr>
          <a:xfrm>
            <a:off x="2628900" y="5184688"/>
            <a:ext cx="651140" cy="461665"/>
          </a:xfrm>
          <a:prstGeom prst="rect">
            <a:avLst/>
          </a:prstGeom>
          <a:noFill/>
        </p:spPr>
        <p:txBody>
          <a:bodyPr wrap="none" rtlCol="0">
            <a:spAutoFit/>
          </a:bodyPr>
          <a:lstStyle/>
          <a:p>
            <a:r>
              <a:rPr lang="bn-BD" sz="2400" b="1" dirty="0" smtClean="0">
                <a:latin typeface="NikoshBAN" pitchFamily="2" charset="0"/>
                <a:cs typeface="NikoshBAN" pitchFamily="2" charset="0"/>
              </a:rPr>
              <a:t>মোল</a:t>
            </a:r>
            <a:endParaRPr lang="en-US" sz="2400" b="1" dirty="0">
              <a:latin typeface="NikoshBAN" pitchFamily="2" charset="0"/>
              <a:cs typeface="NikoshBAN" pitchFamily="2" charset="0"/>
            </a:endParaRPr>
          </a:p>
        </p:txBody>
      </p:sp>
      <p:sp>
        <p:nvSpPr>
          <p:cNvPr id="35" name="TextBox 34"/>
          <p:cNvSpPr txBox="1"/>
          <p:nvPr/>
        </p:nvSpPr>
        <p:spPr>
          <a:xfrm>
            <a:off x="778533" y="321326"/>
            <a:ext cx="3048000" cy="830997"/>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bn-BD" sz="2400" b="1" dirty="0" smtClean="0">
                <a:solidFill>
                  <a:schemeClr val="tx1"/>
                </a:solidFill>
                <a:latin typeface="NikoshBAN" pitchFamily="2" charset="0"/>
                <a:cs typeface="NikoshBAN" pitchFamily="2" charset="0"/>
              </a:rPr>
              <a:t>    আন্তর্জাতিক পদ্ধতিতে পরিমাপের মৌলিক এককসমূহ</a:t>
            </a:r>
            <a:endParaRPr lang="en-US" sz="24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46793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up)">
                                      <p:cBhvr>
                                        <p:cTn id="6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8" name="TextBox 17"/>
          <p:cNvSpPr txBox="1"/>
          <p:nvPr/>
        </p:nvSpPr>
        <p:spPr>
          <a:xfrm>
            <a:off x="572688" y="3313611"/>
            <a:ext cx="7928774" cy="646331"/>
          </a:xfrm>
          <a:prstGeom prst="rect">
            <a:avLst/>
          </a:prstGeom>
          <a:noFill/>
          <a:ln w="12700">
            <a:solidFill>
              <a:srgbClr val="00B0F0"/>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600" b="1" dirty="0" smtClean="0">
                <a:solidFill>
                  <a:srgbClr val="0000CC"/>
                </a:solidFill>
                <a:effectLst>
                  <a:outerShdw blurRad="38100" dist="38100" dir="2700000" algn="tl">
                    <a:srgbClr val="000000">
                      <a:alpha val="43137"/>
                    </a:srgbClr>
                  </a:outerShdw>
                </a:effectLst>
                <a:latin typeface="NikoshBAN" pitchFamily="2" charset="0"/>
                <a:cs typeface="NikoshBAN" pitchFamily="2" charset="0"/>
              </a:rPr>
              <a:t>প্রশ্নঃ</a:t>
            </a:r>
            <a:r>
              <a:rPr lang="bn-BD" sz="3600" b="1" dirty="0" smtClean="0">
                <a:effectLst>
                  <a:outerShdw blurRad="38100" dist="38100" dir="2700000" algn="tl">
                    <a:srgbClr val="000000">
                      <a:alpha val="43137"/>
                    </a:srgbClr>
                  </a:outerShdw>
                </a:effectLst>
                <a:latin typeface="NikoshBAN" pitchFamily="2" charset="0"/>
                <a:cs typeface="NikoshBAN" pitchFamily="2" charset="0"/>
              </a:rPr>
              <a:t> আন্তর্জাতিক পদ্ধতিতে পরিমাপের এককগুলো লিখ।</a:t>
            </a:r>
            <a:endParaRPr lang="en-US" sz="3600" b="1" dirty="0">
              <a:effectLst>
                <a:outerShdw blurRad="38100" dist="38100" dir="2700000" algn="tl">
                  <a:srgbClr val="000000">
                    <a:alpha val="43137"/>
                  </a:srgbClr>
                </a:outerShdw>
              </a:effectLst>
            </a:endParaRPr>
          </a:p>
        </p:txBody>
      </p:sp>
      <p:sp>
        <p:nvSpPr>
          <p:cNvPr id="10" name="Rectangle 9"/>
          <p:cNvSpPr/>
          <p:nvPr/>
        </p:nvSpPr>
        <p:spPr>
          <a:xfrm>
            <a:off x="3791327" y="2045970"/>
            <a:ext cx="1491496" cy="528120"/>
          </a:xfrm>
          <a:prstGeom prst="rect">
            <a:avLst/>
          </a:prstGeom>
          <a:noFill/>
        </p:spPr>
        <p:txBody>
          <a:bodyPr wrap="none" lIns="91440" tIns="45720" rIns="91440" bIns="4572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5400" b="1" dirty="0" smtClean="0">
                <a:ln/>
                <a:solidFill>
                  <a:srgbClr val="00CC00"/>
                </a:solidFill>
                <a:latin typeface="NikoshBAN" panose="02000000000000000000" pitchFamily="2" charset="0"/>
                <a:cs typeface="NikoshBAN" panose="02000000000000000000" pitchFamily="2" charset="0"/>
              </a:rPr>
              <a:t>দলীয় </a:t>
            </a:r>
            <a:r>
              <a:rPr lang="bn-BD" sz="5400" b="1" cap="none" spc="0" dirty="0" smtClean="0">
                <a:ln/>
                <a:solidFill>
                  <a:srgbClr val="00CC00"/>
                </a:solidFill>
                <a:effectLst/>
                <a:latin typeface="NikoshBAN" panose="02000000000000000000" pitchFamily="2" charset="0"/>
                <a:cs typeface="NikoshBAN" panose="02000000000000000000" pitchFamily="2" charset="0"/>
              </a:rPr>
              <a:t>কাজ</a:t>
            </a:r>
            <a:endParaRPr lang="en-US" sz="5400" b="1" cap="none" spc="0" dirty="0">
              <a:ln/>
              <a:solidFill>
                <a:srgbClr val="00CC00"/>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01362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3898771" y="1677970"/>
            <a:ext cx="1329175" cy="447285"/>
          </a:xfrm>
          <a:prstGeom prst="rect">
            <a:avLst/>
          </a:prstGeom>
          <a:noFill/>
        </p:spPr>
        <p:txBody>
          <a:bodyPr wrap="none" lIns="91440" tIns="45720" rIns="91440" bIns="4572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5400" b="1" dirty="0" smtClean="0">
                <a:ln/>
                <a:solidFill>
                  <a:srgbClr val="00CC00"/>
                </a:solidFill>
                <a:latin typeface="NikoshBAN" panose="02000000000000000000" pitchFamily="2" charset="0"/>
                <a:cs typeface="NikoshBAN" panose="02000000000000000000" pitchFamily="2" charset="0"/>
              </a:rPr>
              <a:t>মূল্যায়ন</a:t>
            </a:r>
            <a:endParaRPr lang="en-US" sz="5400" b="1" cap="none" spc="0" dirty="0">
              <a:ln/>
              <a:solidFill>
                <a:srgbClr val="00CC00"/>
              </a:solidFill>
              <a:effectLst/>
              <a:latin typeface="NikoshBAN" panose="02000000000000000000" pitchFamily="2" charset="0"/>
              <a:cs typeface="NikoshBAN" panose="02000000000000000000" pitchFamily="2" charset="0"/>
            </a:endParaRPr>
          </a:p>
        </p:txBody>
      </p:sp>
      <p:sp>
        <p:nvSpPr>
          <p:cNvPr id="17" name="TextBox 16"/>
          <p:cNvSpPr txBox="1"/>
          <p:nvPr/>
        </p:nvSpPr>
        <p:spPr>
          <a:xfrm>
            <a:off x="1792664" y="2498104"/>
            <a:ext cx="5541390" cy="2677656"/>
          </a:xfrm>
          <a:prstGeom prst="rect">
            <a:avLst/>
          </a:prstGeom>
          <a:noFill/>
          <a:ln w="12700">
            <a:solidFill>
              <a:srgbClr val="00B0F0"/>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514350" indent="-514350">
              <a:buFont typeface="+mj-lt"/>
              <a:buAutoNum type="arabicPeriod"/>
            </a:pPr>
            <a:r>
              <a:rPr lang="bn-BD" sz="2800" dirty="0" smtClean="0">
                <a:solidFill>
                  <a:schemeClr val="tx1"/>
                </a:solidFill>
                <a:latin typeface="NikoshBAN" pitchFamily="2" charset="0"/>
                <a:cs typeface="NikoshBAN" pitchFamily="2" charset="0"/>
              </a:rPr>
              <a:t>একক কি?</a:t>
            </a:r>
          </a:p>
          <a:p>
            <a:pPr marL="514350" indent="-514350">
              <a:buFont typeface="+mj-lt"/>
              <a:buAutoNum type="arabicPeriod"/>
            </a:pPr>
            <a:r>
              <a:rPr lang="bn-BD" sz="2800" dirty="0">
                <a:solidFill>
                  <a:schemeClr val="tx1"/>
                </a:solidFill>
                <a:latin typeface="NikoshBAN" pitchFamily="2" charset="0"/>
                <a:cs typeface="NikoshBAN" pitchFamily="2" charset="0"/>
              </a:rPr>
              <a:t> মৌলিক </a:t>
            </a:r>
            <a:r>
              <a:rPr lang="bn-BD" sz="2800" dirty="0" smtClean="0">
                <a:solidFill>
                  <a:schemeClr val="tx1"/>
                </a:solidFill>
                <a:latin typeface="NikoshBAN" pitchFamily="2" charset="0"/>
                <a:cs typeface="NikoshBAN" pitchFamily="2" charset="0"/>
              </a:rPr>
              <a:t>একক কাকে বলে?</a:t>
            </a:r>
          </a:p>
          <a:p>
            <a:pPr marL="514350" indent="-514350">
              <a:buFont typeface="+mj-lt"/>
              <a:buAutoNum type="arabicPeriod"/>
            </a:pPr>
            <a:r>
              <a:rPr lang="bn-BD" sz="2800" dirty="0">
                <a:solidFill>
                  <a:schemeClr val="tx1"/>
                </a:solidFill>
                <a:latin typeface="NikoshBAN" pitchFamily="2" charset="0"/>
                <a:cs typeface="NikoshBAN" pitchFamily="2" charset="0"/>
              </a:rPr>
              <a:t> যৌগিক </a:t>
            </a:r>
            <a:r>
              <a:rPr lang="bn-BD" sz="2800" dirty="0" smtClean="0">
                <a:solidFill>
                  <a:schemeClr val="tx1"/>
                </a:solidFill>
                <a:latin typeface="NikoshBAN" pitchFamily="2" charset="0"/>
                <a:cs typeface="NikoshBAN" pitchFamily="2" charset="0"/>
              </a:rPr>
              <a:t>এককের সংজ্ঞা বল।</a:t>
            </a:r>
          </a:p>
          <a:p>
            <a:pPr marL="514350" indent="-514350">
              <a:buFont typeface="+mj-lt"/>
              <a:buAutoNum type="arabicPeriod"/>
            </a:pPr>
            <a:r>
              <a:rPr lang="bn-BD" sz="2800" dirty="0" smtClean="0">
                <a:solidFill>
                  <a:schemeClr val="tx1"/>
                </a:solidFill>
                <a:latin typeface="NikoshBAN" pitchFamily="2" charset="0"/>
                <a:cs typeface="NikoshBAN" pitchFamily="2" charset="0"/>
              </a:rPr>
              <a:t>মৌলিক এককগুলো কি কি?</a:t>
            </a:r>
          </a:p>
          <a:p>
            <a:pPr marL="514350" indent="-514350">
              <a:buFont typeface="+mj-lt"/>
              <a:buAutoNum type="arabicPeriod"/>
            </a:pPr>
            <a:r>
              <a:rPr lang="bn-BD" sz="2800" dirty="0">
                <a:solidFill>
                  <a:schemeClr val="tx1"/>
                </a:solidFill>
                <a:latin typeface="NikoshBAN" pitchFamily="2" charset="0"/>
                <a:cs typeface="NikoshBAN" pitchFamily="2" charset="0"/>
              </a:rPr>
              <a:t>এককের প্রয়োজনীয়তা বল</a:t>
            </a:r>
            <a:r>
              <a:rPr lang="bn-BD" sz="2800" dirty="0" smtClean="0">
                <a:solidFill>
                  <a:schemeClr val="tx1"/>
                </a:solidFill>
                <a:latin typeface="NikoshBAN" pitchFamily="2" charset="0"/>
                <a:cs typeface="NikoshBAN" pitchFamily="2" charset="0"/>
              </a:rPr>
              <a:t>। </a:t>
            </a:r>
          </a:p>
          <a:p>
            <a:pPr marL="514350" indent="-514350">
              <a:buFont typeface="+mj-lt"/>
              <a:buAutoNum type="arabicPeriod"/>
            </a:pPr>
            <a:r>
              <a:rPr lang="bn-BD" sz="2800" dirty="0" smtClean="0">
                <a:solidFill>
                  <a:schemeClr val="tx1"/>
                </a:solidFill>
                <a:latin typeface="NikoshBAN" pitchFamily="2" charset="0"/>
                <a:cs typeface="NikoshBAN" pitchFamily="2" charset="0"/>
              </a:rPr>
              <a:t>পরিমাপের আন্তর্জাতিক এককগুলো কি কি?</a:t>
            </a:r>
            <a:endParaRPr lang="en-US" sz="2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196907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31389" y="3156409"/>
            <a:ext cx="5757421" cy="1077218"/>
          </a:xfrm>
          <a:prstGeom prst="rect">
            <a:avLst/>
          </a:prstGeom>
          <a:noFill/>
          <a:ln w="12700">
            <a:solidFill>
              <a:srgbClr val="00B0F0"/>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bn-BD" sz="3200" b="1" dirty="0" smtClean="0">
                <a:solidFill>
                  <a:srgbClr val="0000CC"/>
                </a:solidFill>
                <a:latin typeface="NikoshBAN" pitchFamily="2" charset="0"/>
                <a:cs typeface="NikoshBAN" pitchFamily="2" charset="0"/>
              </a:rPr>
              <a:t>প্রশ্নঃ</a:t>
            </a:r>
            <a:r>
              <a:rPr lang="bn-BD" sz="3200" b="1" dirty="0" smtClean="0">
                <a:solidFill>
                  <a:schemeClr val="tx1"/>
                </a:solidFill>
                <a:latin typeface="NikoshBAN" pitchFamily="2" charset="0"/>
                <a:cs typeface="NikoshBAN" pitchFamily="2" charset="0"/>
              </a:rPr>
              <a:t> পরিমাপের ক্ষেত্রে আয়তন ও ক্ষেত্রফলের</a:t>
            </a:r>
          </a:p>
          <a:p>
            <a:pPr algn="ctr"/>
            <a:r>
              <a:rPr lang="bn-BD" sz="3200" b="1" dirty="0" smtClean="0">
                <a:solidFill>
                  <a:schemeClr val="tx1"/>
                </a:solidFill>
                <a:latin typeface="NikoshBAN" pitchFamily="2" charset="0"/>
                <a:cs typeface="NikoshBAN" pitchFamily="2" charset="0"/>
              </a:rPr>
              <a:t> মধ্যে মিল ও অমিল উল্লেখ কর।</a:t>
            </a:r>
            <a:endParaRPr lang="en-US" sz="3200" b="1" dirty="0">
              <a:solidFill>
                <a:schemeClr val="tx1"/>
              </a:solidFill>
              <a:latin typeface="NikoshBAN" pitchFamily="2" charset="0"/>
              <a:cs typeface="NikoshBAN" pitchFamily="2" charset="0"/>
            </a:endParaRPr>
          </a:p>
        </p:txBody>
      </p:sp>
      <p:sp>
        <p:nvSpPr>
          <p:cNvPr id="5" name="Rectangle 4"/>
          <p:cNvSpPr/>
          <p:nvPr/>
        </p:nvSpPr>
        <p:spPr>
          <a:xfrm>
            <a:off x="3633838" y="1696824"/>
            <a:ext cx="1952522" cy="484991"/>
          </a:xfrm>
          <a:prstGeom prst="rect">
            <a:avLst/>
          </a:prstGeom>
          <a:noFill/>
        </p:spPr>
        <p:txBody>
          <a:bodyPr wrap="none" lIns="91440" tIns="45720" rIns="91440" bIns="4572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5400" b="1" dirty="0" smtClean="0">
                <a:ln/>
                <a:solidFill>
                  <a:srgbClr val="00CC00"/>
                </a:solidFill>
                <a:latin typeface="NikoshBAN" panose="02000000000000000000" pitchFamily="2" charset="0"/>
                <a:cs typeface="NikoshBAN" panose="02000000000000000000" pitchFamily="2" charset="0"/>
              </a:rPr>
              <a:t>বাড়ির কাজ</a:t>
            </a:r>
            <a:endParaRPr lang="en-US" sz="5400" b="1" cap="none" spc="0" dirty="0">
              <a:ln/>
              <a:solidFill>
                <a:srgbClr val="00CC00"/>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43700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529789" y="2413416"/>
            <a:ext cx="5080254" cy="1036796"/>
          </a:xfrm>
          <a:prstGeom prst="rect">
            <a:avLst/>
          </a:prstGeom>
          <a:noFill/>
        </p:spPr>
        <p:txBody>
          <a:bodyPr wrap="none" lIns="91440" tIns="45720" rIns="91440" bIns="45720" numCol="1">
            <a:prstTxWarp prst="textPlain">
              <a:avLst/>
            </a:prstTxWarp>
            <a:spAutoFit/>
            <a:scene3d>
              <a:camera prst="orthographicFront"/>
              <a:lightRig rig="harsh" dir="t"/>
            </a:scene3d>
            <a:sp3d extrusionH="57150" prstMaterial="matte">
              <a:bevelT w="63500" h="12700" prst="softRound"/>
              <a:contourClr>
                <a:schemeClr val="bg1">
                  <a:lumMod val="65000"/>
                </a:schemeClr>
              </a:contourClr>
            </a:sp3d>
          </a:bodyPr>
          <a:lstStyle/>
          <a:p>
            <a:pPr algn="ctr"/>
            <a:r>
              <a:rPr lang="en-US" sz="5400" b="1" dirty="0" err="1">
                <a:ln/>
                <a:solidFill>
                  <a:srgbClr val="00CC00"/>
                </a:solidFill>
                <a:latin typeface="NikoshBAN" panose="02000000000000000000" pitchFamily="2" charset="0"/>
                <a:cs typeface="NikoshBAN" panose="02000000000000000000" pitchFamily="2" charset="0"/>
              </a:rPr>
              <a:t>সকলকে</a:t>
            </a:r>
            <a:r>
              <a:rPr lang="en-US" sz="5400" b="1" dirty="0">
                <a:ln/>
                <a:solidFill>
                  <a:srgbClr val="00CC00"/>
                </a:solidFill>
                <a:latin typeface="NikoshBAN" panose="02000000000000000000" pitchFamily="2" charset="0"/>
                <a:cs typeface="NikoshBAN" panose="02000000000000000000" pitchFamily="2" charset="0"/>
              </a:rPr>
              <a:t> </a:t>
            </a:r>
            <a:r>
              <a:rPr lang="en-US" sz="5400" b="1" dirty="0" err="1">
                <a:ln/>
                <a:solidFill>
                  <a:srgbClr val="00CC00"/>
                </a:solidFill>
                <a:latin typeface="NikoshBAN" panose="02000000000000000000" pitchFamily="2" charset="0"/>
                <a:cs typeface="NikoshBAN" panose="02000000000000000000" pitchFamily="2" charset="0"/>
              </a:rPr>
              <a:t>ধন্যবাদ</a:t>
            </a:r>
            <a:endParaRPr lang="en-US" sz="5400" b="1" dirty="0">
              <a:ln/>
              <a:solidFill>
                <a:srgbClr val="00CC00"/>
              </a:solidFill>
              <a:latin typeface="NikoshBAN" panose="02000000000000000000" pitchFamily="2" charset="0"/>
              <a:cs typeface="NikoshBAN" panose="02000000000000000000" pitchFamily="2" charset="0"/>
            </a:endParaRPr>
          </a:p>
        </p:txBody>
      </p:sp>
      <p:sp>
        <p:nvSpPr>
          <p:cNvPr id="14" name="Rectangle 13"/>
          <p:cNvSpPr/>
          <p:nvPr/>
        </p:nvSpPr>
        <p:spPr>
          <a:xfrm>
            <a:off x="3302815" y="3606014"/>
            <a:ext cx="5080254" cy="1037501"/>
          </a:xfrm>
          <a:prstGeom prst="rect">
            <a:avLst/>
          </a:prstGeom>
          <a:noFill/>
        </p:spPr>
        <p:txBody>
          <a:bodyPr wrap="none" lIns="91440" tIns="45720" rIns="91440" bIns="45720" numCol="1">
            <a:prstTxWarp prst="textPlain">
              <a:avLst/>
            </a:prstTxWarp>
            <a:spAutoFit/>
            <a:scene3d>
              <a:camera prst="orthographicFront"/>
              <a:lightRig rig="harsh" dir="t"/>
            </a:scene3d>
            <a:sp3d extrusionH="57150" prstMaterial="matte">
              <a:bevelT w="63500" h="12700" prst="softRound"/>
              <a:contourClr>
                <a:schemeClr val="bg1">
                  <a:lumMod val="65000"/>
                </a:schemeClr>
              </a:contourClr>
            </a:sp3d>
          </a:bodyPr>
          <a:lstStyle/>
          <a:p>
            <a:pPr algn="ctr"/>
            <a:r>
              <a:rPr lang="en-US" sz="5400" b="1" dirty="0" err="1">
                <a:ln/>
                <a:solidFill>
                  <a:srgbClr val="00CC00"/>
                </a:solidFill>
                <a:latin typeface="NikoshBAN" panose="02000000000000000000" pitchFamily="2" charset="0"/>
                <a:cs typeface="NikoshBAN" panose="02000000000000000000" pitchFamily="2" charset="0"/>
              </a:rPr>
              <a:t>আবার</a:t>
            </a:r>
            <a:r>
              <a:rPr lang="en-US" sz="5400" b="1" dirty="0">
                <a:ln/>
                <a:solidFill>
                  <a:srgbClr val="00CC00"/>
                </a:solidFill>
                <a:latin typeface="NikoshBAN" panose="02000000000000000000" pitchFamily="2" charset="0"/>
                <a:cs typeface="NikoshBAN" panose="02000000000000000000" pitchFamily="2" charset="0"/>
              </a:rPr>
              <a:t> </a:t>
            </a:r>
            <a:r>
              <a:rPr lang="en-US" sz="5400" b="1" dirty="0" err="1">
                <a:ln/>
                <a:solidFill>
                  <a:srgbClr val="00CC00"/>
                </a:solidFill>
                <a:latin typeface="NikoshBAN" panose="02000000000000000000" pitchFamily="2" charset="0"/>
                <a:cs typeface="NikoshBAN" panose="02000000000000000000" pitchFamily="2" charset="0"/>
              </a:rPr>
              <a:t>দেখা</a:t>
            </a:r>
            <a:r>
              <a:rPr lang="en-US" sz="5400" b="1" dirty="0">
                <a:ln/>
                <a:solidFill>
                  <a:srgbClr val="00CC00"/>
                </a:solidFill>
                <a:latin typeface="NikoshBAN" panose="02000000000000000000" pitchFamily="2" charset="0"/>
                <a:cs typeface="NikoshBAN" panose="02000000000000000000" pitchFamily="2" charset="0"/>
              </a:rPr>
              <a:t> </a:t>
            </a:r>
            <a:r>
              <a:rPr lang="en-US" sz="5400" b="1" dirty="0" err="1">
                <a:ln/>
                <a:solidFill>
                  <a:srgbClr val="00CC00"/>
                </a:solidFill>
                <a:latin typeface="NikoshBAN" panose="02000000000000000000" pitchFamily="2" charset="0"/>
                <a:cs typeface="NikoshBAN" panose="02000000000000000000" pitchFamily="2" charset="0"/>
              </a:rPr>
              <a:t>হবে</a:t>
            </a:r>
            <a:r>
              <a:rPr lang="en-US" sz="5400" b="1" dirty="0">
                <a:ln/>
                <a:solidFill>
                  <a:srgbClr val="00CC0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81605368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22" y="-75414"/>
            <a:ext cx="9332536" cy="7022969"/>
          </a:xfrm>
          <a:prstGeom prst="rect">
            <a:avLst/>
          </a:prstGeom>
        </p:spPr>
      </p:pic>
      <p:sp>
        <p:nvSpPr>
          <p:cNvPr id="5" name="TextBox 4"/>
          <p:cNvSpPr txBox="1"/>
          <p:nvPr/>
        </p:nvSpPr>
        <p:spPr>
          <a:xfrm>
            <a:off x="3213122" y="509050"/>
            <a:ext cx="2654648" cy="999242"/>
          </a:xfrm>
          <a:prstGeom prst="rect">
            <a:avLst/>
          </a:prstGeom>
          <a:noFill/>
        </p:spPr>
        <p:txBody>
          <a:bodyPr wrap="none" rtlCol="0">
            <a:prstTxWarp prst="textInflateTop">
              <a:avLst>
                <a:gd name="adj" fmla="val 28785"/>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800" b="1" spc="40" dirty="0">
                <a:ln w="11430"/>
                <a:solidFill>
                  <a:sysClr val="windowText" lastClr="000000"/>
                </a:soli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800" b="1" spc="40" dirty="0">
              <a:ln w="11430"/>
              <a:solidFill>
                <a:sysClr val="windowText" lastClr="00000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6" name="TextBox 5"/>
          <p:cNvSpPr txBox="1"/>
          <p:nvPr/>
        </p:nvSpPr>
        <p:spPr>
          <a:xfrm>
            <a:off x="362144" y="2433785"/>
            <a:ext cx="8382001" cy="954107"/>
          </a:xfrm>
          <a:prstGeom prst="rect">
            <a:avLst/>
          </a:prstGeom>
          <a:solidFill>
            <a:srgbClr val="FFC000"/>
          </a:solidFill>
          <a:ln w="3175">
            <a:solidFill>
              <a:srgbClr val="CC00FF"/>
            </a:solidFill>
          </a:ln>
        </p:spPr>
        <p:txBody>
          <a:bodyPr wrap="square" rtlCol="0">
            <a:spAutoFit/>
          </a:bodyPr>
          <a:lstStyle/>
          <a:p>
            <a:pPr algn="ctr"/>
            <a:r>
              <a:rPr lang="bn-IN" sz="2800" dirty="0">
                <a:solidFill>
                  <a:srgbClr val="005426"/>
                </a:solidFill>
                <a:latin typeface="Nikosh" pitchFamily="2" charset="0"/>
                <a:cs typeface="Nikosh" pitchFamily="2" charset="0"/>
              </a:rPr>
              <a:t>এবং কন্টেন্ট সম্পাদক হিসেবে যাঁদের নির্দেশনা, পরামর্শ ও তত্ত্বাবধানে এই মডেল কন্টেন্ট সমৃদ্ধ হয়েছে তারা হলেন-  </a:t>
            </a:r>
            <a:endParaRPr lang="en-US" sz="2800" dirty="0">
              <a:solidFill>
                <a:srgbClr val="005426"/>
              </a:solidFill>
              <a:latin typeface="Nikosh" pitchFamily="2" charset="0"/>
              <a:cs typeface="Nikosh" pitchFamily="2" charset="0"/>
            </a:endParaRPr>
          </a:p>
        </p:txBody>
      </p:sp>
      <p:sp>
        <p:nvSpPr>
          <p:cNvPr id="7" name="TextBox 6"/>
          <p:cNvSpPr txBox="1"/>
          <p:nvPr/>
        </p:nvSpPr>
        <p:spPr>
          <a:xfrm>
            <a:off x="362144" y="1823908"/>
            <a:ext cx="8382002" cy="523220"/>
          </a:xfrm>
          <a:prstGeom prst="rect">
            <a:avLst/>
          </a:prstGeom>
          <a:solidFill>
            <a:srgbClr val="00FF00"/>
          </a:solidFill>
          <a:ln w="3175">
            <a:solidFill>
              <a:srgbClr val="CC00FF"/>
            </a:solidFill>
          </a:ln>
        </p:spPr>
        <p:txBody>
          <a:bodyPr wrap="square" rtlCol="0">
            <a:spAutoFit/>
          </a:bodyPr>
          <a:lstStyle/>
          <a:p>
            <a:pPr algn="ctr"/>
            <a:r>
              <a:rPr lang="bn-IN" sz="2800" dirty="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2800" dirty="0">
              <a:solidFill>
                <a:srgbClr val="003399"/>
              </a:solidFill>
              <a:latin typeface="Nikosh" pitchFamily="2" charset="0"/>
              <a:cs typeface="Nikosh" pitchFamily="2" charset="0"/>
            </a:endParaRPr>
          </a:p>
        </p:txBody>
      </p:sp>
      <p:sp>
        <p:nvSpPr>
          <p:cNvPr id="8" name="TextBox 7"/>
          <p:cNvSpPr txBox="1"/>
          <p:nvPr/>
        </p:nvSpPr>
        <p:spPr>
          <a:xfrm>
            <a:off x="362145" y="3487073"/>
            <a:ext cx="8382001" cy="2446824"/>
          </a:xfrm>
          <a:prstGeom prst="rect">
            <a:avLst/>
          </a:prstGeom>
          <a:solidFill>
            <a:srgbClr val="00FFFF"/>
          </a:solidFill>
          <a:ln w="3175">
            <a:solidFill>
              <a:srgbClr val="CC00FF"/>
            </a:solidFill>
          </a:ln>
        </p:spPr>
        <p:txBody>
          <a:bodyPr wrap="square" rtlCol="0">
            <a:spAutoFit/>
          </a:bodyPr>
          <a:lstStyle/>
          <a:p>
            <a:pPr algn="ctr"/>
            <a:r>
              <a:rPr lang="bn-IN" sz="2550" dirty="0" smtClean="0">
                <a:latin typeface="Nikosh" pitchFamily="2" charset="0"/>
                <a:cs typeface="Nikosh" pitchFamily="2" charset="0"/>
              </a:rPr>
              <a:t>জনাব </a:t>
            </a:r>
            <a:r>
              <a:rPr lang="bn-BD" sz="2550" dirty="0" smtClean="0">
                <a:latin typeface="Nikosh" pitchFamily="2" charset="0"/>
                <a:cs typeface="Nikosh" pitchFamily="2" charset="0"/>
              </a:rPr>
              <a:t>মোঃ ফরহাদ হোসেন, অধ্যক্ষ, বিরামপুর সরকারী কলেজ,দিনাজপুর।</a:t>
            </a:r>
          </a:p>
          <a:p>
            <a:pPr algn="ctr"/>
            <a:r>
              <a:rPr lang="bn-BD" sz="2550" dirty="0" smtClean="0">
                <a:latin typeface="Nikosh" pitchFamily="2" charset="0"/>
                <a:cs typeface="Nikosh" pitchFamily="2" charset="0"/>
              </a:rPr>
              <a:t>জনাব </a:t>
            </a:r>
            <a:r>
              <a:rPr lang="bn-BD" sz="2550" dirty="0">
                <a:latin typeface="Nikosh" pitchFamily="2" charset="0"/>
                <a:cs typeface="Nikosh" pitchFamily="2" charset="0"/>
              </a:rPr>
              <a:t>নিশিত </a:t>
            </a:r>
            <a:r>
              <a:rPr lang="bn-BD" sz="2550" dirty="0" smtClean="0">
                <a:latin typeface="Nikosh" pitchFamily="2" charset="0"/>
                <a:cs typeface="Nikosh" pitchFamily="2" charset="0"/>
              </a:rPr>
              <a:t>কুন্ডু</a:t>
            </a:r>
            <a:r>
              <a:rPr lang="bn-BD" sz="2550" dirty="0">
                <a:latin typeface="Nikosh" pitchFamily="2" charset="0"/>
                <a:cs typeface="Nikosh" pitchFamily="2" charset="0"/>
              </a:rPr>
              <a:t>, </a:t>
            </a:r>
            <a:r>
              <a:rPr lang="en-US" sz="2550" dirty="0" err="1">
                <a:latin typeface="Nikosh" pitchFamily="2" charset="0"/>
                <a:cs typeface="Nikosh" pitchFamily="2" charset="0"/>
              </a:rPr>
              <a:t>প্রভাষক</a:t>
            </a:r>
            <a:r>
              <a:rPr lang="bn-BD" sz="2550" dirty="0">
                <a:latin typeface="Nikosh" pitchFamily="2" charset="0"/>
                <a:cs typeface="Nikosh" pitchFamily="2" charset="0"/>
              </a:rPr>
              <a:t>(</a:t>
            </a:r>
            <a:r>
              <a:rPr lang="bn-BD" sz="2400" dirty="0">
                <a:latin typeface="Nikosh" pitchFamily="2" charset="0"/>
                <a:cs typeface="Nikosh" pitchFamily="2" charset="0"/>
              </a:rPr>
              <a:t>ইংরেজী</a:t>
            </a:r>
            <a:r>
              <a:rPr lang="bn-BD" sz="2550" dirty="0" smtClean="0">
                <a:latin typeface="Nikosh" pitchFamily="2" charset="0"/>
                <a:cs typeface="Nikosh" pitchFamily="2" charset="0"/>
              </a:rPr>
              <a:t>), টিচার্স ট্রেনিং কলেজ(</a:t>
            </a:r>
            <a:r>
              <a:rPr lang="bn-BD" sz="2400" dirty="0" smtClean="0">
                <a:latin typeface="Nikosh" pitchFamily="2" charset="0"/>
                <a:cs typeface="Nikosh" pitchFamily="2" charset="0"/>
              </a:rPr>
              <a:t>টিটিসি</a:t>
            </a:r>
            <a:r>
              <a:rPr lang="bn-BD" sz="2550" dirty="0" smtClean="0">
                <a:latin typeface="Nikosh" pitchFamily="2" charset="0"/>
                <a:cs typeface="Nikosh" pitchFamily="2" charset="0"/>
              </a:rPr>
              <a:t>),রংপুর</a:t>
            </a:r>
            <a:r>
              <a:rPr lang="bn-BD" sz="2550" dirty="0">
                <a:latin typeface="Nikosh" pitchFamily="2" charset="0"/>
                <a:cs typeface="Nikosh" pitchFamily="2" charset="0"/>
              </a:rPr>
              <a:t>।</a:t>
            </a:r>
          </a:p>
          <a:p>
            <a:pPr algn="ctr"/>
            <a:r>
              <a:rPr lang="bn-IN" sz="2550" dirty="0">
                <a:latin typeface="Nikosh" pitchFamily="2" charset="0"/>
                <a:cs typeface="Nikosh" pitchFamily="2" charset="0"/>
              </a:rPr>
              <a:t>জনাব </a:t>
            </a:r>
            <a:r>
              <a:rPr lang="bn-BD" sz="2550" dirty="0">
                <a:latin typeface="Nikosh" pitchFamily="2" charset="0"/>
                <a:cs typeface="Nikosh" pitchFamily="2" charset="0"/>
              </a:rPr>
              <a:t>নুর আলম, উপজেলা মাধ্যমিক অফিসার, বিরামপুর, দিনাজপুর।</a:t>
            </a:r>
            <a:endParaRPr lang="bn-IN" sz="2550" dirty="0">
              <a:latin typeface="Nikosh" pitchFamily="2" charset="0"/>
              <a:cs typeface="Nikosh" pitchFamily="2" charset="0"/>
            </a:endParaRPr>
          </a:p>
          <a:p>
            <a:pPr algn="ctr"/>
            <a:r>
              <a:rPr lang="bn-IN" sz="2550" dirty="0">
                <a:latin typeface="Nikosh" pitchFamily="2" charset="0"/>
                <a:cs typeface="Nikosh" pitchFamily="2" charset="0"/>
              </a:rPr>
              <a:t>জনাব মো</a:t>
            </a:r>
            <a:r>
              <a:rPr lang="bn-BD" sz="2550" dirty="0">
                <a:latin typeface="Nikosh" pitchFamily="2" charset="0"/>
                <a:cs typeface="Nikosh" pitchFamily="2" charset="0"/>
              </a:rPr>
              <a:t>ঃ আব্দুস সালাম, একাডেমিক শিক্ষা অফিসার, বিরামপুর, দিনাজপুর।</a:t>
            </a:r>
          </a:p>
          <a:p>
            <a:pPr algn="ctr"/>
            <a:r>
              <a:rPr lang="bn-BD" sz="2400" dirty="0">
                <a:latin typeface="Nikosh" pitchFamily="2" charset="0"/>
                <a:cs typeface="Nikosh" pitchFamily="2" charset="0"/>
              </a:rPr>
              <a:t>জনাব মেফতাহুন </a:t>
            </a:r>
            <a:r>
              <a:rPr lang="bn-BD" sz="2400" dirty="0" smtClean="0">
                <a:latin typeface="Nikosh" pitchFamily="2" charset="0"/>
                <a:cs typeface="Nikosh" pitchFamily="2" charset="0"/>
              </a:rPr>
              <a:t>নাহার(</a:t>
            </a:r>
            <a:r>
              <a:rPr lang="bn-BD" sz="2000" dirty="0" smtClean="0">
                <a:latin typeface="Nikosh" pitchFamily="2" charset="0"/>
                <a:cs typeface="Nikosh" pitchFamily="2" charset="0"/>
              </a:rPr>
              <a:t>কবিতা</a:t>
            </a:r>
            <a:r>
              <a:rPr lang="bn-BD" sz="2400" dirty="0" smtClean="0">
                <a:latin typeface="Nikosh" pitchFamily="2" charset="0"/>
                <a:cs typeface="Nikosh" pitchFamily="2" charset="0"/>
              </a:rPr>
              <a:t>), </a:t>
            </a:r>
            <a:r>
              <a:rPr lang="en-US" sz="2400" dirty="0" err="1">
                <a:latin typeface="Nikosh" pitchFamily="2" charset="0"/>
                <a:cs typeface="Nikosh" pitchFamily="2" charset="0"/>
              </a:rPr>
              <a:t>প্রভাষক</a:t>
            </a:r>
            <a:r>
              <a:rPr lang="bn-BD" sz="2400" dirty="0">
                <a:latin typeface="Nikosh" pitchFamily="2" charset="0"/>
                <a:cs typeface="Nikosh" pitchFamily="2" charset="0"/>
              </a:rPr>
              <a:t>(</a:t>
            </a:r>
            <a:r>
              <a:rPr lang="bn-BD" sz="2000" dirty="0">
                <a:latin typeface="Nikosh" pitchFamily="2" charset="0"/>
                <a:cs typeface="Nikosh" pitchFamily="2" charset="0"/>
              </a:rPr>
              <a:t>বাংলা</a:t>
            </a:r>
            <a:r>
              <a:rPr lang="bn-BD" sz="2400" dirty="0">
                <a:latin typeface="Nikosh" pitchFamily="2" charset="0"/>
                <a:cs typeface="Nikosh" pitchFamily="2" charset="0"/>
              </a:rPr>
              <a:t>), বিরামপুর চাঁদপুর ফাজিল মাদ্রাসা,</a:t>
            </a:r>
            <a:r>
              <a:rPr lang="bn-BD" sz="2550" dirty="0">
                <a:latin typeface="Nikosh" pitchFamily="2" charset="0"/>
                <a:cs typeface="Nikosh" pitchFamily="2" charset="0"/>
              </a:rPr>
              <a:t> </a:t>
            </a:r>
            <a:r>
              <a:rPr lang="bn-BD" sz="2400" dirty="0">
                <a:latin typeface="Nikosh" pitchFamily="2" charset="0"/>
                <a:cs typeface="Nikosh" pitchFamily="2" charset="0"/>
              </a:rPr>
              <a:t>বিরামপুর, দিনাজপুর</a:t>
            </a:r>
            <a:r>
              <a:rPr lang="bn-BD" sz="2400" dirty="0" smtClean="0">
                <a:latin typeface="Nikosh" pitchFamily="2" charset="0"/>
                <a:cs typeface="Nikosh" pitchFamily="2" charset="0"/>
              </a:rPr>
              <a:t>।</a:t>
            </a:r>
            <a:endParaRPr lang="en-US" sz="2400" dirty="0">
              <a:latin typeface="Nikosh" pitchFamily="2" charset="0"/>
              <a:cs typeface="Nikosh" pitchFamily="2" charset="0"/>
            </a:endParaRPr>
          </a:p>
        </p:txBody>
      </p:sp>
    </p:spTree>
    <p:extLst>
      <p:ext uri="{BB962C8B-B14F-4D97-AF65-F5344CB8AC3E}">
        <p14:creationId xmlns:p14="http://schemas.microsoft.com/office/powerpoint/2010/main" val="16938164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06436" y="763885"/>
            <a:ext cx="4902527" cy="857250"/>
          </a:xfrm>
          <a:prstGeom prst="rect">
            <a:avLst/>
          </a:prstGeom>
        </p:spPr>
        <p:txBody>
          <a:bodyPr vert="horz" lIns="68580" tIns="34290" rIns="68580" bIns="34290" numCol="1" rtlCol="0" anchor="ctr">
            <a:prstTxWarp prst="textPlain">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spcBef>
                <a:spcPct val="0"/>
              </a:spcBef>
              <a:defRPr/>
            </a:pPr>
            <a:r>
              <a:rPr lang="bn-BD" sz="5400" b="1" dirty="0" smtClean="0">
                <a:ln/>
                <a:solidFill>
                  <a:srgbClr val="00CC00"/>
                </a:solidFill>
                <a:latin typeface="NikoshBAN" pitchFamily="2" charset="0"/>
                <a:ea typeface="+mj-ea"/>
                <a:cs typeface="NikoshBAN" pitchFamily="2" charset="0"/>
              </a:rPr>
              <a:t>পরিচিতি </a:t>
            </a:r>
            <a:endParaRPr lang="en-US" sz="5400" b="1" dirty="0">
              <a:ln/>
              <a:solidFill>
                <a:srgbClr val="00CC00"/>
              </a:solidFill>
              <a:latin typeface="NikoshBAN" pitchFamily="2" charset="0"/>
              <a:ea typeface="+mj-ea"/>
              <a:cs typeface="NikoshBAN" pitchFamily="2" charset="0"/>
            </a:endParaRPr>
          </a:p>
        </p:txBody>
      </p:sp>
      <p:grpSp>
        <p:nvGrpSpPr>
          <p:cNvPr id="17" name="Group 16"/>
          <p:cNvGrpSpPr/>
          <p:nvPr/>
        </p:nvGrpSpPr>
        <p:grpSpPr>
          <a:xfrm>
            <a:off x="1418834" y="1885950"/>
            <a:ext cx="2914650" cy="3657600"/>
            <a:chOff x="1418834" y="1885950"/>
            <a:chExt cx="2914650" cy="3657600"/>
          </a:xfrm>
        </p:grpSpPr>
        <p:sp>
          <p:nvSpPr>
            <p:cNvPr id="14" name="Rectangle 13"/>
            <p:cNvSpPr/>
            <p:nvPr/>
          </p:nvSpPr>
          <p:spPr>
            <a:xfrm>
              <a:off x="1543050" y="1885950"/>
              <a:ext cx="2686050" cy="3657600"/>
            </a:xfrm>
            <a:prstGeom prst="rect">
              <a:avLst/>
            </a:prstGeom>
            <a:ln w="19050">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pic>
          <p:nvPicPr>
            <p:cNvPr id="5"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906" y="2087869"/>
              <a:ext cx="1190337" cy="1413526"/>
            </a:xfrm>
            <a:prstGeom prst="roundRect">
              <a:avLst>
                <a:gd name="adj" fmla="val 8594"/>
              </a:avLst>
            </a:prstGeom>
            <a:solidFill>
              <a:srgbClr val="FFFFFF">
                <a:shade val="85000"/>
              </a:srgbClr>
            </a:solidFill>
            <a:ln>
              <a:noFill/>
            </a:ln>
            <a:effectLst/>
          </p:spPr>
        </p:pic>
        <p:sp>
          <p:nvSpPr>
            <p:cNvPr id="6" name="Rectangle 5"/>
            <p:cNvSpPr/>
            <p:nvPr/>
          </p:nvSpPr>
          <p:spPr>
            <a:xfrm>
              <a:off x="1418834" y="3703314"/>
              <a:ext cx="2914650" cy="1800493"/>
            </a:xfrm>
            <a:prstGeom prst="rect">
              <a:avLst/>
            </a:prstGeom>
          </p:spPr>
          <p:txBody>
            <a:bodyPr wrap="square">
              <a:spAutoFit/>
            </a:bodyPr>
            <a:lstStyle/>
            <a:p>
              <a:pPr algn="ctr"/>
              <a:r>
                <a:rPr lang="en-US" dirty="0">
                  <a:ln>
                    <a:solidFill>
                      <a:schemeClr val="tx1"/>
                    </a:solidFill>
                    <a:prstDash val="solid"/>
                  </a:ln>
                  <a:latin typeface="NikoshBAN" pitchFamily="2" charset="0"/>
                  <a:cs typeface="NikoshBAN" pitchFamily="2" charset="0"/>
                </a:rPr>
                <a:t> </a:t>
              </a:r>
              <a:r>
                <a:rPr lang="en-US" sz="2100" dirty="0" err="1">
                  <a:ln>
                    <a:solidFill>
                      <a:schemeClr val="tx1"/>
                    </a:solidFill>
                    <a:prstDash val="solid"/>
                  </a:ln>
                  <a:latin typeface="NikoshBAN" pitchFamily="2" charset="0"/>
                  <a:cs typeface="NikoshBAN" pitchFamily="2" charset="0"/>
                </a:rPr>
                <a:t>মোঃ</a:t>
              </a:r>
              <a:r>
                <a:rPr lang="en-US" sz="2100" dirty="0">
                  <a:ln>
                    <a:solidFill>
                      <a:schemeClr val="tx1"/>
                    </a:solidFill>
                    <a:prstDash val="solid"/>
                  </a:ln>
                  <a:latin typeface="NikoshBAN" pitchFamily="2" charset="0"/>
                  <a:cs typeface="NikoshBAN" pitchFamily="2" charset="0"/>
                </a:rPr>
                <a:t> </a:t>
              </a:r>
              <a:r>
                <a:rPr lang="en-US" sz="2100" dirty="0" err="1">
                  <a:ln>
                    <a:solidFill>
                      <a:schemeClr val="tx1"/>
                    </a:solidFill>
                    <a:prstDash val="solid"/>
                  </a:ln>
                  <a:latin typeface="NikoshBAN" pitchFamily="2" charset="0"/>
                  <a:cs typeface="NikoshBAN" pitchFamily="2" charset="0"/>
                </a:rPr>
                <a:t>মিজানুর</a:t>
              </a:r>
              <a:r>
                <a:rPr lang="en-US" sz="2100" dirty="0">
                  <a:ln>
                    <a:solidFill>
                      <a:schemeClr val="tx1"/>
                    </a:solidFill>
                    <a:prstDash val="solid"/>
                  </a:ln>
                  <a:latin typeface="NikoshBAN" pitchFamily="2" charset="0"/>
                  <a:cs typeface="NikoshBAN" pitchFamily="2" charset="0"/>
                </a:rPr>
                <a:t> </a:t>
              </a:r>
              <a:r>
                <a:rPr lang="en-US" sz="2100" dirty="0" err="1">
                  <a:ln>
                    <a:solidFill>
                      <a:schemeClr val="tx1"/>
                    </a:solidFill>
                    <a:prstDash val="solid"/>
                  </a:ln>
                  <a:latin typeface="NikoshBAN" pitchFamily="2" charset="0"/>
                  <a:cs typeface="NikoshBAN" pitchFamily="2" charset="0"/>
                </a:rPr>
                <a:t>রহমান</a:t>
              </a:r>
              <a:r>
                <a:rPr lang="en-US" sz="2100" dirty="0">
                  <a:ln>
                    <a:solidFill>
                      <a:schemeClr val="tx1"/>
                    </a:solidFill>
                    <a:prstDash val="solid"/>
                  </a:ln>
                  <a:latin typeface="NikoshBAN" pitchFamily="2" charset="0"/>
                  <a:cs typeface="NikoshBAN" pitchFamily="2" charset="0"/>
                </a:rPr>
                <a:t> </a:t>
              </a:r>
              <a:r>
                <a:rPr lang="en-US" sz="2100" dirty="0" err="1">
                  <a:ln>
                    <a:solidFill>
                      <a:schemeClr val="tx1"/>
                    </a:solidFill>
                    <a:prstDash val="solid"/>
                  </a:ln>
                  <a:latin typeface="NikoshBAN" pitchFamily="2" charset="0"/>
                  <a:cs typeface="NikoshBAN" pitchFamily="2" charset="0"/>
                </a:rPr>
                <a:t>মিজান</a:t>
              </a:r>
              <a:endParaRPr lang="bn-BD" sz="2400" dirty="0">
                <a:ln>
                  <a:solidFill>
                    <a:schemeClr val="tx1"/>
                  </a:solidFill>
                  <a:prstDash val="solid"/>
                </a:ln>
                <a:latin typeface="NikoshBAN" pitchFamily="2" charset="0"/>
                <a:cs typeface="NikoshBAN" pitchFamily="2" charset="0"/>
              </a:endParaRPr>
            </a:p>
            <a:p>
              <a:pPr algn="ctr"/>
              <a:r>
                <a:rPr lang="en-US" dirty="0" err="1">
                  <a:ln>
                    <a:solidFill>
                      <a:schemeClr val="tx1"/>
                    </a:solidFill>
                    <a:prstDash val="solid"/>
                  </a:ln>
                  <a:latin typeface="NikoshBAN" pitchFamily="2" charset="0"/>
                  <a:cs typeface="NikoshBAN" pitchFamily="2" charset="0"/>
                </a:rPr>
                <a:t>সিনিয়র</a:t>
              </a:r>
              <a:r>
                <a:rPr lang="en-US" dirty="0">
                  <a:ln>
                    <a:solidFill>
                      <a:schemeClr val="tx1"/>
                    </a:solidFill>
                    <a:prstDash val="solid"/>
                  </a:ln>
                  <a:latin typeface="NikoshBAN" pitchFamily="2" charset="0"/>
                  <a:cs typeface="NikoshBAN" pitchFamily="2" charset="0"/>
                </a:rPr>
                <a:t> </a:t>
              </a:r>
              <a:r>
                <a:rPr lang="en-US" dirty="0" err="1">
                  <a:ln>
                    <a:solidFill>
                      <a:schemeClr val="tx1"/>
                    </a:solidFill>
                    <a:prstDash val="solid"/>
                  </a:ln>
                  <a:latin typeface="NikoshBAN" pitchFamily="2" charset="0"/>
                  <a:cs typeface="NikoshBAN" pitchFamily="2" charset="0"/>
                </a:rPr>
                <a:t>সহকারী</a:t>
              </a:r>
              <a:r>
                <a:rPr lang="en-US" dirty="0">
                  <a:ln>
                    <a:solidFill>
                      <a:schemeClr val="tx1"/>
                    </a:solidFill>
                    <a:prstDash val="solid"/>
                  </a:ln>
                  <a:latin typeface="NikoshBAN" pitchFamily="2" charset="0"/>
                  <a:cs typeface="NikoshBAN" pitchFamily="2" charset="0"/>
                </a:rPr>
                <a:t> </a:t>
              </a:r>
              <a:r>
                <a:rPr lang="en-US" dirty="0" err="1">
                  <a:ln>
                    <a:solidFill>
                      <a:schemeClr val="tx1"/>
                    </a:solidFill>
                    <a:prstDash val="solid"/>
                  </a:ln>
                  <a:latin typeface="NikoshBAN" pitchFamily="2" charset="0"/>
                  <a:cs typeface="NikoshBAN" pitchFamily="2" charset="0"/>
                </a:rPr>
                <a:t>শিক্ষক</a:t>
              </a:r>
              <a:r>
                <a:rPr lang="en-US" dirty="0">
                  <a:ln>
                    <a:solidFill>
                      <a:schemeClr val="tx1"/>
                    </a:solidFill>
                    <a:prstDash val="solid"/>
                  </a:ln>
                  <a:latin typeface="NikoshBAN" pitchFamily="2" charset="0"/>
                  <a:cs typeface="NikoshBAN" pitchFamily="2" charset="0"/>
                </a:rPr>
                <a:t>(</a:t>
              </a:r>
              <a:r>
                <a:rPr lang="en-US" dirty="0" err="1">
                  <a:ln>
                    <a:solidFill>
                      <a:schemeClr val="tx1"/>
                    </a:solidFill>
                    <a:prstDash val="solid"/>
                  </a:ln>
                  <a:latin typeface="NikoshBAN" pitchFamily="2" charset="0"/>
                  <a:cs typeface="NikoshBAN" pitchFamily="2" charset="0"/>
                </a:rPr>
                <a:t>কম্পিউটার</a:t>
              </a:r>
              <a:r>
                <a:rPr lang="en-US" dirty="0">
                  <a:ln>
                    <a:solidFill>
                      <a:schemeClr val="tx1"/>
                    </a:solidFill>
                    <a:prstDash val="solid"/>
                  </a:ln>
                  <a:latin typeface="NikoshBAN" pitchFamily="2" charset="0"/>
                  <a:cs typeface="NikoshBAN" pitchFamily="2" charset="0"/>
                </a:rPr>
                <a:t>)</a:t>
              </a:r>
            </a:p>
            <a:p>
              <a:pPr algn="ctr"/>
              <a:r>
                <a:rPr lang="en-US" dirty="0">
                  <a:ln>
                    <a:solidFill>
                      <a:schemeClr val="tx1"/>
                    </a:solidFill>
                    <a:prstDash val="solid"/>
                  </a:ln>
                  <a:latin typeface="NikoshBAN" pitchFamily="2" charset="0"/>
                  <a:cs typeface="NikoshBAN" pitchFamily="2" charset="0"/>
                </a:rPr>
                <a:t> </a:t>
              </a:r>
              <a:r>
                <a:rPr lang="en-US" dirty="0" err="1">
                  <a:ln>
                    <a:solidFill>
                      <a:schemeClr val="tx1"/>
                    </a:solidFill>
                    <a:prstDash val="solid"/>
                  </a:ln>
                  <a:latin typeface="NikoshBAN" pitchFamily="2" charset="0"/>
                  <a:cs typeface="NikoshBAN" pitchFamily="2" charset="0"/>
                </a:rPr>
                <a:t>মির্জাপুর</a:t>
              </a:r>
              <a:r>
                <a:rPr lang="en-US" dirty="0">
                  <a:ln>
                    <a:solidFill>
                      <a:schemeClr val="tx1"/>
                    </a:solidFill>
                    <a:prstDash val="solid"/>
                  </a:ln>
                  <a:latin typeface="NikoshBAN" pitchFamily="2" charset="0"/>
                  <a:cs typeface="NikoshBAN" pitchFamily="2" charset="0"/>
                </a:rPr>
                <a:t> </a:t>
              </a:r>
              <a:r>
                <a:rPr lang="en-US" dirty="0" err="1">
                  <a:ln>
                    <a:solidFill>
                      <a:schemeClr val="tx1"/>
                    </a:solidFill>
                    <a:prstDash val="solid"/>
                  </a:ln>
                  <a:latin typeface="NikoshBAN" pitchFamily="2" charset="0"/>
                  <a:cs typeface="NikoshBAN" pitchFamily="2" charset="0"/>
                </a:rPr>
                <a:t>উচ্চ</a:t>
              </a:r>
              <a:r>
                <a:rPr lang="en-US" dirty="0">
                  <a:ln>
                    <a:solidFill>
                      <a:schemeClr val="tx1"/>
                    </a:solidFill>
                    <a:prstDash val="solid"/>
                  </a:ln>
                  <a:latin typeface="NikoshBAN" pitchFamily="2" charset="0"/>
                  <a:cs typeface="NikoshBAN" pitchFamily="2" charset="0"/>
                </a:rPr>
                <a:t> </a:t>
              </a:r>
              <a:r>
                <a:rPr lang="en-US" dirty="0" err="1">
                  <a:ln>
                    <a:solidFill>
                      <a:schemeClr val="tx1"/>
                    </a:solidFill>
                    <a:prstDash val="solid"/>
                  </a:ln>
                  <a:latin typeface="NikoshBAN" pitchFamily="2" charset="0"/>
                  <a:cs typeface="NikoshBAN" pitchFamily="2" charset="0"/>
                </a:rPr>
                <a:t>বিদ্যালয়</a:t>
              </a:r>
              <a:r>
                <a:rPr lang="en-US" dirty="0">
                  <a:ln>
                    <a:solidFill>
                      <a:schemeClr val="tx1"/>
                    </a:solidFill>
                    <a:prstDash val="solid"/>
                  </a:ln>
                  <a:latin typeface="NikoshBAN" pitchFamily="2" charset="0"/>
                  <a:cs typeface="NikoshBAN" pitchFamily="2" charset="0"/>
                </a:rPr>
                <a:t>, </a:t>
              </a:r>
            </a:p>
            <a:p>
              <a:pPr algn="ctr"/>
              <a:r>
                <a:rPr lang="en-US" dirty="0" err="1">
                  <a:ln>
                    <a:solidFill>
                      <a:schemeClr val="tx1"/>
                    </a:solidFill>
                    <a:prstDash val="solid"/>
                  </a:ln>
                  <a:latin typeface="NikoshBAN" pitchFamily="2" charset="0"/>
                  <a:cs typeface="NikoshBAN" pitchFamily="2" charset="0"/>
                </a:rPr>
                <a:t>বিরামপুর</a:t>
              </a:r>
              <a:r>
                <a:rPr lang="en-US" dirty="0">
                  <a:ln>
                    <a:solidFill>
                      <a:schemeClr val="tx1"/>
                    </a:solidFill>
                    <a:prstDash val="solid"/>
                  </a:ln>
                  <a:latin typeface="NikoshBAN" pitchFamily="2" charset="0"/>
                  <a:cs typeface="NikoshBAN" pitchFamily="2" charset="0"/>
                </a:rPr>
                <a:t>, </a:t>
              </a:r>
              <a:r>
                <a:rPr lang="en-US" dirty="0" err="1">
                  <a:ln>
                    <a:solidFill>
                      <a:schemeClr val="tx1"/>
                    </a:solidFill>
                    <a:prstDash val="solid"/>
                  </a:ln>
                  <a:latin typeface="NikoshBAN" pitchFamily="2" charset="0"/>
                  <a:cs typeface="NikoshBAN" pitchFamily="2" charset="0"/>
                </a:rPr>
                <a:t>দিনাজপুর</a:t>
              </a:r>
              <a:r>
                <a:rPr lang="en-US" dirty="0">
                  <a:ln>
                    <a:solidFill>
                      <a:schemeClr val="tx1"/>
                    </a:solidFill>
                    <a:prstDash val="solid"/>
                  </a:ln>
                  <a:latin typeface="NikoshBAN" pitchFamily="2" charset="0"/>
                  <a:cs typeface="NikoshBAN" pitchFamily="2" charset="0"/>
                </a:rPr>
                <a:t>।</a:t>
              </a:r>
              <a:endParaRPr lang="bn-BD" dirty="0">
                <a:ln>
                  <a:solidFill>
                    <a:schemeClr val="tx1"/>
                  </a:solidFill>
                  <a:prstDash val="solid"/>
                </a:ln>
                <a:latin typeface="NikoshBAN" pitchFamily="2" charset="0"/>
                <a:cs typeface="NikoshBAN" pitchFamily="2" charset="0"/>
              </a:endParaRPr>
            </a:p>
            <a:p>
              <a:pPr algn="ctr"/>
              <a:r>
                <a:rPr lang="bn-BD" dirty="0">
                  <a:ln>
                    <a:solidFill>
                      <a:schemeClr val="tx1"/>
                    </a:solidFill>
                    <a:prstDash val="solid"/>
                  </a:ln>
                  <a:latin typeface="NikoshBAN" pitchFamily="2" charset="0"/>
                  <a:cs typeface="NikoshBAN" pitchFamily="2" charset="0"/>
                </a:rPr>
                <a:t>মোবাইল নং-</a:t>
              </a:r>
              <a:r>
                <a:rPr lang="en-US" dirty="0">
                  <a:ln>
                    <a:solidFill>
                      <a:schemeClr val="tx1"/>
                    </a:solidFill>
                    <a:prstDash val="solid"/>
                  </a:ln>
                  <a:latin typeface="NikoshBAN" pitchFamily="2" charset="0"/>
                  <a:cs typeface="NikoshBAN" pitchFamily="2" charset="0"/>
                </a:rPr>
                <a:t>০১৭৪০৯৭৯৩৯৭  </a:t>
              </a:r>
            </a:p>
            <a:p>
              <a:pPr algn="ctr"/>
              <a:r>
                <a:rPr lang="en-US" sz="1400" dirty="0">
                  <a:ln>
                    <a:solidFill>
                      <a:schemeClr val="tx1"/>
                    </a:solidFill>
                    <a:prstDash val="solid"/>
                  </a:ln>
                  <a:latin typeface="NikoshBAN" pitchFamily="2" charset="0"/>
                  <a:cs typeface="NikoshBAN" pitchFamily="2" charset="0"/>
                </a:rPr>
                <a:t>ই-</a:t>
              </a:r>
              <a:r>
                <a:rPr lang="en-US" sz="1400" dirty="0" err="1">
                  <a:ln>
                    <a:solidFill>
                      <a:schemeClr val="tx1"/>
                    </a:solidFill>
                    <a:prstDash val="solid"/>
                  </a:ln>
                  <a:latin typeface="NikoshBAN" pitchFamily="2" charset="0"/>
                  <a:cs typeface="NikoshBAN" pitchFamily="2" charset="0"/>
                </a:rPr>
                <a:t>মেইলঃ</a:t>
              </a:r>
              <a:r>
                <a:rPr lang="en-US" dirty="0">
                  <a:ln>
                    <a:solidFill>
                      <a:schemeClr val="tx1"/>
                    </a:solidFill>
                    <a:prstDash val="solid"/>
                  </a:ln>
                  <a:latin typeface="NikoshBAN" pitchFamily="2" charset="0"/>
                  <a:cs typeface="NikoshBAN" pitchFamily="2" charset="0"/>
                </a:rPr>
                <a:t> </a:t>
              </a:r>
              <a:r>
                <a:rPr lang="en-US" sz="1200" dirty="0" err="1">
                  <a:ln>
                    <a:solidFill>
                      <a:schemeClr val="tx1"/>
                    </a:solidFill>
                    <a:prstDash val="solid"/>
                  </a:ln>
                  <a:latin typeface="Times New Roman" panose="02020603050405020304" pitchFamily="18" charset="0"/>
                  <a:cs typeface="Times New Roman" panose="02020603050405020304" pitchFamily="18" charset="0"/>
                </a:rPr>
                <a:t>mizan.birampur@gmail.com</a:t>
              </a:r>
              <a:endParaRPr lang="en-US" sz="900" dirty="0">
                <a:ln>
                  <a:solidFill>
                    <a:schemeClr val="tx1"/>
                  </a:solidFill>
                  <a:prstDash val="solid"/>
                </a:ln>
                <a:latin typeface="NikoshBAN" pitchFamily="2" charset="0"/>
                <a:cs typeface="NikoshBAN" pitchFamily="2" charset="0"/>
              </a:endParaRPr>
            </a:p>
          </p:txBody>
        </p:sp>
      </p:grpSp>
      <p:grpSp>
        <p:nvGrpSpPr>
          <p:cNvPr id="2" name="Group 1"/>
          <p:cNvGrpSpPr/>
          <p:nvPr/>
        </p:nvGrpSpPr>
        <p:grpSpPr>
          <a:xfrm>
            <a:off x="4343400" y="2171700"/>
            <a:ext cx="228600" cy="3314700"/>
            <a:chOff x="4343400" y="2171700"/>
            <a:chExt cx="228600" cy="3314700"/>
          </a:xfrm>
        </p:grpSpPr>
        <p:cxnSp>
          <p:nvCxnSpPr>
            <p:cNvPr id="10" name="Straight Connector 9"/>
            <p:cNvCxnSpPr/>
            <p:nvPr/>
          </p:nvCxnSpPr>
          <p:spPr>
            <a:xfrm>
              <a:off x="4457700" y="2171700"/>
              <a:ext cx="0" cy="331470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4572000" y="2857500"/>
              <a:ext cx="0" cy="2171700"/>
            </a:xfrm>
            <a:prstGeom prst="line">
              <a:avLst/>
            </a:prstGeom>
            <a:ln>
              <a:solidFill>
                <a:srgbClr val="0000CC"/>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4343400" y="2857500"/>
              <a:ext cx="0" cy="2171700"/>
            </a:xfrm>
            <a:prstGeom prst="line">
              <a:avLst/>
            </a:prstGeom>
            <a:ln>
              <a:solidFill>
                <a:srgbClr val="0000CC"/>
              </a:solidFill>
            </a:ln>
          </p:spPr>
          <p:style>
            <a:lnRef idx="3">
              <a:schemeClr val="accent2"/>
            </a:lnRef>
            <a:fillRef idx="0">
              <a:schemeClr val="accent2"/>
            </a:fillRef>
            <a:effectRef idx="2">
              <a:schemeClr val="accent2"/>
            </a:effectRef>
            <a:fontRef idx="minor">
              <a:schemeClr val="tx1"/>
            </a:fontRef>
          </p:style>
        </p:cxnSp>
      </p:grpSp>
      <p:grpSp>
        <p:nvGrpSpPr>
          <p:cNvPr id="18" name="Group 17"/>
          <p:cNvGrpSpPr/>
          <p:nvPr/>
        </p:nvGrpSpPr>
        <p:grpSpPr>
          <a:xfrm>
            <a:off x="4800599" y="1885950"/>
            <a:ext cx="2759697" cy="3657600"/>
            <a:chOff x="4800599" y="1885950"/>
            <a:chExt cx="2759697" cy="3657600"/>
          </a:xfrm>
        </p:grpSpPr>
        <p:sp>
          <p:nvSpPr>
            <p:cNvPr id="15" name="Rectangle 14"/>
            <p:cNvSpPr/>
            <p:nvPr/>
          </p:nvSpPr>
          <p:spPr>
            <a:xfrm>
              <a:off x="4800600" y="1885950"/>
              <a:ext cx="2686050" cy="3657600"/>
            </a:xfrm>
            <a:prstGeom prst="rect">
              <a:avLst/>
            </a:prstGeom>
            <a:ln w="19050">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8" name="TextBox 7"/>
            <p:cNvSpPr txBox="1"/>
            <p:nvPr/>
          </p:nvSpPr>
          <p:spPr>
            <a:xfrm>
              <a:off x="4800599" y="3723935"/>
              <a:ext cx="2759697" cy="1477328"/>
            </a:xfrm>
            <a:prstGeom prst="rect">
              <a:avLst/>
            </a:prstGeom>
            <a:noFill/>
          </p:spPr>
          <p:txBody>
            <a:bodyPr wrap="square" rtlCol="0">
              <a:spAutoFit/>
            </a:bodyPr>
            <a:lstStyle/>
            <a:p>
              <a:pPr>
                <a:defRPr/>
              </a:pPr>
              <a:r>
                <a:rPr lang="en-US" b="1" dirty="0" err="1" smtClean="0">
                  <a:latin typeface="NikoshBAN" panose="02000000000000000000" pitchFamily="2" charset="0"/>
                  <a:cs typeface="NikoshBAN" panose="02000000000000000000" pitchFamily="2" charset="0"/>
                </a:rPr>
                <a:t>শ্রেণীঃ</a:t>
              </a:r>
              <a:r>
                <a:rPr lang="en-US" b="1" dirty="0" smtClean="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ষষ্ঠ</a:t>
              </a:r>
              <a:endParaRPr lang="en-US" b="1" dirty="0">
                <a:latin typeface="NikoshBAN" panose="02000000000000000000" pitchFamily="2" charset="0"/>
                <a:cs typeface="NikoshBAN" panose="02000000000000000000" pitchFamily="2" charset="0"/>
              </a:endParaRPr>
            </a:p>
            <a:p>
              <a:pPr>
                <a:defRPr/>
              </a:pPr>
              <a:r>
                <a:rPr lang="en-US" b="1" dirty="0" err="1">
                  <a:latin typeface="NikoshBAN" panose="02000000000000000000" pitchFamily="2" charset="0"/>
                  <a:cs typeface="NikoshBAN" panose="02000000000000000000" pitchFamily="2" charset="0"/>
                </a:rPr>
                <a:t>বিষয়ঃ</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বিজ্ঞান</a:t>
              </a:r>
              <a:endParaRPr lang="en-US" b="1" dirty="0">
                <a:latin typeface="NikoshBAN" panose="02000000000000000000" pitchFamily="2" charset="0"/>
                <a:cs typeface="NikoshBAN" panose="02000000000000000000" pitchFamily="2" charset="0"/>
              </a:endParaRPr>
            </a:p>
            <a:p>
              <a:pPr>
                <a:defRPr/>
              </a:pPr>
              <a:r>
                <a:rPr lang="en-US" b="1" dirty="0" err="1">
                  <a:latin typeface="NikoshBAN" panose="02000000000000000000" pitchFamily="2" charset="0"/>
                  <a:cs typeface="NikoshBAN" panose="02000000000000000000" pitchFamily="2" charset="0"/>
                </a:rPr>
                <a:t>অধ্যায়ঃ</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প্রথম</a:t>
              </a:r>
              <a:endParaRPr lang="en-US" b="1" dirty="0">
                <a:latin typeface="NikoshBAN" panose="02000000000000000000" pitchFamily="2" charset="0"/>
                <a:cs typeface="NikoshBAN" panose="02000000000000000000" pitchFamily="2" charset="0"/>
              </a:endParaRPr>
            </a:p>
            <a:p>
              <a:pPr>
                <a:defRPr/>
              </a:pPr>
              <a:r>
                <a:rPr lang="en-US" b="1" dirty="0" err="1">
                  <a:latin typeface="NikoshBAN" panose="02000000000000000000" pitchFamily="2" charset="0"/>
                  <a:cs typeface="NikoshBAN" panose="02000000000000000000" pitchFamily="2" charset="0"/>
                </a:rPr>
                <a:t>পাঠঃ</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বৈজ্ঞানিক</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প্রক্রিয়া</a:t>
              </a:r>
              <a:r>
                <a:rPr lang="en-US" b="1" dirty="0">
                  <a:latin typeface="NikoshBAN" panose="02000000000000000000" pitchFamily="2" charset="0"/>
                  <a:cs typeface="NikoshBAN" panose="02000000000000000000" pitchFamily="2" charset="0"/>
                </a:rPr>
                <a:t> ও </a:t>
              </a:r>
              <a:r>
                <a:rPr lang="en-US" b="1" dirty="0" err="1">
                  <a:latin typeface="NikoshBAN" panose="02000000000000000000" pitchFamily="2" charset="0"/>
                  <a:cs typeface="NikoshBAN" panose="02000000000000000000" pitchFamily="2" charset="0"/>
                </a:rPr>
                <a:t>পরিমাপ</a:t>
              </a:r>
              <a:endParaRPr lang="en-US" b="1" dirty="0">
                <a:latin typeface="NikoshBAN" panose="02000000000000000000" pitchFamily="2" charset="0"/>
                <a:cs typeface="NikoshBAN" panose="02000000000000000000" pitchFamily="2" charset="0"/>
              </a:endParaRPr>
            </a:p>
            <a:p>
              <a:pPr>
                <a:defRPr/>
              </a:pPr>
              <a:r>
                <a:rPr lang="en-US" b="1" dirty="0" err="1">
                  <a:latin typeface="NikoshBAN" panose="02000000000000000000" pitchFamily="2" charset="0"/>
                  <a:cs typeface="NikoshBAN" panose="02000000000000000000" pitchFamily="2" charset="0"/>
                </a:rPr>
                <a:t>সময়ঃ</a:t>
              </a:r>
              <a:r>
                <a:rPr lang="en-US" b="1" dirty="0">
                  <a:latin typeface="NikoshBAN" panose="02000000000000000000" pitchFamily="2" charset="0"/>
                  <a:cs typeface="NikoshBAN" panose="02000000000000000000" pitchFamily="2" charset="0"/>
                </a:rPr>
                <a:t> ৫০ </a:t>
              </a:r>
              <a:r>
                <a:rPr lang="en-US" b="1" dirty="0" err="1">
                  <a:latin typeface="NikoshBAN" panose="02000000000000000000" pitchFamily="2" charset="0"/>
                  <a:cs typeface="NikoshBAN" panose="02000000000000000000" pitchFamily="2" charset="0"/>
                </a:rPr>
                <a:t>মিনিট</a:t>
              </a:r>
              <a:r>
                <a:rPr lang="en-US" b="1" dirty="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9606" y="2111502"/>
              <a:ext cx="1168038" cy="1389893"/>
            </a:xfrm>
            <a:prstGeom prst="rect">
              <a:avLst/>
            </a:prstGeom>
            <a:ln>
              <a:noFill/>
            </a:ln>
            <a:effectLst/>
            <a:scene3d>
              <a:camera prst="orthographicFront">
                <a:rot lat="0" lon="0" rev="0"/>
              </a:camera>
              <a:lightRig rig="contrasting" dir="t">
                <a:rot lat="0" lon="0" rev="7800000"/>
              </a:lightRig>
            </a:scene3d>
            <a:sp3d>
              <a:bevelT w="139700" h="139700"/>
            </a:sp3d>
          </p:spPr>
        </p:pic>
      </p:grpSp>
    </p:spTree>
    <p:extLst>
      <p:ext uri="{BB962C8B-B14F-4D97-AF65-F5344CB8AC3E}">
        <p14:creationId xmlns:p14="http://schemas.microsoft.com/office/powerpoint/2010/main" val="2191878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05743" y="336660"/>
            <a:ext cx="2927404" cy="487646"/>
          </a:xfrm>
          <a:prstGeom prst="rect">
            <a:avLst/>
          </a:prstGeom>
          <a:noFill/>
        </p:spPr>
        <p:txBody>
          <a:bodyPr wrap="none" rtlCol="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2800" b="1" dirty="0" smtClean="0">
                <a:ln/>
                <a:solidFill>
                  <a:srgbClr val="00CC00"/>
                </a:solidFill>
                <a:latin typeface="NikoshBAN" pitchFamily="2" charset="0"/>
                <a:cs typeface="NikoshBAN" pitchFamily="2" charset="0"/>
              </a:rPr>
              <a:t>ছবির ঘটনাটি দেখো</a:t>
            </a:r>
            <a:endParaRPr lang="en-US" sz="2800" b="1" dirty="0">
              <a:ln/>
              <a:solidFill>
                <a:srgbClr val="00CC00"/>
              </a:solidFill>
              <a:latin typeface="NikoshBAN" pitchFamily="2" charset="0"/>
              <a:cs typeface="NikoshBAN" pitchFamily="2" charset="0"/>
            </a:endParaRPr>
          </a:p>
        </p:txBody>
      </p:sp>
      <p:pic>
        <p:nvPicPr>
          <p:cNvPr id="9" name="Picture 8" descr="Table-1.png"/>
          <p:cNvPicPr>
            <a:picLocks noChangeAspect="1"/>
          </p:cNvPicPr>
          <p:nvPr/>
        </p:nvPicPr>
        <p:blipFill>
          <a:blip r:embed="rId4" cstate="print"/>
          <a:stretch>
            <a:fillRect/>
          </a:stretch>
        </p:blipFill>
        <p:spPr>
          <a:xfrm>
            <a:off x="1546690" y="1447800"/>
            <a:ext cx="4473110" cy="3276600"/>
          </a:xfrm>
          <a:prstGeom prst="rect">
            <a:avLst/>
          </a:prstGeom>
        </p:spPr>
      </p:pic>
      <p:pic>
        <p:nvPicPr>
          <p:cNvPr id="7" name="Picture 6" descr="scale.png"/>
          <p:cNvPicPr>
            <a:picLocks noChangeAspect="1"/>
          </p:cNvPicPr>
          <p:nvPr/>
        </p:nvPicPr>
        <p:blipFill>
          <a:blip r:embed="rId5" cstate="print"/>
          <a:stretch>
            <a:fillRect/>
          </a:stretch>
        </p:blipFill>
        <p:spPr>
          <a:xfrm rot="10800000">
            <a:off x="1956961" y="2440259"/>
            <a:ext cx="3703320" cy="150541"/>
          </a:xfrm>
          <a:prstGeom prst="rect">
            <a:avLst/>
          </a:prstGeom>
        </p:spPr>
      </p:pic>
      <p:sp>
        <p:nvSpPr>
          <p:cNvPr id="17" name="TextBox 16"/>
          <p:cNvSpPr txBox="1"/>
          <p:nvPr/>
        </p:nvSpPr>
        <p:spPr>
          <a:xfrm>
            <a:off x="6156241" y="1066800"/>
            <a:ext cx="2226892" cy="523220"/>
          </a:xfrm>
          <a:prstGeom prst="rect">
            <a:avLst/>
          </a:prstGeom>
          <a:solidFill>
            <a:schemeClr val="accent4">
              <a:lumMod val="60000"/>
              <a:lumOff val="40000"/>
            </a:schemeClr>
          </a:solidFill>
        </p:spPr>
        <p:txBody>
          <a:bodyPr wrap="none" rtlCol="0">
            <a:spAutoFit/>
          </a:bodyPr>
          <a:lstStyle/>
          <a:p>
            <a:pPr algn="ctr"/>
            <a:r>
              <a:rPr lang="bn-BD" sz="2800" dirty="0" smtClean="0">
                <a:latin typeface="NikoshBAN" pitchFamily="2" charset="0"/>
                <a:cs typeface="NikoshBAN" pitchFamily="2" charset="0"/>
              </a:rPr>
              <a:t>ছেলেটি কী করছে?</a:t>
            </a:r>
            <a:endParaRPr lang="en-US" sz="2800" dirty="0">
              <a:latin typeface="NikoshBAN" pitchFamily="2" charset="0"/>
              <a:cs typeface="NikoshBAN" pitchFamily="2" charset="0"/>
            </a:endParaRPr>
          </a:p>
        </p:txBody>
      </p:sp>
      <p:sp>
        <p:nvSpPr>
          <p:cNvPr id="18" name="TextBox 17"/>
          <p:cNvSpPr txBox="1"/>
          <p:nvPr/>
        </p:nvSpPr>
        <p:spPr>
          <a:xfrm>
            <a:off x="6103413" y="1058562"/>
            <a:ext cx="2537874" cy="523220"/>
          </a:xfrm>
          <a:prstGeom prst="rect">
            <a:avLst/>
          </a:prstGeom>
          <a:solidFill>
            <a:schemeClr val="accent2">
              <a:lumMod val="40000"/>
              <a:lumOff val="60000"/>
            </a:schemeClr>
          </a:solidFill>
        </p:spPr>
        <p:txBody>
          <a:bodyPr wrap="none" rtlCol="0">
            <a:spAutoFit/>
          </a:bodyPr>
          <a:lstStyle/>
          <a:p>
            <a:pPr algn="ctr"/>
            <a:r>
              <a:rPr lang="bn-BD" sz="2800" dirty="0" smtClean="0">
                <a:latin typeface="NikoshBAN" pitchFamily="2" charset="0"/>
                <a:cs typeface="NikoshBAN" pitchFamily="2" charset="0"/>
              </a:rPr>
              <a:t>টেবিলের দৈর্ঘ্য মাপছে</a:t>
            </a:r>
            <a:endParaRPr lang="en-US" sz="2800" dirty="0">
              <a:latin typeface="NikoshBAN" pitchFamily="2" charset="0"/>
              <a:cs typeface="NikoshBAN" pitchFamily="2" charset="0"/>
            </a:endParaRPr>
          </a:p>
        </p:txBody>
      </p:sp>
      <p:sp>
        <p:nvSpPr>
          <p:cNvPr id="19" name="Freeform 18"/>
          <p:cNvSpPr/>
          <p:nvPr/>
        </p:nvSpPr>
        <p:spPr>
          <a:xfrm>
            <a:off x="1962151" y="1581150"/>
            <a:ext cx="3676650" cy="876300"/>
          </a:xfrm>
          <a:custGeom>
            <a:avLst/>
            <a:gdLst>
              <a:gd name="connsiteX0" fmla="*/ 323850 w 3629025"/>
              <a:gd name="connsiteY0" fmla="*/ 9525 h 895350"/>
              <a:gd name="connsiteX1" fmla="*/ 3352800 w 3629025"/>
              <a:gd name="connsiteY1" fmla="*/ 0 h 895350"/>
              <a:gd name="connsiteX2" fmla="*/ 3629025 w 3629025"/>
              <a:gd name="connsiteY2" fmla="*/ 895350 h 895350"/>
              <a:gd name="connsiteX3" fmla="*/ 0 w 3629025"/>
              <a:gd name="connsiteY3" fmla="*/ 876300 h 895350"/>
              <a:gd name="connsiteX4" fmla="*/ 323850 w 3629025"/>
              <a:gd name="connsiteY4" fmla="*/ 9525 h 895350"/>
              <a:gd name="connsiteX0" fmla="*/ 323850 w 3676650"/>
              <a:gd name="connsiteY0" fmla="*/ 9525 h 876300"/>
              <a:gd name="connsiteX1" fmla="*/ 3352800 w 3676650"/>
              <a:gd name="connsiteY1" fmla="*/ 0 h 876300"/>
              <a:gd name="connsiteX2" fmla="*/ 3676650 w 3676650"/>
              <a:gd name="connsiteY2" fmla="*/ 857250 h 876300"/>
              <a:gd name="connsiteX3" fmla="*/ 0 w 3676650"/>
              <a:gd name="connsiteY3" fmla="*/ 876300 h 876300"/>
              <a:gd name="connsiteX4" fmla="*/ 323850 w 3676650"/>
              <a:gd name="connsiteY4" fmla="*/ 9525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650" h="876300">
                <a:moveTo>
                  <a:pt x="323850" y="9525"/>
                </a:moveTo>
                <a:lnTo>
                  <a:pt x="3352800" y="0"/>
                </a:lnTo>
                <a:lnTo>
                  <a:pt x="3676650" y="857250"/>
                </a:lnTo>
                <a:lnTo>
                  <a:pt x="0" y="876300"/>
                </a:lnTo>
                <a:lnTo>
                  <a:pt x="323850" y="9525"/>
                </a:lnTo>
                <a:close/>
              </a:path>
            </a:pathLst>
          </a:custGeom>
          <a:gradFill>
            <a:gsLst>
              <a:gs pos="0">
                <a:srgbClr val="8488C4">
                  <a:alpha val="60000"/>
                </a:srgbClr>
              </a:gs>
              <a:gs pos="53000">
                <a:srgbClr val="D4DEFF"/>
              </a:gs>
              <a:gs pos="83000">
                <a:srgbClr val="D4DEFF">
                  <a:alpha val="63000"/>
                </a:srgbClr>
              </a:gs>
              <a:gs pos="100000">
                <a:srgbClr val="96AB94">
                  <a:alpha val="60000"/>
                </a:srgb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pic>
        <p:nvPicPr>
          <p:cNvPr id="16" name="Picture 15" descr="Lenght-measure.png"/>
          <p:cNvPicPr>
            <a:picLocks noChangeAspect="1"/>
          </p:cNvPicPr>
          <p:nvPr/>
        </p:nvPicPr>
        <p:blipFill>
          <a:blip r:embed="rId6" cstate="print"/>
          <a:stretch>
            <a:fillRect/>
          </a:stretch>
        </p:blipFill>
        <p:spPr>
          <a:xfrm>
            <a:off x="3394081" y="1066800"/>
            <a:ext cx="2320919" cy="3472907"/>
          </a:xfrm>
          <a:prstGeom prst="rect">
            <a:avLst/>
          </a:prstGeom>
        </p:spPr>
      </p:pic>
      <p:sp>
        <p:nvSpPr>
          <p:cNvPr id="20" name="TextBox 19"/>
          <p:cNvSpPr txBox="1"/>
          <p:nvPr/>
        </p:nvSpPr>
        <p:spPr>
          <a:xfrm>
            <a:off x="6000750" y="1783140"/>
            <a:ext cx="2876550" cy="1384995"/>
          </a:xfrm>
          <a:prstGeom prst="rect">
            <a:avLst/>
          </a:prstGeom>
          <a:solidFill>
            <a:schemeClr val="accent6">
              <a:lumMod val="60000"/>
              <a:lumOff val="40000"/>
            </a:schemeClr>
          </a:solidFill>
        </p:spPr>
        <p:txBody>
          <a:bodyPr wrap="square" rtlCol="0">
            <a:spAutoFit/>
          </a:bodyPr>
          <a:lstStyle/>
          <a:p>
            <a:pPr algn="ctr"/>
            <a:r>
              <a:rPr lang="bn-BD" sz="2800" spc="-150" dirty="0" smtClean="0">
                <a:latin typeface="NikoshBAN" pitchFamily="2" charset="0"/>
                <a:cs typeface="NikoshBAN" pitchFamily="2" charset="0"/>
              </a:rPr>
              <a:t>টেবিলের উপরের তলের </a:t>
            </a:r>
          </a:p>
          <a:p>
            <a:pPr algn="ctr"/>
            <a:r>
              <a:rPr lang="bn-BD" sz="2800" spc="-150" dirty="0" smtClean="0">
                <a:latin typeface="NikoshBAN" pitchFamily="2" charset="0"/>
                <a:cs typeface="NikoshBAN" pitchFamily="2" charset="0"/>
              </a:rPr>
              <a:t>ক্ষেত্রফল মাপতে হলে </a:t>
            </a:r>
          </a:p>
          <a:p>
            <a:pPr algn="ctr"/>
            <a:r>
              <a:rPr lang="bn-BD" sz="2800" spc="-150" dirty="0" smtClean="0">
                <a:latin typeface="NikoshBAN" pitchFamily="2" charset="0"/>
                <a:cs typeface="NikoshBAN" pitchFamily="2" charset="0"/>
              </a:rPr>
              <a:t>আর কী মাপতে হবে?</a:t>
            </a:r>
            <a:endParaRPr lang="en-US" sz="2800" spc="-150" dirty="0">
              <a:latin typeface="NikoshBAN" pitchFamily="2" charset="0"/>
              <a:cs typeface="NikoshBAN" pitchFamily="2" charset="0"/>
            </a:endParaRPr>
          </a:p>
        </p:txBody>
      </p:sp>
      <p:sp>
        <p:nvSpPr>
          <p:cNvPr id="21" name="TextBox 20"/>
          <p:cNvSpPr txBox="1"/>
          <p:nvPr/>
        </p:nvSpPr>
        <p:spPr>
          <a:xfrm>
            <a:off x="6477000" y="3657600"/>
            <a:ext cx="1686680" cy="523220"/>
          </a:xfrm>
          <a:prstGeom prst="rect">
            <a:avLst/>
          </a:prstGeom>
          <a:solidFill>
            <a:schemeClr val="accent4">
              <a:lumMod val="60000"/>
              <a:lumOff val="40000"/>
            </a:schemeClr>
          </a:solidFill>
        </p:spPr>
        <p:txBody>
          <a:bodyPr wrap="none" rtlCol="0">
            <a:spAutoFit/>
          </a:bodyPr>
          <a:lstStyle/>
          <a:p>
            <a:pPr algn="ctr"/>
            <a:r>
              <a:rPr lang="bn-BD" sz="2800" dirty="0" smtClean="0">
                <a:latin typeface="NikoshBAN" pitchFamily="2" charset="0"/>
                <a:cs typeface="NikoshBAN" pitchFamily="2" charset="0"/>
              </a:rPr>
              <a:t>টেবিলের প্রস্থ </a:t>
            </a:r>
            <a:endParaRPr lang="en-US" sz="2800" dirty="0">
              <a:latin typeface="NikoshBAN" pitchFamily="2" charset="0"/>
              <a:cs typeface="NikoshBAN" pitchFamily="2" charset="0"/>
            </a:endParaRPr>
          </a:p>
        </p:txBody>
      </p:sp>
      <p:cxnSp>
        <p:nvCxnSpPr>
          <p:cNvPr id="23" name="Straight Arrow Connector 22"/>
          <p:cNvCxnSpPr/>
          <p:nvPr/>
        </p:nvCxnSpPr>
        <p:spPr>
          <a:xfrm flipH="1">
            <a:off x="2133600" y="1562100"/>
            <a:ext cx="381000" cy="914400"/>
          </a:xfrm>
          <a:prstGeom prst="straightConnector1">
            <a:avLst/>
          </a:prstGeom>
          <a:ln w="19050">
            <a:solidFill>
              <a:srgbClr val="FF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7080" y="762000"/>
            <a:ext cx="235820" cy="426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Rectangle 13"/>
          <p:cNvSpPr/>
          <p:nvPr/>
        </p:nvSpPr>
        <p:spPr>
          <a:xfrm>
            <a:off x="365234" y="914400"/>
            <a:ext cx="5578366" cy="3657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5" name="TextBox 24"/>
          <p:cNvSpPr txBox="1"/>
          <p:nvPr/>
        </p:nvSpPr>
        <p:spPr>
          <a:xfrm>
            <a:off x="470224" y="4691390"/>
            <a:ext cx="6172199" cy="523220"/>
          </a:xfrm>
          <a:prstGeom prst="rect">
            <a:avLst/>
          </a:prstGeom>
          <a:solidFill>
            <a:schemeClr val="accent6">
              <a:lumMod val="60000"/>
              <a:lumOff val="40000"/>
            </a:schemeClr>
          </a:solidFill>
        </p:spPr>
        <p:txBody>
          <a:bodyPr wrap="square" rtlCol="0">
            <a:spAutoFit/>
          </a:bodyPr>
          <a:lstStyle/>
          <a:p>
            <a:pPr algn="ctr"/>
            <a:r>
              <a:rPr lang="bn-BD" sz="2800" dirty="0" smtClean="0">
                <a:latin typeface="NikoshBAN" pitchFamily="2" charset="0"/>
                <a:cs typeface="NikoshBAN" pitchFamily="2" charset="0"/>
              </a:rPr>
              <a:t>টেবিলের দৈর্ঘ্য মাপতে কতটি এককের প্রয়োজন?</a:t>
            </a:r>
            <a:endParaRPr lang="en-US" sz="2800" dirty="0">
              <a:latin typeface="NikoshBAN" pitchFamily="2" charset="0"/>
              <a:cs typeface="NikoshBAN" pitchFamily="2" charset="0"/>
            </a:endParaRPr>
          </a:p>
        </p:txBody>
      </p:sp>
      <p:sp>
        <p:nvSpPr>
          <p:cNvPr id="26" name="TextBox 25"/>
          <p:cNvSpPr txBox="1"/>
          <p:nvPr/>
        </p:nvSpPr>
        <p:spPr>
          <a:xfrm>
            <a:off x="7766985" y="4749225"/>
            <a:ext cx="627095" cy="523220"/>
          </a:xfrm>
          <a:prstGeom prst="rect">
            <a:avLst/>
          </a:prstGeom>
          <a:solidFill>
            <a:schemeClr val="accent2">
              <a:lumMod val="40000"/>
              <a:lumOff val="60000"/>
            </a:schemeClr>
          </a:solidFill>
        </p:spPr>
        <p:txBody>
          <a:bodyPr wrap="none" rtlCol="0">
            <a:spAutoFit/>
          </a:bodyPr>
          <a:lstStyle/>
          <a:p>
            <a:pPr algn="ctr"/>
            <a:r>
              <a:rPr lang="bn-BD" sz="2800" dirty="0" smtClean="0">
                <a:latin typeface="NikoshBAN" pitchFamily="2" charset="0"/>
                <a:cs typeface="NikoshBAN" pitchFamily="2" charset="0"/>
              </a:rPr>
              <a:t>১ টি</a:t>
            </a:r>
            <a:endParaRPr lang="en-US" sz="2800" dirty="0">
              <a:latin typeface="NikoshBAN" pitchFamily="2" charset="0"/>
              <a:cs typeface="NikoshBAN" pitchFamily="2" charset="0"/>
            </a:endParaRPr>
          </a:p>
        </p:txBody>
      </p:sp>
      <p:sp>
        <p:nvSpPr>
          <p:cNvPr id="29" name="TextBox 28"/>
          <p:cNvSpPr txBox="1"/>
          <p:nvPr/>
        </p:nvSpPr>
        <p:spPr>
          <a:xfrm>
            <a:off x="447676" y="4699392"/>
            <a:ext cx="6194747" cy="523220"/>
          </a:xfrm>
          <a:prstGeom prst="rect">
            <a:avLst/>
          </a:prstGeom>
          <a:solidFill>
            <a:schemeClr val="accent2">
              <a:lumMod val="60000"/>
              <a:lumOff val="40000"/>
            </a:schemeClr>
          </a:solidFill>
        </p:spPr>
        <p:txBody>
          <a:bodyPr wrap="square" rtlCol="0">
            <a:spAutoFit/>
          </a:bodyPr>
          <a:lstStyle/>
          <a:p>
            <a:pPr algn="ctr"/>
            <a:r>
              <a:rPr lang="bn-BD" sz="2800" dirty="0" smtClean="0">
                <a:latin typeface="NikoshBAN" pitchFamily="2" charset="0"/>
                <a:cs typeface="NikoshBAN" pitchFamily="2" charset="0"/>
              </a:rPr>
              <a:t>টেবিলের </a:t>
            </a:r>
            <a:r>
              <a:rPr lang="bn-BD" sz="2800" spc="-150" dirty="0" smtClean="0">
                <a:latin typeface="NikoshBAN" pitchFamily="2" charset="0"/>
                <a:cs typeface="NikoshBAN" pitchFamily="2" charset="0"/>
              </a:rPr>
              <a:t>ক্ষেত্রফল</a:t>
            </a:r>
            <a:r>
              <a:rPr lang="bn-BD" sz="2800" dirty="0" smtClean="0">
                <a:latin typeface="NikoshBAN" pitchFamily="2" charset="0"/>
                <a:cs typeface="NikoshBAN" pitchFamily="2" charset="0"/>
              </a:rPr>
              <a:t> মাপতে কতটি এককের প্রয়োজন?</a:t>
            </a:r>
            <a:endParaRPr lang="en-US" sz="2800" dirty="0">
              <a:latin typeface="NikoshBAN" pitchFamily="2" charset="0"/>
              <a:cs typeface="NikoshBAN" pitchFamily="2" charset="0"/>
            </a:endParaRPr>
          </a:p>
        </p:txBody>
      </p:sp>
      <p:sp>
        <p:nvSpPr>
          <p:cNvPr id="30" name="TextBox 29"/>
          <p:cNvSpPr txBox="1"/>
          <p:nvPr/>
        </p:nvSpPr>
        <p:spPr>
          <a:xfrm>
            <a:off x="7746146" y="4724400"/>
            <a:ext cx="644728" cy="523220"/>
          </a:xfrm>
          <a:prstGeom prst="rect">
            <a:avLst/>
          </a:prstGeom>
          <a:solidFill>
            <a:schemeClr val="accent2">
              <a:lumMod val="40000"/>
              <a:lumOff val="60000"/>
            </a:schemeClr>
          </a:solidFill>
        </p:spPr>
        <p:txBody>
          <a:bodyPr wrap="none" rtlCol="0">
            <a:spAutoFit/>
          </a:bodyPr>
          <a:lstStyle/>
          <a:p>
            <a:pPr algn="ctr"/>
            <a:r>
              <a:rPr lang="bn-BD" sz="2800" dirty="0" smtClean="0">
                <a:latin typeface="NikoshBAN" pitchFamily="2" charset="0"/>
                <a:cs typeface="NikoshBAN" pitchFamily="2" charset="0"/>
              </a:rPr>
              <a:t>২ টি</a:t>
            </a:r>
            <a:endParaRPr lang="en-US" sz="2800" dirty="0">
              <a:latin typeface="NikoshBAN" pitchFamily="2" charset="0"/>
              <a:cs typeface="NikoshBAN" pitchFamily="2" charset="0"/>
            </a:endParaRPr>
          </a:p>
        </p:txBody>
      </p:sp>
      <p:sp>
        <p:nvSpPr>
          <p:cNvPr id="31" name="TextBox 30"/>
          <p:cNvSpPr txBox="1"/>
          <p:nvPr/>
        </p:nvSpPr>
        <p:spPr>
          <a:xfrm>
            <a:off x="1734069" y="5701040"/>
            <a:ext cx="5640941" cy="523220"/>
          </a:xfrm>
          <a:prstGeom prst="rect">
            <a:avLst/>
          </a:prstGeom>
          <a:solidFill>
            <a:schemeClr val="accent1">
              <a:lumMod val="60000"/>
              <a:lumOff val="40000"/>
            </a:schemeClr>
          </a:solidFill>
        </p:spPr>
        <p:txBody>
          <a:bodyPr wrap="square" rtlCol="0">
            <a:spAutoFit/>
          </a:bodyPr>
          <a:lstStyle/>
          <a:p>
            <a:pPr algn="ctr"/>
            <a:r>
              <a:rPr lang="bn-BD" sz="2800" dirty="0" smtClean="0">
                <a:latin typeface="NikoshBAN" pitchFamily="2" charset="0"/>
                <a:cs typeface="NikoshBAN" pitchFamily="2" charset="0"/>
              </a:rPr>
              <a:t>দৈর্ঘ্য ও </a:t>
            </a:r>
            <a:r>
              <a:rPr lang="bn-BD" sz="2800" spc="-150" dirty="0" smtClean="0">
                <a:latin typeface="NikoshBAN" pitchFamily="2" charset="0"/>
                <a:cs typeface="NikoshBAN" pitchFamily="2" charset="0"/>
              </a:rPr>
              <a:t>ক্ষেত্রফলের </a:t>
            </a:r>
            <a:r>
              <a:rPr lang="bn-BD" sz="2800" dirty="0" smtClean="0">
                <a:latin typeface="NikoshBAN" pitchFamily="2" charset="0"/>
                <a:cs typeface="NikoshBAN" pitchFamily="2" charset="0"/>
              </a:rPr>
              <a:t>একক দুইটি কি একই ধরনের?</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51205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nodeType="clickEffect">
                                  <p:stCondLst>
                                    <p:cond delay="0"/>
                                  </p:stCondLst>
                                  <p:childTnLst>
                                    <p:animMotion origin="layout" path="M 3.05556E-6 3.7037E-6 L -0.40018 0.00231 " pathEditMode="relative" rAng="0" ptsTypes="AA">
                                      <p:cBhvr>
                                        <p:cTn id="6" dur="2000" fill="hold"/>
                                        <p:tgtEl>
                                          <p:spTgt spid="16"/>
                                        </p:tgtEl>
                                        <p:attrNameLst>
                                          <p:attrName>ppt_x</p:attrName>
                                          <p:attrName>ppt_y</p:attrName>
                                        </p:attrNameLst>
                                      </p:cBhvr>
                                      <p:rCtr x="-20000" y="100"/>
                                    </p:animMotion>
                                  </p:childTnLst>
                                </p:cTn>
                              </p:par>
                              <p:par>
                                <p:cTn id="7" presetID="22" presetClass="entr" presetSubtype="2"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right)">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1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repeatCount="200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heel(1)">
                                      <p:cBhvr>
                                        <p:cTn id="24" dur="2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1000"/>
                                        <p:tgtEl>
                                          <p:spTgt spid="21"/>
                                        </p:tgtEl>
                                      </p:cBhvr>
                                    </p:animEffect>
                                  </p:childTnLst>
                                </p:cTn>
                              </p:par>
                            </p:childTnLst>
                          </p:cTn>
                        </p:par>
                        <p:par>
                          <p:cTn id="35" fill="hold">
                            <p:stCondLst>
                              <p:cond delay="1000"/>
                            </p:stCondLst>
                            <p:childTnLst>
                              <p:par>
                                <p:cTn id="36" presetID="18" presetClass="entr" presetSubtype="12"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strips(downLeft)">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10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left)">
                                      <p:cBhvr>
                                        <p:cTn id="56" dur="10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25"/>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10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left)">
                                      <p:cBhvr>
                                        <p:cTn id="72" dur="10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8" grpId="1" animBg="1"/>
      <p:bldP spid="19" grpId="0" animBg="1"/>
      <p:bldP spid="20" grpId="0" animBg="1"/>
      <p:bldP spid="20" grpId="1" animBg="1"/>
      <p:bldP spid="21" grpId="0" animBg="1"/>
      <p:bldP spid="21" grpId="1" animBg="1"/>
      <p:bldP spid="25" grpId="0" animBg="1"/>
      <p:bldP spid="25" grpId="1" animBg="1"/>
      <p:bldP spid="26" grpId="0" animBg="1"/>
      <p:bldP spid="26" grpId="1" animBg="1"/>
      <p:bldP spid="29"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894775" y="2130459"/>
            <a:ext cx="1303562" cy="478162"/>
          </a:xfrm>
          <a:prstGeom prst="rect">
            <a:avLst/>
          </a:prstGeom>
          <a:noFill/>
        </p:spPr>
        <p:txBody>
          <a:bodyPr wrap="none" lIns="91440" tIns="45720" rIns="91440" bIns="4572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8000" b="1" dirty="0" smtClean="0">
                <a:ln/>
                <a:solidFill>
                  <a:srgbClr val="00CC00"/>
                </a:solidFill>
                <a:latin typeface="NikoshBAN" panose="02000000000000000000" pitchFamily="2" charset="0"/>
                <a:cs typeface="NikoshBAN" panose="02000000000000000000" pitchFamily="2" charset="0"/>
              </a:rPr>
              <a:t>আ</a:t>
            </a:r>
            <a:r>
              <a:rPr lang="bn-BD" sz="5400" b="1" dirty="0" smtClean="0">
                <a:ln/>
                <a:solidFill>
                  <a:srgbClr val="00CC00"/>
                </a:solidFill>
                <a:latin typeface="NikoshBAN" panose="02000000000000000000" pitchFamily="2" charset="0"/>
                <a:cs typeface="NikoshBAN" panose="02000000000000000000" pitchFamily="2" charset="0"/>
              </a:rPr>
              <a:t>মাদের আজকের </a:t>
            </a:r>
            <a:r>
              <a:rPr lang="bn-BD" sz="5400" b="1" dirty="0" smtClean="0">
                <a:ln/>
                <a:solidFill>
                  <a:srgbClr val="00CC00"/>
                </a:solidFill>
                <a:latin typeface="NikoshBAN" panose="02000000000000000000" pitchFamily="2" charset="0"/>
                <a:cs typeface="NikoshBAN" panose="02000000000000000000" pitchFamily="2" charset="0"/>
              </a:rPr>
              <a:t>পাঠ</a:t>
            </a:r>
            <a:endParaRPr lang="en-US" sz="5400" b="1" dirty="0">
              <a:ln/>
              <a:solidFill>
                <a:srgbClr val="00CC00"/>
              </a:solidFill>
            </a:endParaRPr>
          </a:p>
        </p:txBody>
      </p:sp>
      <p:sp>
        <p:nvSpPr>
          <p:cNvPr id="5" name="Rectangle 4"/>
          <p:cNvSpPr/>
          <p:nvPr/>
        </p:nvSpPr>
        <p:spPr>
          <a:xfrm>
            <a:off x="1581826" y="3110845"/>
            <a:ext cx="5929460" cy="1006063"/>
          </a:xfrm>
          <a:prstGeom prst="rect">
            <a:avLst/>
          </a:prstGeom>
          <a:noFill/>
        </p:spPr>
        <p:txBody>
          <a:bodyPr wrap="none" lIns="91440" tIns="45720" rIns="91440" bIns="4572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8000" b="1" dirty="0" smtClean="0">
                <a:ln/>
                <a:solidFill>
                  <a:srgbClr val="00CC00"/>
                </a:solidFill>
                <a:latin typeface="NikoshBAN" panose="02000000000000000000" pitchFamily="2" charset="0"/>
                <a:cs typeface="NikoshBAN" panose="02000000000000000000" pitchFamily="2" charset="0"/>
              </a:rPr>
              <a:t>মৌ</a:t>
            </a:r>
            <a:r>
              <a:rPr lang="bn-BD" sz="8000" b="1" dirty="0" smtClean="0">
                <a:ln/>
                <a:solidFill>
                  <a:srgbClr val="FF0000"/>
                </a:solidFill>
                <a:latin typeface="NikoshBAN" panose="02000000000000000000" pitchFamily="2" charset="0"/>
                <a:cs typeface="NikoshBAN" panose="02000000000000000000" pitchFamily="2" charset="0"/>
              </a:rPr>
              <a:t>লি</a:t>
            </a:r>
            <a:r>
              <a:rPr lang="bn-BD" sz="8000" b="1" dirty="0" smtClean="0">
                <a:ln/>
                <a:solidFill>
                  <a:srgbClr val="00CC00"/>
                </a:solidFill>
                <a:latin typeface="NikoshBAN" panose="02000000000000000000" pitchFamily="2" charset="0"/>
                <a:cs typeface="NikoshBAN" panose="02000000000000000000" pitchFamily="2" charset="0"/>
              </a:rPr>
              <a:t>ক </a:t>
            </a:r>
            <a:r>
              <a:rPr lang="bn-BD" sz="8000" b="1" dirty="0" smtClean="0">
                <a:ln/>
                <a:solidFill>
                  <a:srgbClr val="FF0000"/>
                </a:solidFill>
                <a:latin typeface="NikoshBAN" panose="02000000000000000000" pitchFamily="2" charset="0"/>
                <a:cs typeface="NikoshBAN" panose="02000000000000000000" pitchFamily="2" charset="0"/>
              </a:rPr>
              <a:t>ও</a:t>
            </a:r>
            <a:r>
              <a:rPr lang="bn-BD" sz="8000" b="1" dirty="0" smtClean="0">
                <a:ln/>
                <a:solidFill>
                  <a:srgbClr val="00CC00"/>
                </a:solidFill>
                <a:latin typeface="NikoshBAN" panose="02000000000000000000" pitchFamily="2" charset="0"/>
                <a:cs typeface="NikoshBAN" panose="02000000000000000000" pitchFamily="2" charset="0"/>
              </a:rPr>
              <a:t> যৌ</a:t>
            </a:r>
            <a:r>
              <a:rPr lang="bn-BD" sz="8000" b="1" dirty="0" smtClean="0">
                <a:ln/>
                <a:solidFill>
                  <a:srgbClr val="FF0000"/>
                </a:solidFill>
                <a:latin typeface="NikoshBAN" panose="02000000000000000000" pitchFamily="2" charset="0"/>
                <a:cs typeface="NikoshBAN" panose="02000000000000000000" pitchFamily="2" charset="0"/>
              </a:rPr>
              <a:t>গি</a:t>
            </a:r>
            <a:r>
              <a:rPr lang="bn-BD" sz="8000" b="1" dirty="0" smtClean="0">
                <a:ln/>
                <a:solidFill>
                  <a:srgbClr val="00CC00"/>
                </a:solidFill>
                <a:latin typeface="NikoshBAN" panose="02000000000000000000" pitchFamily="2" charset="0"/>
                <a:cs typeface="NikoshBAN" panose="02000000000000000000" pitchFamily="2" charset="0"/>
              </a:rPr>
              <a:t>ক </a:t>
            </a:r>
            <a:r>
              <a:rPr lang="bn-BD" sz="8000" b="1" dirty="0" smtClean="0">
                <a:ln/>
                <a:solidFill>
                  <a:srgbClr val="FF0000"/>
                </a:solidFill>
                <a:latin typeface="NikoshBAN" panose="02000000000000000000" pitchFamily="2" charset="0"/>
                <a:cs typeface="NikoshBAN" panose="02000000000000000000" pitchFamily="2" charset="0"/>
              </a:rPr>
              <a:t>এ</a:t>
            </a:r>
            <a:r>
              <a:rPr lang="bn-BD" sz="8000" b="1" dirty="0" smtClean="0">
                <a:ln/>
                <a:solidFill>
                  <a:srgbClr val="00CC00"/>
                </a:solidFill>
                <a:latin typeface="NikoshBAN" panose="02000000000000000000" pitchFamily="2" charset="0"/>
                <a:cs typeface="NikoshBAN" panose="02000000000000000000" pitchFamily="2" charset="0"/>
              </a:rPr>
              <a:t>ক</a:t>
            </a:r>
            <a:r>
              <a:rPr lang="bn-BD" sz="8000" b="1" dirty="0" smtClean="0">
                <a:ln/>
                <a:solidFill>
                  <a:srgbClr val="FF0000"/>
                </a:solidFill>
                <a:latin typeface="NikoshBAN" panose="02000000000000000000" pitchFamily="2" charset="0"/>
                <a:cs typeface="NikoshBAN" panose="02000000000000000000" pitchFamily="2" charset="0"/>
              </a:rPr>
              <a:t>ক</a:t>
            </a:r>
            <a:endParaRPr lang="en-US" sz="5400" b="1" dirty="0">
              <a:ln/>
              <a:solidFill>
                <a:srgbClr val="FF0000"/>
              </a:solidFill>
            </a:endParaRPr>
          </a:p>
        </p:txBody>
      </p:sp>
    </p:spTree>
    <p:extLst>
      <p:ext uri="{BB962C8B-B14F-4D97-AF65-F5344CB8AC3E}">
        <p14:creationId xmlns:p14="http://schemas.microsoft.com/office/powerpoint/2010/main" val="310457014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632409" y="2422689"/>
            <a:ext cx="6370948" cy="2123658"/>
          </a:xfrm>
          <a:prstGeom prst="rect">
            <a:avLst/>
          </a:prstGeom>
          <a:noFill/>
          <a:ln w="12700">
            <a:solidFill>
              <a:srgbClr val="00B0F0"/>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800" b="1" dirty="0" err="1" smtClean="0">
                <a:solidFill>
                  <a:srgbClr val="0000CC"/>
                </a:solidFill>
                <a:latin typeface="NikoshBAN" pitchFamily="2" charset="0"/>
                <a:cs typeface="NikoshBAN" pitchFamily="2" charset="0"/>
              </a:rPr>
              <a:t>এ</a:t>
            </a:r>
            <a:r>
              <a:rPr lang="en-US" sz="2800" b="1" dirty="0" err="1" smtClean="0">
                <a:solidFill>
                  <a:srgbClr val="0000CC"/>
                </a:solidFill>
                <a:latin typeface="NikoshBAN" pitchFamily="2" charset="0"/>
                <a:cs typeface="NikoshBAN" pitchFamily="2" charset="0"/>
              </a:rPr>
              <a:t>ই</a:t>
            </a:r>
            <a:r>
              <a:rPr lang="en-US" sz="2800" b="1" dirty="0" smtClean="0">
                <a:solidFill>
                  <a:srgbClr val="0000CC"/>
                </a:solidFill>
                <a:latin typeface="NikoshBAN" pitchFamily="2" charset="0"/>
                <a:cs typeface="NikoshBAN" pitchFamily="2" charset="0"/>
              </a:rPr>
              <a:t> </a:t>
            </a:r>
            <a:r>
              <a:rPr lang="en-US" sz="2800" b="1" dirty="0" err="1" smtClean="0">
                <a:solidFill>
                  <a:srgbClr val="0000CC"/>
                </a:solidFill>
                <a:latin typeface="NikoshBAN" pitchFamily="2" charset="0"/>
                <a:cs typeface="NikoshBAN" pitchFamily="2" charset="0"/>
              </a:rPr>
              <a:t>পাঠ</a:t>
            </a:r>
            <a:r>
              <a:rPr lang="en-US" sz="2800" b="1" dirty="0" smtClean="0">
                <a:solidFill>
                  <a:srgbClr val="0000CC"/>
                </a:solidFill>
                <a:latin typeface="NikoshBAN" pitchFamily="2" charset="0"/>
                <a:cs typeface="NikoshBAN" pitchFamily="2" charset="0"/>
              </a:rPr>
              <a:t> </a:t>
            </a:r>
            <a:r>
              <a:rPr lang="en-US" sz="2800" b="1" dirty="0" err="1" smtClean="0">
                <a:solidFill>
                  <a:srgbClr val="0000CC"/>
                </a:solidFill>
                <a:latin typeface="NikoshBAN" pitchFamily="2" charset="0"/>
                <a:cs typeface="NikoshBAN" pitchFamily="2" charset="0"/>
              </a:rPr>
              <a:t>শেষে</a:t>
            </a:r>
            <a:r>
              <a:rPr lang="en-US" sz="2800" b="1" dirty="0" smtClean="0">
                <a:solidFill>
                  <a:srgbClr val="0000CC"/>
                </a:solidFill>
                <a:latin typeface="NikoshBAN" pitchFamily="2" charset="0"/>
                <a:cs typeface="NikoshBAN" pitchFamily="2" charset="0"/>
              </a:rPr>
              <a:t> </a:t>
            </a:r>
            <a:r>
              <a:rPr lang="bn-BD" sz="2800" b="1" dirty="0" smtClean="0">
                <a:solidFill>
                  <a:srgbClr val="0000CC"/>
                </a:solidFill>
                <a:latin typeface="NikoshBAN" pitchFamily="2" charset="0"/>
                <a:cs typeface="NikoshBAN" pitchFamily="2" charset="0"/>
              </a:rPr>
              <a:t>শিক্ষার্থীরা</a:t>
            </a:r>
            <a:r>
              <a:rPr lang="en-US" sz="2800" b="1" dirty="0" smtClean="0">
                <a:solidFill>
                  <a:srgbClr val="0000CC"/>
                </a:solidFill>
                <a:latin typeface="NikoshBAN" pitchFamily="2" charset="0"/>
                <a:cs typeface="NikoshBAN" pitchFamily="2" charset="0"/>
              </a:rPr>
              <a:t>…</a:t>
            </a:r>
            <a:r>
              <a:rPr lang="bn-BD" sz="2800" b="1" dirty="0" smtClean="0">
                <a:solidFill>
                  <a:srgbClr val="0000CC"/>
                </a:solidFill>
                <a:latin typeface="NikoshBAN" pitchFamily="2" charset="0"/>
                <a:cs typeface="NikoshBAN" pitchFamily="2" charset="0"/>
              </a:rPr>
              <a:t>.... </a:t>
            </a:r>
          </a:p>
          <a:p>
            <a:pPr marL="514350" indent="-514350">
              <a:buFont typeface="+mj-lt"/>
              <a:buAutoNum type="arabicPeriod"/>
            </a:pPr>
            <a:r>
              <a:rPr lang="bn-BD" sz="2800" dirty="0" smtClean="0">
                <a:solidFill>
                  <a:schemeClr val="tx1"/>
                </a:solidFill>
                <a:latin typeface="NikoshBAN" pitchFamily="2" charset="0"/>
                <a:cs typeface="NikoshBAN" pitchFamily="2" charset="0"/>
              </a:rPr>
              <a:t>একক কাকে বলে তা বলতে পারবে,</a:t>
            </a:r>
          </a:p>
          <a:p>
            <a:pPr marL="514350" indent="-514350">
              <a:buFont typeface="+mj-lt"/>
              <a:buAutoNum type="arabicPeriod"/>
            </a:pPr>
            <a:r>
              <a:rPr lang="bn-BD" sz="2800" dirty="0" smtClean="0">
                <a:solidFill>
                  <a:schemeClr val="tx1"/>
                </a:solidFill>
                <a:latin typeface="NikoshBAN" pitchFamily="2" charset="0"/>
                <a:cs typeface="NikoshBAN" pitchFamily="2" charset="0"/>
              </a:rPr>
              <a:t>মৌলিক ও </a:t>
            </a:r>
            <a:r>
              <a:rPr lang="bn-BD" sz="2800" dirty="0">
                <a:solidFill>
                  <a:schemeClr val="tx1"/>
                </a:solidFill>
                <a:latin typeface="NikoshBAN" pitchFamily="2" charset="0"/>
                <a:cs typeface="NikoshBAN" pitchFamily="2" charset="0"/>
              </a:rPr>
              <a:t>যৌগিক এককগুলো </a:t>
            </a:r>
            <a:r>
              <a:rPr lang="bn-BD" sz="2800" dirty="0" smtClean="0">
                <a:solidFill>
                  <a:schemeClr val="tx1"/>
                </a:solidFill>
                <a:latin typeface="NikoshBAN" pitchFamily="2" charset="0"/>
                <a:cs typeface="NikoshBAN" pitchFamily="2" charset="0"/>
              </a:rPr>
              <a:t>কি তা বলতে </a:t>
            </a:r>
            <a:r>
              <a:rPr lang="en-US" sz="2800" dirty="0" err="1" smtClean="0">
                <a:solidFill>
                  <a:schemeClr val="tx1"/>
                </a:solidFill>
                <a:latin typeface="NikoshBAN" pitchFamily="2" charset="0"/>
                <a:cs typeface="NikoshBAN" pitchFamily="2" charset="0"/>
              </a:rPr>
              <a:t>পারবে</a:t>
            </a:r>
            <a:r>
              <a:rPr lang="bn-BD" sz="2800" dirty="0" smtClean="0">
                <a:solidFill>
                  <a:schemeClr val="tx1"/>
                </a:solidFill>
                <a:latin typeface="NikoshBAN" pitchFamily="2" charset="0"/>
                <a:cs typeface="NikoshBAN" pitchFamily="2" charset="0"/>
              </a:rPr>
              <a:t>, </a:t>
            </a:r>
          </a:p>
          <a:p>
            <a:pPr marL="514350" indent="-514350">
              <a:buFont typeface="+mj-lt"/>
              <a:buAutoNum type="arabicPeriod"/>
            </a:pPr>
            <a:r>
              <a:rPr lang="bn-BD" sz="2800" dirty="0" smtClean="0">
                <a:solidFill>
                  <a:schemeClr val="tx1"/>
                </a:solidFill>
                <a:latin typeface="NikoshBAN" pitchFamily="2" charset="0"/>
                <a:cs typeface="NikoshBAN" pitchFamily="2" charset="0"/>
              </a:rPr>
              <a:t>পরিমাপের আন্তর্জাতিক এককগুলো বলতে </a:t>
            </a:r>
            <a:r>
              <a:rPr lang="en-US" sz="2800" dirty="0" err="1" smtClean="0">
                <a:solidFill>
                  <a:schemeClr val="tx1"/>
                </a:solidFill>
                <a:latin typeface="NikoshBAN" pitchFamily="2" charset="0"/>
                <a:cs typeface="NikoshBAN" pitchFamily="2" charset="0"/>
              </a:rPr>
              <a:t>পারবে</a:t>
            </a:r>
            <a:r>
              <a:rPr lang="bn-BD" sz="2800" dirty="0" smtClean="0">
                <a:solidFill>
                  <a:schemeClr val="tx1"/>
                </a:solidFill>
                <a:latin typeface="NikoshBAN" pitchFamily="2" charset="0"/>
                <a:cs typeface="NikoshBAN" pitchFamily="2" charset="0"/>
              </a:rPr>
              <a:t>,</a:t>
            </a:r>
            <a:endParaRPr lang="en-US" sz="2800" dirty="0">
              <a:solidFill>
                <a:schemeClr val="tx1"/>
              </a:solidFill>
              <a:latin typeface="NikoshBAN" pitchFamily="2" charset="0"/>
              <a:cs typeface="NikoshBAN" pitchFamily="2" charset="0"/>
            </a:endParaRPr>
          </a:p>
        </p:txBody>
      </p:sp>
      <p:sp>
        <p:nvSpPr>
          <p:cNvPr id="11" name="Rectangle 10"/>
          <p:cNvSpPr/>
          <p:nvPr/>
        </p:nvSpPr>
        <p:spPr>
          <a:xfrm>
            <a:off x="3837769" y="1427061"/>
            <a:ext cx="1694351" cy="529000"/>
          </a:xfrm>
          <a:prstGeom prst="rect">
            <a:avLst/>
          </a:prstGeom>
          <a:noFill/>
        </p:spPr>
        <p:txBody>
          <a:bodyPr wrap="none" lIns="91440" tIns="45720" rIns="91440" bIns="4572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8000" b="1" dirty="0" smtClean="0">
                <a:ln/>
                <a:solidFill>
                  <a:srgbClr val="00CC00"/>
                </a:solidFill>
                <a:latin typeface="NikoshBAN" panose="02000000000000000000" pitchFamily="2" charset="0"/>
                <a:cs typeface="NikoshBAN" panose="02000000000000000000" pitchFamily="2" charset="0"/>
              </a:rPr>
              <a:t>শিখনফল</a:t>
            </a:r>
            <a:endParaRPr lang="en-US" sz="5400" b="1" dirty="0">
              <a:ln/>
              <a:solidFill>
                <a:srgbClr val="FF0000"/>
              </a:solidFill>
            </a:endParaRPr>
          </a:p>
        </p:txBody>
      </p:sp>
    </p:spTree>
    <p:extLst>
      <p:ext uri="{BB962C8B-B14F-4D97-AF65-F5344CB8AC3E}">
        <p14:creationId xmlns:p14="http://schemas.microsoft.com/office/powerpoint/2010/main" val="3092357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1" name="Picture 10" descr="Distance.jpg"/>
          <p:cNvPicPr>
            <a:picLocks noChangeAspect="1"/>
          </p:cNvPicPr>
          <p:nvPr/>
        </p:nvPicPr>
        <p:blipFill>
          <a:blip r:embed="rId4" cstate="print">
            <a:lum bright="-10000" contrast="20000"/>
          </a:blip>
          <a:stretch>
            <a:fillRect/>
          </a:stretch>
        </p:blipFill>
        <p:spPr>
          <a:xfrm>
            <a:off x="459378" y="1358542"/>
            <a:ext cx="8277081" cy="4267200"/>
          </a:xfrm>
          <a:prstGeom prst="rect">
            <a:avLst/>
          </a:prstGeom>
        </p:spPr>
      </p:pic>
      <p:sp>
        <p:nvSpPr>
          <p:cNvPr id="15" name="TextBox 14"/>
          <p:cNvSpPr txBox="1"/>
          <p:nvPr/>
        </p:nvSpPr>
        <p:spPr>
          <a:xfrm>
            <a:off x="2440578" y="672742"/>
            <a:ext cx="4419600" cy="584775"/>
          </a:xfrm>
          <a:prstGeom prst="rect">
            <a:avLst/>
          </a:prstGeom>
          <a:solidFill>
            <a:schemeClr val="accent6">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3200" b="1" dirty="0" smtClean="0">
                <a:solidFill>
                  <a:schemeClr val="tx1"/>
                </a:solidFill>
                <a:latin typeface="NikoshBAN" pitchFamily="2" charset="0"/>
                <a:cs typeface="NikoshBAN" pitchFamily="2" charset="0"/>
              </a:rPr>
              <a:t> নিচের ছবিটিতে কী দেখতে পাচ্ছ?</a:t>
            </a:r>
            <a:endParaRPr lang="en-US" sz="3200" b="1" dirty="0">
              <a:solidFill>
                <a:schemeClr val="tx1"/>
              </a:solidFill>
              <a:latin typeface="NikoshBAN" pitchFamily="2" charset="0"/>
              <a:cs typeface="NikoshBAN" pitchFamily="2" charset="0"/>
            </a:endParaRPr>
          </a:p>
        </p:txBody>
      </p:sp>
      <p:sp>
        <p:nvSpPr>
          <p:cNvPr id="18" name="TextBox 17"/>
          <p:cNvSpPr txBox="1"/>
          <p:nvPr/>
        </p:nvSpPr>
        <p:spPr>
          <a:xfrm>
            <a:off x="765339" y="5703193"/>
            <a:ext cx="5257800" cy="523220"/>
          </a:xfrm>
          <a:prstGeom prst="rect">
            <a:avLst/>
          </a:prstGeom>
          <a:solidFill>
            <a:schemeClr val="accent6">
              <a:lumMod val="60000"/>
              <a:lumOff val="40000"/>
            </a:schemeClr>
          </a:solidFill>
        </p:spPr>
        <p:txBody>
          <a:bodyPr wrap="square" rtlCol="0">
            <a:spAutoFit/>
          </a:bodyPr>
          <a:lstStyle/>
          <a:p>
            <a:pPr algn="ctr"/>
            <a:r>
              <a:rPr lang="bn-BD" sz="2800" dirty="0" smtClean="0">
                <a:latin typeface="NikoshBAN" pitchFamily="2" charset="0"/>
                <a:cs typeface="NikoshBAN" pitchFamily="2" charset="0"/>
              </a:rPr>
              <a:t>দূরত্ব পরিমাপকে আমরা কী বলতে পারি?   </a:t>
            </a:r>
            <a:endParaRPr lang="en-US" sz="2800" dirty="0">
              <a:latin typeface="NikoshBAN" pitchFamily="2" charset="0"/>
              <a:cs typeface="NikoshBAN" pitchFamily="2" charset="0"/>
            </a:endParaRPr>
          </a:p>
        </p:txBody>
      </p:sp>
      <p:grpSp>
        <p:nvGrpSpPr>
          <p:cNvPr id="23" name="Group 22"/>
          <p:cNvGrpSpPr/>
          <p:nvPr/>
        </p:nvGrpSpPr>
        <p:grpSpPr>
          <a:xfrm>
            <a:off x="383178" y="1535767"/>
            <a:ext cx="6934200" cy="2261175"/>
            <a:chOff x="304800" y="1091625"/>
            <a:chExt cx="6934200" cy="2261175"/>
          </a:xfrm>
        </p:grpSpPr>
        <p:cxnSp>
          <p:nvCxnSpPr>
            <p:cNvPr id="20" name="Straight Arrow Connector 19"/>
            <p:cNvCxnSpPr>
              <a:stCxn id="17" idx="2"/>
            </p:cNvCxnSpPr>
            <p:nvPr/>
          </p:nvCxnSpPr>
          <p:spPr>
            <a:xfrm>
              <a:off x="1790700" y="1676400"/>
              <a:ext cx="266700" cy="1676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2"/>
            </p:cNvCxnSpPr>
            <p:nvPr/>
          </p:nvCxnSpPr>
          <p:spPr>
            <a:xfrm>
              <a:off x="1790700" y="1676400"/>
              <a:ext cx="5448300" cy="1600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4800" y="1091625"/>
              <a:ext cx="2971800" cy="584775"/>
            </a:xfrm>
            <a:prstGeom prst="rect">
              <a:avLst/>
            </a:prstGeom>
            <a:solidFill>
              <a:schemeClr val="accent2">
                <a:lumMod val="60000"/>
                <a:lumOff val="40000"/>
              </a:schemeClr>
            </a:solidFill>
          </p:spPr>
          <p:txBody>
            <a:bodyPr wrap="square" rtlCol="0">
              <a:spAutoFit/>
            </a:bodyPr>
            <a:lstStyle/>
            <a:p>
              <a:r>
                <a:rPr lang="bn-BD" sz="3200" dirty="0" smtClean="0">
                  <a:latin typeface="NikoshBAN" pitchFamily="2" charset="0"/>
                  <a:cs typeface="NikoshBAN" pitchFamily="2" charset="0"/>
                </a:rPr>
                <a:t>স্কুল থেকে বাড়ির দূরত্ব </a:t>
              </a:r>
              <a:endParaRPr lang="en-US" sz="3200" dirty="0">
                <a:latin typeface="NikoshBAN" pitchFamily="2" charset="0"/>
                <a:cs typeface="NikoshBAN" pitchFamily="2" charset="0"/>
              </a:endParaRPr>
            </a:p>
          </p:txBody>
        </p:sp>
      </p:grpSp>
      <p:sp>
        <p:nvSpPr>
          <p:cNvPr id="24" name="TextBox 23"/>
          <p:cNvSpPr txBox="1"/>
          <p:nvPr/>
        </p:nvSpPr>
        <p:spPr>
          <a:xfrm>
            <a:off x="6400800" y="5744181"/>
            <a:ext cx="1905000" cy="523220"/>
          </a:xfrm>
          <a:prstGeom prst="rect">
            <a:avLst/>
          </a:prstGeom>
          <a:solidFill>
            <a:schemeClr val="accent4">
              <a:lumMod val="60000"/>
              <a:lumOff val="40000"/>
            </a:schemeClr>
          </a:solidFill>
        </p:spPr>
        <p:txBody>
          <a:bodyPr wrap="square" rtlCol="0">
            <a:spAutoFit/>
          </a:bodyPr>
          <a:lstStyle/>
          <a:p>
            <a:pPr algn="ctr"/>
            <a:r>
              <a:rPr lang="bn-BD" sz="2800" dirty="0" smtClean="0">
                <a:solidFill>
                  <a:srgbClr val="FF0000"/>
                </a:solidFill>
                <a:latin typeface="NikoshBAN" pitchFamily="2" charset="0"/>
                <a:cs typeface="NikoshBAN" pitchFamily="2" charset="0"/>
              </a:rPr>
              <a:t>দৈর্ঘ্য</a:t>
            </a:r>
            <a:r>
              <a:rPr lang="en-US" sz="2800" dirty="0" smtClean="0">
                <a:solidFill>
                  <a:srgbClr val="FF0000"/>
                </a:solidFill>
                <a:latin typeface="NikoshBAN" pitchFamily="2" charset="0"/>
                <a:cs typeface="NikoshBAN" pitchFamily="2" charset="0"/>
              </a:rPr>
              <a:t> </a:t>
            </a:r>
            <a:r>
              <a:rPr lang="bn-BD" sz="2800" dirty="0" smtClean="0">
                <a:latin typeface="NikoshBAN" pitchFamily="2" charset="0"/>
                <a:cs typeface="NikoshBAN" pitchFamily="2" charset="0"/>
              </a:rPr>
              <a:t>পরিমাপ</a:t>
            </a:r>
            <a:r>
              <a:rPr lang="bn-BD" sz="2800" dirty="0" smtClean="0">
                <a:solidFill>
                  <a:srgbClr val="FF0000"/>
                </a:solidFill>
                <a:latin typeface="NikoshBAN" pitchFamily="2" charset="0"/>
                <a:cs typeface="NikoshBAN" pitchFamily="2" charset="0"/>
              </a:rPr>
              <a:t>  </a:t>
            </a:r>
            <a:endParaRPr lang="en-US" sz="2800" dirty="0">
              <a:solidFill>
                <a:srgbClr val="FF0000"/>
              </a:solidFill>
              <a:latin typeface="NikoshBAN" pitchFamily="2" charset="0"/>
              <a:cs typeface="NikoshBAN" pitchFamily="2" charset="0"/>
            </a:endParaRPr>
          </a:p>
        </p:txBody>
      </p:sp>
      <p:sp>
        <p:nvSpPr>
          <p:cNvPr id="25" name="TextBox 24"/>
          <p:cNvSpPr txBox="1"/>
          <p:nvPr/>
        </p:nvSpPr>
        <p:spPr>
          <a:xfrm>
            <a:off x="1011891" y="5723687"/>
            <a:ext cx="6518131" cy="523220"/>
          </a:xfrm>
          <a:prstGeom prst="rect">
            <a:avLst/>
          </a:prstGeom>
          <a:solidFill>
            <a:schemeClr val="accent2">
              <a:lumMod val="60000"/>
              <a:lumOff val="40000"/>
            </a:schemeClr>
          </a:solidFill>
        </p:spPr>
        <p:txBody>
          <a:bodyPr wrap="none" rtlCol="0">
            <a:spAutoFit/>
          </a:bodyPr>
          <a:lstStyle/>
          <a:p>
            <a:pPr algn="ctr"/>
            <a:r>
              <a:rPr lang="bn-BD" sz="2800" dirty="0" smtClean="0">
                <a:latin typeface="NikoshBAN" pitchFamily="2" charset="0"/>
                <a:cs typeface="NikoshBAN" pitchFamily="2" charset="0"/>
              </a:rPr>
              <a:t>বিজ্ঞানের ভাষায় এরূপ পরিমাপকে আমরা কী বলতে পারি?</a:t>
            </a:r>
            <a:endParaRPr lang="en-US" sz="2800" dirty="0">
              <a:latin typeface="NikoshBAN" pitchFamily="2" charset="0"/>
              <a:cs typeface="NikoshBAN" pitchFamily="2" charset="0"/>
            </a:endParaRPr>
          </a:p>
        </p:txBody>
      </p:sp>
      <p:sp>
        <p:nvSpPr>
          <p:cNvPr id="26" name="TextBox 25"/>
          <p:cNvSpPr txBox="1"/>
          <p:nvPr/>
        </p:nvSpPr>
        <p:spPr>
          <a:xfrm>
            <a:off x="7810071" y="5703193"/>
            <a:ext cx="688009" cy="523220"/>
          </a:xfrm>
          <a:prstGeom prst="rect">
            <a:avLst/>
          </a:prstGeom>
          <a:solidFill>
            <a:schemeClr val="accent1">
              <a:lumMod val="60000"/>
              <a:lumOff val="40000"/>
            </a:schemeClr>
          </a:solidFill>
        </p:spPr>
        <p:txBody>
          <a:bodyPr wrap="none" rtlCol="0">
            <a:spAutoFit/>
          </a:bodyPr>
          <a:lstStyle/>
          <a:p>
            <a:pPr algn="ctr"/>
            <a:r>
              <a:rPr lang="bn-BD" sz="2800" dirty="0" smtClean="0">
                <a:solidFill>
                  <a:srgbClr val="FF0000"/>
                </a:solidFill>
                <a:latin typeface="NikoshBAN" pitchFamily="2" charset="0"/>
                <a:cs typeface="NikoshBAN" pitchFamily="2" charset="0"/>
              </a:rPr>
              <a:t>রাশি</a:t>
            </a:r>
            <a:endParaRPr lang="en-US" sz="2800" dirty="0">
              <a:latin typeface="NikoshBAN" pitchFamily="2" charset="0"/>
              <a:cs typeface="NikoshBAN" pitchFamily="2" charset="0"/>
            </a:endParaRPr>
          </a:p>
        </p:txBody>
      </p:sp>
      <p:sp>
        <p:nvSpPr>
          <p:cNvPr id="27" name="TextBox 26"/>
          <p:cNvSpPr txBox="1"/>
          <p:nvPr/>
        </p:nvSpPr>
        <p:spPr>
          <a:xfrm>
            <a:off x="2440578" y="1246201"/>
            <a:ext cx="4800600" cy="584775"/>
          </a:xfrm>
          <a:prstGeom prst="rect">
            <a:avLst/>
          </a:prstGeom>
          <a:solidFill>
            <a:schemeClr val="accent4">
              <a:lumMod val="60000"/>
              <a:lumOff val="40000"/>
            </a:schemeClr>
          </a:solidFill>
        </p:spPr>
        <p:txBody>
          <a:bodyPr wrap="square" rtlCol="0">
            <a:spAutoFit/>
          </a:bodyPr>
          <a:lstStyle/>
          <a:p>
            <a:r>
              <a:rPr lang="bn-BD" sz="3200" dirty="0" smtClean="0">
                <a:solidFill>
                  <a:srgbClr val="FF0000"/>
                </a:solidFill>
                <a:latin typeface="NikoshBAN" pitchFamily="2" charset="0"/>
                <a:cs typeface="NikoshBAN" pitchFamily="2" charset="0"/>
              </a:rPr>
              <a:t>দৈর্ঘ্য রাশিটির </a:t>
            </a:r>
            <a:r>
              <a:rPr lang="bn-BD" sz="3200" dirty="0" smtClean="0">
                <a:latin typeface="NikoshBAN" pitchFamily="2" charset="0"/>
                <a:cs typeface="NikoshBAN" pitchFamily="2" charset="0"/>
              </a:rPr>
              <a:t>কয়টি অংশ ও কী কী? </a:t>
            </a:r>
            <a:endParaRPr lang="en-US" sz="3200" dirty="0">
              <a:latin typeface="NikoshBAN" pitchFamily="2" charset="0"/>
              <a:cs typeface="NikoshBAN" pitchFamily="2" charset="0"/>
            </a:endParaRPr>
          </a:p>
        </p:txBody>
      </p:sp>
      <p:grpSp>
        <p:nvGrpSpPr>
          <p:cNvPr id="32" name="Group 31"/>
          <p:cNvGrpSpPr/>
          <p:nvPr/>
        </p:nvGrpSpPr>
        <p:grpSpPr>
          <a:xfrm>
            <a:off x="7317378" y="2179241"/>
            <a:ext cx="1066800" cy="609600"/>
            <a:chOff x="11506200" y="762000"/>
            <a:chExt cx="1066800" cy="685800"/>
          </a:xfrm>
        </p:grpSpPr>
        <p:sp>
          <p:nvSpPr>
            <p:cNvPr id="31" name="Oval Callout 30"/>
            <p:cNvSpPr/>
            <p:nvPr/>
          </p:nvSpPr>
          <p:spPr>
            <a:xfrm>
              <a:off x="11506200" y="762000"/>
              <a:ext cx="1066800" cy="685800"/>
            </a:xfrm>
            <a:prstGeom prst="wedgeEllipseCallout">
              <a:avLst>
                <a:gd name="adj1" fmla="val -25297"/>
                <a:gd name="adj2" fmla="val 195833"/>
              </a:avLst>
            </a:prstGeom>
            <a:solidFill>
              <a:schemeClr val="bg2">
                <a:lumMod val="90000"/>
              </a:schemeClr>
            </a:solidFill>
            <a:ln w="127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686154" y="845213"/>
              <a:ext cx="713657" cy="519373"/>
            </a:xfrm>
            <a:prstGeom prst="rect">
              <a:avLst/>
            </a:prstGeom>
            <a:noFill/>
            <a:ln w="12700">
              <a:noFill/>
            </a:ln>
          </p:spPr>
          <p:txBody>
            <a:bodyPr wrap="none" rtlCol="0">
              <a:spAutoFit/>
            </a:bodyPr>
            <a:lstStyle/>
            <a:p>
              <a:r>
                <a:rPr lang="bn-BD" sz="2400" b="1" dirty="0" smtClean="0">
                  <a:latin typeface="NikoshBAN" pitchFamily="2" charset="0"/>
                  <a:cs typeface="NikoshBAN" pitchFamily="2" charset="0"/>
                </a:rPr>
                <a:t>একক</a:t>
              </a:r>
              <a:endParaRPr lang="en-US" sz="2400" b="1" dirty="0">
                <a:latin typeface="NikoshBAN" pitchFamily="2" charset="0"/>
                <a:cs typeface="NikoshBAN" pitchFamily="2" charset="0"/>
              </a:endParaRPr>
            </a:p>
          </p:txBody>
        </p:sp>
      </p:grpSp>
      <p:grpSp>
        <p:nvGrpSpPr>
          <p:cNvPr id="33" name="Group 32"/>
          <p:cNvGrpSpPr/>
          <p:nvPr/>
        </p:nvGrpSpPr>
        <p:grpSpPr>
          <a:xfrm>
            <a:off x="6402978" y="2103041"/>
            <a:ext cx="838200" cy="609600"/>
            <a:chOff x="10515600" y="838200"/>
            <a:chExt cx="838200" cy="609600"/>
          </a:xfrm>
        </p:grpSpPr>
        <p:sp>
          <p:nvSpPr>
            <p:cNvPr id="30" name="Oval Callout 29"/>
            <p:cNvSpPr/>
            <p:nvPr/>
          </p:nvSpPr>
          <p:spPr>
            <a:xfrm flipH="1">
              <a:off x="10515600" y="838200"/>
              <a:ext cx="838200" cy="609600"/>
            </a:xfrm>
            <a:prstGeom prst="wedgeEllipseCallout">
              <a:avLst>
                <a:gd name="adj1" fmla="val -30492"/>
                <a:gd name="adj2" fmla="val 215625"/>
              </a:avLst>
            </a:prstGeom>
            <a:solidFill>
              <a:schemeClr val="bg2">
                <a:lumMod val="90000"/>
              </a:schemeClr>
            </a:solidFill>
            <a:ln w="127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0671005" y="940710"/>
              <a:ext cx="546945" cy="461665"/>
            </a:xfrm>
            <a:prstGeom prst="rect">
              <a:avLst/>
            </a:prstGeom>
            <a:noFill/>
            <a:ln w="12700">
              <a:noFill/>
            </a:ln>
          </p:spPr>
          <p:txBody>
            <a:bodyPr wrap="none" rtlCol="0">
              <a:spAutoFit/>
            </a:bodyPr>
            <a:lstStyle/>
            <a:p>
              <a:pPr algn="ctr"/>
              <a:r>
                <a:rPr lang="bn-BD" sz="2400" dirty="0" smtClean="0">
                  <a:latin typeface="NikoshBAN" pitchFamily="2" charset="0"/>
                  <a:cs typeface="NikoshBAN" pitchFamily="2" charset="0"/>
                </a:rPr>
                <a:t>মান</a:t>
              </a:r>
              <a:endParaRPr lang="en-US" sz="2400" dirty="0">
                <a:latin typeface="NikoshBAN" pitchFamily="2" charset="0"/>
                <a:cs typeface="NikoshBAN" pitchFamily="2" charset="0"/>
              </a:endParaRPr>
            </a:p>
          </p:txBody>
        </p:sp>
      </p:grpSp>
    </p:spTree>
    <p:extLst>
      <p:ext uri="{BB962C8B-B14F-4D97-AF65-F5344CB8AC3E}">
        <p14:creationId xmlns:p14="http://schemas.microsoft.com/office/powerpoint/2010/main" val="398698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Right)">
                                      <p:cBhvr>
                                        <p:cTn id="7" dur="1000"/>
                                        <p:tgtEl>
                                          <p:spTgt spid="23"/>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23"/>
                                        </p:tgtEl>
                                        <p:attrNameLst>
                                          <p:attrName>ppt_w</p:attrName>
                                        </p:attrNameLst>
                                      </p:cBhvr>
                                      <p:tavLst>
                                        <p:tav tm="0">
                                          <p:val>
                                            <p:strVal val="ppt_w"/>
                                          </p:val>
                                        </p:tav>
                                        <p:tav tm="100000">
                                          <p:val>
                                            <p:fltVal val="0"/>
                                          </p:val>
                                        </p:tav>
                                      </p:tavLst>
                                    </p:anim>
                                    <p:anim calcmode="lin" valueType="num">
                                      <p:cBhvr>
                                        <p:cTn id="14" dur="500"/>
                                        <p:tgtEl>
                                          <p:spTgt spid="23"/>
                                        </p:tgtEl>
                                        <p:attrNameLst>
                                          <p:attrName>ppt_h</p:attrName>
                                        </p:attrNameLst>
                                      </p:cBhvr>
                                      <p:tavLst>
                                        <p:tav tm="0">
                                          <p:val>
                                            <p:strVal val="ppt_h"/>
                                          </p:val>
                                        </p:tav>
                                        <p:tav tm="100000">
                                          <p:val>
                                            <p:fltVal val="0"/>
                                          </p:val>
                                        </p:tav>
                                      </p:tavLst>
                                    </p:anim>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1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1000"/>
                                        <p:tgtEl>
                                          <p:spTgt spid="25"/>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10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10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slide(fromBottom)">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slide(fromBottom)">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8" grpId="1" animBg="1"/>
      <p:bldP spid="24" grpId="0" animBg="1"/>
      <p:bldP spid="24" grpId="1"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56356" y="527752"/>
            <a:ext cx="6792244" cy="584775"/>
          </a:xfrm>
          <a:prstGeom prst="rect">
            <a:avLst/>
          </a:prstGeom>
          <a:solidFill>
            <a:schemeClr val="accent2">
              <a:lumMod val="60000"/>
              <a:lumOff val="40000"/>
            </a:schemeClr>
          </a:solidFill>
        </p:spPr>
        <p:style>
          <a:lnRef idx="3">
            <a:schemeClr val="lt1"/>
          </a:lnRef>
          <a:fillRef idx="1">
            <a:schemeClr val="dk1"/>
          </a:fillRef>
          <a:effectRef idx="1">
            <a:schemeClr val="dk1"/>
          </a:effectRef>
          <a:fontRef idx="minor">
            <a:schemeClr val="lt1"/>
          </a:fontRef>
        </p:style>
        <p:txBody>
          <a:bodyPr wrap="none" rtlCol="0">
            <a:spAutoFit/>
          </a:bodyPr>
          <a:lstStyle/>
          <a:p>
            <a:r>
              <a:rPr lang="bn-BD" sz="3200" b="1" dirty="0" smtClean="0">
                <a:solidFill>
                  <a:srgbClr val="00CC00"/>
                </a:solidFill>
                <a:latin typeface="NikoshBAN" pitchFamily="2" charset="0"/>
                <a:cs typeface="NikoshBAN" pitchFamily="2" charset="0"/>
              </a:rPr>
              <a:t>এবার আরো কয়েকটি রাশি পরিমাপের ভিডিটি দেখো।</a:t>
            </a:r>
            <a:endParaRPr lang="en-US" sz="3200" b="1" dirty="0">
              <a:solidFill>
                <a:srgbClr val="00CC00"/>
              </a:solidFill>
              <a:latin typeface="NikoshBAN" pitchFamily="2" charset="0"/>
              <a:cs typeface="NikoshBAN" pitchFamily="2" charset="0"/>
            </a:endParaRPr>
          </a:p>
        </p:txBody>
      </p:sp>
      <p:sp>
        <p:nvSpPr>
          <p:cNvPr id="11" name="Rectangle 10"/>
          <p:cNvSpPr/>
          <p:nvPr/>
        </p:nvSpPr>
        <p:spPr>
          <a:xfrm>
            <a:off x="2209800" y="2209800"/>
            <a:ext cx="4251485" cy="646331"/>
          </a:xfrm>
          <a:prstGeom prst="rect">
            <a:avLst/>
          </a:prstGeom>
          <a:ln/>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bn-BD" sz="3600" dirty="0" smtClean="0">
                <a:latin typeface="NikoshBAN" pitchFamily="2" charset="0"/>
                <a:cs typeface="NikoshBAN" pitchFamily="2" charset="0"/>
              </a:rPr>
              <a:t>ভিডিওটিতে কী কী দেখেছো?</a:t>
            </a:r>
            <a:endParaRPr lang="en-US" sz="3600" dirty="0" smtClean="0">
              <a:latin typeface="NikoshBAN" pitchFamily="2" charset="0"/>
              <a:cs typeface="NikoshBAN" pitchFamily="2" charset="0"/>
            </a:endParaRPr>
          </a:p>
        </p:txBody>
      </p:sp>
      <p:sp>
        <p:nvSpPr>
          <p:cNvPr id="10" name="TextBox 9"/>
          <p:cNvSpPr txBox="1"/>
          <p:nvPr/>
        </p:nvSpPr>
        <p:spPr>
          <a:xfrm>
            <a:off x="381000" y="3160931"/>
            <a:ext cx="1874231" cy="584775"/>
          </a:xfrm>
          <a:prstGeom prst="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wrap="none" rtlCol="0">
            <a:spAutoFit/>
          </a:bodyPr>
          <a:lstStyle/>
          <a:p>
            <a:r>
              <a:rPr lang="bn-BD" sz="3200" dirty="0" smtClean="0">
                <a:solidFill>
                  <a:schemeClr val="tx1"/>
                </a:solidFill>
                <a:latin typeface="NikoshBAN" pitchFamily="2" charset="0"/>
                <a:cs typeface="NikoshBAN" pitchFamily="2" charset="0"/>
              </a:rPr>
              <a:t>দৈর্ঘ্য পরিমাপ</a:t>
            </a:r>
            <a:endParaRPr lang="en-US" sz="3200" dirty="0">
              <a:solidFill>
                <a:schemeClr val="tx1"/>
              </a:solidFill>
              <a:latin typeface="NikoshBAN" pitchFamily="2" charset="0"/>
              <a:cs typeface="NikoshBAN" pitchFamily="2" charset="0"/>
            </a:endParaRPr>
          </a:p>
        </p:txBody>
      </p:sp>
      <p:sp>
        <p:nvSpPr>
          <p:cNvPr id="12" name="TextBox 11"/>
          <p:cNvSpPr txBox="1"/>
          <p:nvPr/>
        </p:nvSpPr>
        <p:spPr>
          <a:xfrm>
            <a:off x="2504320" y="3160931"/>
            <a:ext cx="1686680"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bn-BD" sz="3200" dirty="0" smtClean="0">
                <a:solidFill>
                  <a:schemeClr val="tx1"/>
                </a:solidFill>
                <a:latin typeface="NikoshBAN" pitchFamily="2" charset="0"/>
                <a:cs typeface="NikoshBAN" pitchFamily="2" charset="0"/>
              </a:rPr>
              <a:t>ভর পরিমাপ</a:t>
            </a:r>
            <a:endParaRPr lang="en-US" sz="3200" dirty="0">
              <a:solidFill>
                <a:schemeClr val="tx1"/>
              </a:solidFill>
              <a:latin typeface="NikoshBAN" pitchFamily="2" charset="0"/>
              <a:cs typeface="NikoshBAN" pitchFamily="2" charset="0"/>
            </a:endParaRPr>
          </a:p>
        </p:txBody>
      </p:sp>
      <p:sp>
        <p:nvSpPr>
          <p:cNvPr id="13" name="TextBox 12"/>
          <p:cNvSpPr txBox="1"/>
          <p:nvPr/>
        </p:nvSpPr>
        <p:spPr>
          <a:xfrm>
            <a:off x="4343400" y="3160931"/>
            <a:ext cx="1887055" cy="584775"/>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bn-BD" sz="3200" dirty="0" smtClean="0">
                <a:solidFill>
                  <a:schemeClr val="tx1"/>
                </a:solidFill>
                <a:latin typeface="NikoshBAN" pitchFamily="2" charset="0"/>
                <a:cs typeface="NikoshBAN" pitchFamily="2" charset="0"/>
              </a:rPr>
              <a:t>সময় পরিমাপ</a:t>
            </a:r>
            <a:endParaRPr lang="en-US" sz="3200" dirty="0">
              <a:solidFill>
                <a:schemeClr val="tx1"/>
              </a:solidFill>
              <a:latin typeface="NikoshBAN" pitchFamily="2" charset="0"/>
              <a:cs typeface="NikoshBAN" pitchFamily="2" charset="0"/>
            </a:endParaRPr>
          </a:p>
        </p:txBody>
      </p:sp>
      <p:sp>
        <p:nvSpPr>
          <p:cNvPr id="14" name="TextBox 13"/>
          <p:cNvSpPr txBox="1"/>
          <p:nvPr/>
        </p:nvSpPr>
        <p:spPr>
          <a:xfrm>
            <a:off x="6400800" y="3160931"/>
            <a:ext cx="2395207" cy="584775"/>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bn-BD" sz="3200" dirty="0" smtClean="0">
                <a:solidFill>
                  <a:schemeClr val="tx1"/>
                </a:solidFill>
                <a:latin typeface="NikoshBAN" pitchFamily="2" charset="0"/>
                <a:cs typeface="NikoshBAN" pitchFamily="2" charset="0"/>
              </a:rPr>
              <a:t>তাপমাত্রা পরিমাপ</a:t>
            </a:r>
            <a:endParaRPr lang="en-US" sz="3200" dirty="0">
              <a:solidFill>
                <a:schemeClr val="tx1"/>
              </a:solidFill>
              <a:latin typeface="NikoshBAN" pitchFamily="2" charset="0"/>
              <a:cs typeface="NikoshBAN" pitchFamily="2" charset="0"/>
            </a:endParaRPr>
          </a:p>
        </p:txBody>
      </p:sp>
      <p:sp>
        <p:nvSpPr>
          <p:cNvPr id="15" name="TextBox 14"/>
          <p:cNvSpPr txBox="1"/>
          <p:nvPr/>
        </p:nvSpPr>
        <p:spPr>
          <a:xfrm>
            <a:off x="3505200" y="4050506"/>
            <a:ext cx="2274982" cy="58477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bn-BD" sz="3200" dirty="0" smtClean="0">
                <a:solidFill>
                  <a:schemeClr val="tx1"/>
                </a:solidFill>
                <a:latin typeface="NikoshBAN" pitchFamily="2" charset="0"/>
                <a:cs typeface="NikoshBAN" pitchFamily="2" charset="0"/>
              </a:rPr>
              <a:t>আলোর উজ্জ্বলতা</a:t>
            </a:r>
            <a:endParaRPr lang="en-US" sz="3200" dirty="0">
              <a:solidFill>
                <a:schemeClr val="tx1"/>
              </a:solidFill>
              <a:latin typeface="NikoshBAN" pitchFamily="2" charset="0"/>
              <a:cs typeface="NikoshBAN" pitchFamily="2" charset="0"/>
            </a:endParaRPr>
          </a:p>
        </p:txBody>
      </p:sp>
      <p:sp>
        <p:nvSpPr>
          <p:cNvPr id="16" name="TextBox 15"/>
          <p:cNvSpPr txBox="1"/>
          <p:nvPr/>
        </p:nvSpPr>
        <p:spPr>
          <a:xfrm>
            <a:off x="6096000" y="4050506"/>
            <a:ext cx="2242922" cy="58477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bn-BD" sz="3200" dirty="0" smtClean="0">
                <a:solidFill>
                  <a:schemeClr val="tx1"/>
                </a:solidFill>
                <a:latin typeface="NikoshBAN" pitchFamily="2" charset="0"/>
                <a:cs typeface="NikoshBAN" pitchFamily="2" charset="0"/>
              </a:rPr>
              <a:t>পদার্থের পরিমাণ</a:t>
            </a:r>
            <a:endParaRPr lang="en-US" sz="3200" dirty="0">
              <a:solidFill>
                <a:schemeClr val="tx1"/>
              </a:solidFill>
              <a:latin typeface="NikoshBAN" pitchFamily="2" charset="0"/>
              <a:cs typeface="NikoshBAN" pitchFamily="2" charset="0"/>
            </a:endParaRPr>
          </a:p>
        </p:txBody>
      </p:sp>
      <p:sp>
        <p:nvSpPr>
          <p:cNvPr id="17" name="TextBox 16"/>
          <p:cNvSpPr txBox="1"/>
          <p:nvPr/>
        </p:nvSpPr>
        <p:spPr>
          <a:xfrm>
            <a:off x="457200" y="4050506"/>
            <a:ext cx="2775119" cy="58477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bn-BD" sz="3200" dirty="0" smtClean="0">
                <a:solidFill>
                  <a:schemeClr val="tx1"/>
                </a:solidFill>
                <a:latin typeface="NikoshBAN" pitchFamily="2" charset="0"/>
                <a:cs typeface="NikoshBAN" pitchFamily="2" charset="0"/>
              </a:rPr>
              <a:t>বিদ্যুৎ প্রবাহ পরিমাপ</a:t>
            </a:r>
            <a:endParaRPr lang="en-US" sz="3200" dirty="0">
              <a:solidFill>
                <a:schemeClr val="tx1"/>
              </a:solidFill>
              <a:latin typeface="NikoshBAN" pitchFamily="2" charset="0"/>
              <a:cs typeface="NikoshBAN" pitchFamily="2" charset="0"/>
            </a:endParaRPr>
          </a:p>
        </p:txBody>
      </p:sp>
      <p:graphicFrame>
        <p:nvGraphicFramePr>
          <p:cNvPr id="20" name="Object 19">
            <a:hlinkClick r:id="" action="ppaction://ole?verb=0"/>
          </p:cNvPr>
          <p:cNvGraphicFramePr>
            <a:graphicFrameLocks noChangeAspect="1"/>
          </p:cNvGraphicFramePr>
          <p:nvPr>
            <p:extLst>
              <p:ext uri="{D42A27DB-BD31-4B8C-83A1-F6EECF244321}">
                <p14:modId xmlns:p14="http://schemas.microsoft.com/office/powerpoint/2010/main" val="3084287347"/>
              </p:ext>
            </p:extLst>
          </p:nvPr>
        </p:nvGraphicFramePr>
        <p:xfrm>
          <a:off x="3459242" y="1229916"/>
          <a:ext cx="1752600" cy="1478756"/>
        </p:xfrm>
        <a:graphic>
          <a:graphicData uri="http://schemas.openxmlformats.org/presentationml/2006/ole">
            <mc:AlternateContent xmlns:mc="http://schemas.openxmlformats.org/markup-compatibility/2006">
              <mc:Choice xmlns:v="urn:schemas-microsoft-com:vml" Requires="v">
                <p:oleObj spid="_x0000_s1113" name="Packager Shell Object" showAsIcon="1" r:id="rId5" imgW="914400" imgH="771480" progId="Package">
                  <p:embed/>
                </p:oleObj>
              </mc:Choice>
              <mc:Fallback>
                <p:oleObj name="Packager Shell Object" showAsIcon="1" r:id="rId5" imgW="914400" imgH="771480" progId="Package">
                  <p:embed/>
                  <p:pic>
                    <p:nvPicPr>
                      <p:cNvPr id="0" name=""/>
                      <p:cNvPicPr>
                        <a:picLocks noChangeAspect="1" noChangeArrowheads="1"/>
                      </p:cNvPicPr>
                      <p:nvPr/>
                    </p:nvPicPr>
                    <p:blipFill>
                      <a:blip r:embed="rId6"/>
                      <a:srcRect/>
                      <a:stretch>
                        <a:fillRect/>
                      </a:stretch>
                    </p:blipFill>
                    <p:spPr bwMode="auto">
                      <a:xfrm>
                        <a:off x="3459242" y="1229916"/>
                        <a:ext cx="1752600" cy="14787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381000" y="4977825"/>
            <a:ext cx="7098418" cy="584775"/>
          </a:xfrm>
          <a:prstGeom prst="rect">
            <a:avLst/>
          </a:prstGeom>
          <a:solidFill>
            <a:schemeClr val="accent2">
              <a:lumMod val="60000"/>
              <a:lumOff val="40000"/>
            </a:schemeClr>
          </a:solidFill>
        </p:spPr>
        <p:txBody>
          <a:bodyPr wrap="none" rtlCol="0">
            <a:spAutoFit/>
          </a:bodyPr>
          <a:lstStyle/>
          <a:p>
            <a:r>
              <a:rPr lang="bn-BD" sz="3200" dirty="0" smtClean="0">
                <a:latin typeface="NikoshBAN" pitchFamily="2" charset="0"/>
                <a:cs typeface="NikoshBAN" pitchFamily="2" charset="0"/>
              </a:rPr>
              <a:t>এই রাশিগুলো কি অন্য কোনো রাশির উপর নির্ভর করে?</a:t>
            </a:r>
            <a:endParaRPr lang="en-US" sz="3200" dirty="0">
              <a:latin typeface="NikoshBAN" pitchFamily="2" charset="0"/>
              <a:cs typeface="NikoshBAN" pitchFamily="2" charset="0"/>
            </a:endParaRPr>
          </a:p>
        </p:txBody>
      </p:sp>
      <p:sp>
        <p:nvSpPr>
          <p:cNvPr id="19" name="TextBox 18"/>
          <p:cNvSpPr txBox="1"/>
          <p:nvPr/>
        </p:nvSpPr>
        <p:spPr>
          <a:xfrm>
            <a:off x="1219200" y="5816025"/>
            <a:ext cx="3050835" cy="584775"/>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bn-BD" sz="3200" dirty="0" smtClean="0">
                <a:solidFill>
                  <a:schemeClr val="tx1"/>
                </a:solidFill>
                <a:latin typeface="NikoshBAN" pitchFamily="2" charset="0"/>
                <a:cs typeface="NikoshBAN" pitchFamily="2" charset="0"/>
              </a:rPr>
              <a:t>কেনো নির্ভর করে না?</a:t>
            </a:r>
            <a:endParaRPr lang="en-US" sz="3200" dirty="0">
              <a:solidFill>
                <a:schemeClr val="tx1"/>
              </a:solidFill>
              <a:latin typeface="NikoshBAN" pitchFamily="2" charset="0"/>
              <a:cs typeface="NikoshBAN" pitchFamily="2" charset="0"/>
            </a:endParaRPr>
          </a:p>
        </p:txBody>
      </p:sp>
      <p:sp>
        <p:nvSpPr>
          <p:cNvPr id="21" name="TextBox 20"/>
          <p:cNvSpPr txBox="1"/>
          <p:nvPr/>
        </p:nvSpPr>
        <p:spPr>
          <a:xfrm>
            <a:off x="7848600" y="4977825"/>
            <a:ext cx="458780" cy="584775"/>
          </a:xfrm>
          <a:prstGeom prst="rect">
            <a:avLst/>
          </a:prstGeom>
          <a:solidFill>
            <a:schemeClr val="accent2">
              <a:lumMod val="40000"/>
              <a:lumOff val="60000"/>
            </a:schemeClr>
          </a:solidFill>
        </p:spPr>
        <p:txBody>
          <a:bodyPr wrap="none" rtlCol="0">
            <a:spAutoFit/>
          </a:bodyPr>
          <a:lstStyle/>
          <a:p>
            <a:r>
              <a:rPr lang="bn-BD" sz="3200" dirty="0" smtClean="0">
                <a:latin typeface="NikoshBAN" pitchFamily="2" charset="0"/>
                <a:cs typeface="NikoshBAN" pitchFamily="2" charset="0"/>
              </a:rPr>
              <a:t>না</a:t>
            </a:r>
            <a:endParaRPr lang="en-US" sz="3200" dirty="0">
              <a:latin typeface="NikoshBAN" pitchFamily="2" charset="0"/>
              <a:cs typeface="NikoshBAN" pitchFamily="2" charset="0"/>
            </a:endParaRPr>
          </a:p>
        </p:txBody>
      </p:sp>
      <p:sp>
        <p:nvSpPr>
          <p:cNvPr id="22" name="TextBox 21"/>
          <p:cNvSpPr txBox="1"/>
          <p:nvPr/>
        </p:nvSpPr>
        <p:spPr>
          <a:xfrm>
            <a:off x="5562600" y="5816025"/>
            <a:ext cx="3196709" cy="584775"/>
          </a:xfrm>
          <a:prstGeom prst="rect">
            <a:avLst/>
          </a:prstGeom>
          <a:solidFill>
            <a:schemeClr val="accent6">
              <a:lumMod val="60000"/>
              <a:lumOff val="40000"/>
            </a:schemeClr>
          </a:solidFill>
        </p:spPr>
        <p:txBody>
          <a:bodyPr wrap="none" rtlCol="0">
            <a:spAutoFit/>
          </a:bodyPr>
          <a:lstStyle/>
          <a:p>
            <a:r>
              <a:rPr lang="bn-BD" sz="3200" dirty="0" smtClean="0">
                <a:latin typeface="NikoshBAN" pitchFamily="2" charset="0"/>
                <a:cs typeface="NikoshBAN" pitchFamily="2" charset="0"/>
              </a:rPr>
              <a:t>কারণ এরা </a:t>
            </a:r>
            <a:r>
              <a:rPr lang="bn-BD" sz="3200" dirty="0" smtClean="0">
                <a:solidFill>
                  <a:srgbClr val="FF0000"/>
                </a:solidFill>
                <a:latin typeface="NikoshBAN" pitchFamily="2" charset="0"/>
                <a:cs typeface="NikoshBAN" pitchFamily="2" charset="0"/>
              </a:rPr>
              <a:t>মৌলিক রাশি</a:t>
            </a:r>
            <a:endParaRPr lang="en-US" sz="32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71364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9"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dissolv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To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Top)">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lide(fromTop)">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lide(fromTop)">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slide(fromTop)">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slide(fromTop)">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slide(fromTo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1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10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10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0"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1375846" y="3098950"/>
            <a:ext cx="6296917" cy="830997"/>
          </a:xfrm>
          <a:prstGeom prst="rect">
            <a:avLst/>
          </a:prstGeom>
          <a:no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4800" b="1" dirty="0" smtClean="0">
                <a:solidFill>
                  <a:srgbClr val="0000CC"/>
                </a:solidFill>
                <a:latin typeface="NikoshBAN" pitchFamily="2" charset="0"/>
                <a:cs typeface="NikoshBAN" pitchFamily="2" charset="0"/>
              </a:rPr>
              <a:t>প্রশ্নঃ</a:t>
            </a:r>
            <a:r>
              <a:rPr lang="bn-BD" sz="4800" b="1" dirty="0" smtClean="0">
                <a:solidFill>
                  <a:schemeClr val="tx1"/>
                </a:solidFill>
                <a:latin typeface="NikoshBAN" pitchFamily="2" charset="0"/>
                <a:cs typeface="NikoshBAN" pitchFamily="2" charset="0"/>
              </a:rPr>
              <a:t> মৌলিক একক কাকে বলে?</a:t>
            </a:r>
            <a:endParaRPr lang="en-US" sz="4800" b="1" dirty="0">
              <a:solidFill>
                <a:schemeClr val="tx1"/>
              </a:solidFill>
              <a:latin typeface="NikoshBAN" pitchFamily="2" charset="0"/>
              <a:cs typeface="NikoshBAN" pitchFamily="2" charset="0"/>
            </a:endParaRPr>
          </a:p>
        </p:txBody>
      </p:sp>
      <p:sp>
        <p:nvSpPr>
          <p:cNvPr id="2" name="Rectangle 1"/>
          <p:cNvSpPr/>
          <p:nvPr/>
        </p:nvSpPr>
        <p:spPr>
          <a:xfrm>
            <a:off x="3866335" y="2047384"/>
            <a:ext cx="1482905" cy="494340"/>
          </a:xfrm>
          <a:prstGeom prst="rect">
            <a:avLst/>
          </a:prstGeom>
          <a:noFill/>
        </p:spPr>
        <p:txBody>
          <a:bodyPr wrap="none" lIns="91440" tIns="45720" rIns="91440" bIns="4572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5400" b="1" cap="none" spc="0" dirty="0" smtClean="0">
                <a:ln/>
                <a:solidFill>
                  <a:srgbClr val="00CC00"/>
                </a:solidFill>
                <a:effectLst/>
                <a:latin typeface="NikoshBAN" panose="02000000000000000000" pitchFamily="2" charset="0"/>
                <a:cs typeface="NikoshBAN" panose="02000000000000000000" pitchFamily="2" charset="0"/>
              </a:rPr>
              <a:t>একক কাজ</a:t>
            </a:r>
            <a:endParaRPr lang="en-US" sz="5400" b="1" cap="none" spc="0" dirty="0">
              <a:ln/>
              <a:solidFill>
                <a:srgbClr val="00CC00"/>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16442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36" name="Picture 35" descr="Length.jpg"/>
          <p:cNvPicPr>
            <a:picLocks noChangeAspect="1"/>
          </p:cNvPicPr>
          <p:nvPr/>
        </p:nvPicPr>
        <p:blipFill>
          <a:blip r:embed="rId4" cstate="print"/>
          <a:stretch>
            <a:fillRect/>
          </a:stretch>
        </p:blipFill>
        <p:spPr>
          <a:xfrm>
            <a:off x="272530" y="1686209"/>
            <a:ext cx="2399424" cy="1959456"/>
          </a:xfrm>
          <a:prstGeom prst="hexagon">
            <a:avLst/>
          </a:prstGeom>
          <a:ln w="38100">
            <a:solidFill>
              <a:srgbClr val="002060"/>
            </a:solidFill>
          </a:ln>
        </p:spPr>
      </p:pic>
      <p:pic>
        <p:nvPicPr>
          <p:cNvPr id="10" name="Picture 9" descr="Ampere-jpg.jpg"/>
          <p:cNvPicPr>
            <a:picLocks noChangeAspect="1"/>
          </p:cNvPicPr>
          <p:nvPr/>
        </p:nvPicPr>
        <p:blipFill>
          <a:blip r:embed="rId5" cstate="print"/>
          <a:stretch>
            <a:fillRect/>
          </a:stretch>
        </p:blipFill>
        <p:spPr>
          <a:xfrm>
            <a:off x="2310956" y="613609"/>
            <a:ext cx="2362200" cy="1983140"/>
          </a:xfrm>
          <a:prstGeom prst="hexagon">
            <a:avLst/>
          </a:prstGeom>
          <a:ln w="38100">
            <a:solidFill>
              <a:srgbClr val="002060"/>
            </a:solidFill>
          </a:ln>
        </p:spPr>
      </p:pic>
      <p:pic>
        <p:nvPicPr>
          <p:cNvPr id="12" name="Picture 11" descr="Mass-jpg.jpg"/>
          <p:cNvPicPr>
            <a:picLocks noChangeAspect="1"/>
          </p:cNvPicPr>
          <p:nvPr/>
        </p:nvPicPr>
        <p:blipFill>
          <a:blip r:embed="rId6" cstate="print"/>
          <a:stretch>
            <a:fillRect/>
          </a:stretch>
        </p:blipFill>
        <p:spPr>
          <a:xfrm>
            <a:off x="2291906" y="2743747"/>
            <a:ext cx="2353076" cy="1953400"/>
          </a:xfrm>
          <a:prstGeom prst="hexagon">
            <a:avLst/>
          </a:prstGeom>
          <a:ln w="38100">
            <a:solidFill>
              <a:srgbClr val="002060"/>
            </a:solidFill>
          </a:ln>
        </p:spPr>
      </p:pic>
      <p:pic>
        <p:nvPicPr>
          <p:cNvPr id="13" name="Picture 12" descr="Candela-jpg.jpg"/>
          <p:cNvPicPr>
            <a:picLocks noChangeAspect="1"/>
          </p:cNvPicPr>
          <p:nvPr/>
        </p:nvPicPr>
        <p:blipFill>
          <a:blip r:embed="rId7" cstate="print"/>
          <a:stretch>
            <a:fillRect/>
          </a:stretch>
        </p:blipFill>
        <p:spPr>
          <a:xfrm>
            <a:off x="265086" y="3753397"/>
            <a:ext cx="2383808" cy="1963661"/>
          </a:xfrm>
          <a:prstGeom prst="hexagon">
            <a:avLst/>
          </a:prstGeom>
          <a:ln w="38100">
            <a:solidFill>
              <a:srgbClr val="002060"/>
            </a:solidFill>
          </a:ln>
        </p:spPr>
      </p:pic>
      <p:pic>
        <p:nvPicPr>
          <p:cNvPr id="14" name="Picture 13" descr="Hand-watch.png"/>
          <p:cNvPicPr>
            <a:picLocks noChangeAspect="1"/>
          </p:cNvPicPr>
          <p:nvPr/>
        </p:nvPicPr>
        <p:blipFill>
          <a:blip r:embed="rId8" cstate="print"/>
          <a:stretch>
            <a:fillRect/>
          </a:stretch>
        </p:blipFill>
        <p:spPr>
          <a:xfrm>
            <a:off x="4262302" y="3782379"/>
            <a:ext cx="2263367" cy="2080450"/>
          </a:xfrm>
          <a:prstGeom prst="hexagon">
            <a:avLst/>
          </a:prstGeom>
          <a:ln w="38100">
            <a:solidFill>
              <a:srgbClr val="002060"/>
            </a:solidFill>
          </a:ln>
        </p:spPr>
      </p:pic>
      <p:pic>
        <p:nvPicPr>
          <p:cNvPr id="15" name="Picture 14" descr="Thermometer-jpg.jpg"/>
          <p:cNvPicPr>
            <a:picLocks noChangeAspect="1"/>
          </p:cNvPicPr>
          <p:nvPr/>
        </p:nvPicPr>
        <p:blipFill>
          <a:blip r:embed="rId9" cstate="print"/>
          <a:stretch>
            <a:fillRect/>
          </a:stretch>
        </p:blipFill>
        <p:spPr>
          <a:xfrm>
            <a:off x="4300116" y="1723293"/>
            <a:ext cx="2243920" cy="1927714"/>
          </a:xfrm>
          <a:prstGeom prst="hexagon">
            <a:avLst/>
          </a:prstGeom>
          <a:ln w="38100">
            <a:solidFill>
              <a:srgbClr val="002060"/>
            </a:solidFill>
          </a:ln>
        </p:spPr>
      </p:pic>
      <p:pic>
        <p:nvPicPr>
          <p:cNvPr id="16" name="Picture 15" descr="Mole-4-jpg.jpg"/>
          <p:cNvPicPr>
            <a:picLocks noChangeAspect="1"/>
          </p:cNvPicPr>
          <p:nvPr/>
        </p:nvPicPr>
        <p:blipFill>
          <a:blip r:embed="rId10" cstate="print"/>
          <a:stretch>
            <a:fillRect/>
          </a:stretch>
        </p:blipFill>
        <p:spPr>
          <a:xfrm>
            <a:off x="2324122" y="4820197"/>
            <a:ext cx="2259186" cy="1798122"/>
          </a:xfrm>
          <a:prstGeom prst="hexagon">
            <a:avLst/>
          </a:prstGeom>
          <a:ln w="38100">
            <a:solidFill>
              <a:srgbClr val="002060"/>
            </a:solidFill>
          </a:ln>
        </p:spPr>
      </p:pic>
      <p:sp>
        <p:nvSpPr>
          <p:cNvPr id="11" name="TextBox 10"/>
          <p:cNvSpPr txBox="1"/>
          <p:nvPr/>
        </p:nvSpPr>
        <p:spPr>
          <a:xfrm>
            <a:off x="1399013" y="388556"/>
            <a:ext cx="7077579" cy="523220"/>
          </a:xfrm>
          <a:prstGeom prst="rect">
            <a:avLst/>
          </a:prstGeom>
          <a:solidFill>
            <a:srgbClr val="92D050"/>
          </a:solidFill>
        </p:spPr>
        <p:style>
          <a:lnRef idx="3">
            <a:schemeClr val="lt1"/>
          </a:lnRef>
          <a:fillRef idx="1">
            <a:schemeClr val="dk1"/>
          </a:fillRef>
          <a:effectRef idx="1">
            <a:schemeClr val="dk1"/>
          </a:effectRef>
          <a:fontRef idx="minor">
            <a:schemeClr val="lt1"/>
          </a:fontRef>
        </p:style>
        <p:txBody>
          <a:bodyPr wrap="none" rtlCol="0">
            <a:spAutoFit/>
          </a:bodyPr>
          <a:lstStyle/>
          <a:p>
            <a:r>
              <a:rPr lang="bn-BD" sz="2800" b="1" dirty="0" smtClean="0">
                <a:latin typeface="NikoshBAN" pitchFamily="2" charset="0"/>
                <a:cs typeface="NikoshBAN" pitchFamily="2" charset="0"/>
              </a:rPr>
              <a:t>এবার দেখো রাশিগুলো পরিমাপ করতে কী কী এককের প্রয়োজন</a:t>
            </a:r>
            <a:endParaRPr lang="en-US" sz="2800" b="1" dirty="0">
              <a:latin typeface="NikoshBAN" pitchFamily="2" charset="0"/>
              <a:cs typeface="NikoshBAN" pitchFamily="2" charset="0"/>
            </a:endParaRPr>
          </a:p>
        </p:txBody>
      </p:sp>
      <p:sp>
        <p:nvSpPr>
          <p:cNvPr id="25" name="TextBox 24"/>
          <p:cNvSpPr txBox="1"/>
          <p:nvPr/>
        </p:nvSpPr>
        <p:spPr>
          <a:xfrm>
            <a:off x="1271452" y="2381797"/>
            <a:ext cx="434734" cy="707886"/>
          </a:xfrm>
          <a:prstGeom prst="rect">
            <a:avLst/>
          </a:prstGeom>
          <a:noFill/>
        </p:spPr>
        <p:txBody>
          <a:bodyPr wrap="none" rtlCol="0">
            <a:spAutoFit/>
          </a:bodyPr>
          <a:lstStyle/>
          <a:p>
            <a:r>
              <a:rPr lang="bn-BD" sz="4000" b="1" dirty="0" smtClean="0">
                <a:solidFill>
                  <a:srgbClr val="FF0000"/>
                </a:solidFill>
                <a:latin typeface="NikoshBAN" pitchFamily="2" charset="0"/>
                <a:cs typeface="NikoshBAN" pitchFamily="2" charset="0"/>
              </a:rPr>
              <a:t>?</a:t>
            </a:r>
            <a:endParaRPr lang="en-US" sz="4000" b="1" dirty="0">
              <a:solidFill>
                <a:srgbClr val="FF0000"/>
              </a:solidFill>
              <a:latin typeface="NikoshBAN" pitchFamily="2" charset="0"/>
              <a:cs typeface="NikoshBAN" pitchFamily="2" charset="0"/>
            </a:endParaRPr>
          </a:p>
        </p:txBody>
      </p:sp>
      <p:sp>
        <p:nvSpPr>
          <p:cNvPr id="26" name="TextBox 25"/>
          <p:cNvSpPr txBox="1"/>
          <p:nvPr/>
        </p:nvSpPr>
        <p:spPr>
          <a:xfrm>
            <a:off x="3405052" y="3143797"/>
            <a:ext cx="434734" cy="707886"/>
          </a:xfrm>
          <a:prstGeom prst="rect">
            <a:avLst/>
          </a:prstGeom>
          <a:noFill/>
        </p:spPr>
        <p:txBody>
          <a:bodyPr wrap="none" rtlCol="0">
            <a:spAutoFit/>
          </a:bodyPr>
          <a:lstStyle/>
          <a:p>
            <a:r>
              <a:rPr lang="bn-BD" sz="4000" b="1" dirty="0" smtClean="0">
                <a:solidFill>
                  <a:srgbClr val="FF0000"/>
                </a:solidFill>
                <a:latin typeface="NikoshBAN" pitchFamily="2" charset="0"/>
                <a:cs typeface="NikoshBAN" pitchFamily="2" charset="0"/>
              </a:rPr>
              <a:t>?</a:t>
            </a:r>
            <a:endParaRPr lang="en-US" sz="4000" b="1" dirty="0">
              <a:solidFill>
                <a:srgbClr val="FF0000"/>
              </a:solidFill>
              <a:latin typeface="NikoshBAN" pitchFamily="2" charset="0"/>
              <a:cs typeface="NikoshBAN" pitchFamily="2" charset="0"/>
            </a:endParaRPr>
          </a:p>
        </p:txBody>
      </p:sp>
      <p:sp>
        <p:nvSpPr>
          <p:cNvPr id="27" name="TextBox 26"/>
          <p:cNvSpPr txBox="1"/>
          <p:nvPr/>
        </p:nvSpPr>
        <p:spPr>
          <a:xfrm>
            <a:off x="5157652" y="4362997"/>
            <a:ext cx="434734" cy="707886"/>
          </a:xfrm>
          <a:prstGeom prst="rect">
            <a:avLst/>
          </a:prstGeom>
          <a:noFill/>
        </p:spPr>
        <p:txBody>
          <a:bodyPr wrap="none" rtlCol="0">
            <a:spAutoFit/>
          </a:bodyPr>
          <a:lstStyle/>
          <a:p>
            <a:r>
              <a:rPr lang="bn-BD" sz="4000" b="1" dirty="0" smtClean="0">
                <a:solidFill>
                  <a:srgbClr val="FF0000"/>
                </a:solidFill>
                <a:latin typeface="NikoshBAN" pitchFamily="2" charset="0"/>
                <a:cs typeface="NikoshBAN" pitchFamily="2" charset="0"/>
              </a:rPr>
              <a:t>?</a:t>
            </a:r>
            <a:endParaRPr lang="en-US" sz="4000" b="1" dirty="0">
              <a:solidFill>
                <a:srgbClr val="FF0000"/>
              </a:solidFill>
              <a:latin typeface="NikoshBAN" pitchFamily="2" charset="0"/>
              <a:cs typeface="NikoshBAN" pitchFamily="2" charset="0"/>
            </a:endParaRPr>
          </a:p>
        </p:txBody>
      </p:sp>
      <p:sp>
        <p:nvSpPr>
          <p:cNvPr id="28" name="TextBox 27"/>
          <p:cNvSpPr txBox="1"/>
          <p:nvPr/>
        </p:nvSpPr>
        <p:spPr>
          <a:xfrm>
            <a:off x="3252652" y="5201197"/>
            <a:ext cx="434734" cy="707886"/>
          </a:xfrm>
          <a:prstGeom prst="rect">
            <a:avLst/>
          </a:prstGeom>
          <a:noFill/>
        </p:spPr>
        <p:txBody>
          <a:bodyPr wrap="none" rtlCol="0">
            <a:spAutoFit/>
          </a:bodyPr>
          <a:lstStyle/>
          <a:p>
            <a:r>
              <a:rPr lang="bn-BD" sz="4000" b="1" dirty="0" smtClean="0">
                <a:solidFill>
                  <a:srgbClr val="FF0000"/>
                </a:solidFill>
                <a:latin typeface="NikoshBAN" pitchFamily="2" charset="0"/>
                <a:cs typeface="NikoshBAN" pitchFamily="2" charset="0"/>
              </a:rPr>
              <a:t>?</a:t>
            </a:r>
            <a:endParaRPr lang="en-US" sz="4000" b="1" dirty="0">
              <a:solidFill>
                <a:srgbClr val="FF0000"/>
              </a:solidFill>
              <a:latin typeface="NikoshBAN" pitchFamily="2" charset="0"/>
              <a:cs typeface="NikoshBAN" pitchFamily="2" charset="0"/>
            </a:endParaRPr>
          </a:p>
        </p:txBody>
      </p:sp>
      <p:sp>
        <p:nvSpPr>
          <p:cNvPr id="17" name="TextBox 16"/>
          <p:cNvSpPr txBox="1"/>
          <p:nvPr/>
        </p:nvSpPr>
        <p:spPr>
          <a:xfrm>
            <a:off x="738052" y="2534197"/>
            <a:ext cx="1460656"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2400" dirty="0" smtClean="0">
                <a:latin typeface="NikoshBAN" pitchFamily="2" charset="0"/>
                <a:cs typeface="NikoshBAN" pitchFamily="2" charset="0"/>
              </a:rPr>
              <a:t>দৈর্ঘ্যের একক</a:t>
            </a:r>
            <a:endParaRPr lang="en-US" sz="2400" dirty="0">
              <a:latin typeface="NikoshBAN" pitchFamily="2" charset="0"/>
              <a:cs typeface="NikoshBAN" pitchFamily="2" charset="0"/>
            </a:endParaRPr>
          </a:p>
        </p:txBody>
      </p:sp>
      <p:sp>
        <p:nvSpPr>
          <p:cNvPr id="29" name="TextBox 28"/>
          <p:cNvSpPr txBox="1"/>
          <p:nvPr/>
        </p:nvSpPr>
        <p:spPr>
          <a:xfrm>
            <a:off x="1271452" y="4264711"/>
            <a:ext cx="434734" cy="707886"/>
          </a:xfrm>
          <a:prstGeom prst="rect">
            <a:avLst/>
          </a:prstGeom>
          <a:noFill/>
        </p:spPr>
        <p:txBody>
          <a:bodyPr wrap="none" rtlCol="0">
            <a:spAutoFit/>
          </a:bodyPr>
          <a:lstStyle/>
          <a:p>
            <a:r>
              <a:rPr lang="bn-BD" sz="4000" b="1" dirty="0" smtClean="0">
                <a:solidFill>
                  <a:srgbClr val="FF0000"/>
                </a:solidFill>
                <a:latin typeface="NikoshBAN" pitchFamily="2" charset="0"/>
                <a:cs typeface="NikoshBAN" pitchFamily="2" charset="0"/>
              </a:rPr>
              <a:t>?</a:t>
            </a:r>
            <a:endParaRPr lang="en-US" sz="4000" b="1" dirty="0">
              <a:solidFill>
                <a:srgbClr val="FF0000"/>
              </a:solidFill>
              <a:latin typeface="NikoshBAN" pitchFamily="2" charset="0"/>
              <a:cs typeface="NikoshBAN" pitchFamily="2" charset="0"/>
            </a:endParaRPr>
          </a:p>
        </p:txBody>
      </p:sp>
      <p:sp>
        <p:nvSpPr>
          <p:cNvPr id="19" name="TextBox 18"/>
          <p:cNvSpPr txBox="1"/>
          <p:nvPr/>
        </p:nvSpPr>
        <p:spPr>
          <a:xfrm>
            <a:off x="2795452" y="3143797"/>
            <a:ext cx="1317990"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2400" dirty="0" smtClean="0">
                <a:latin typeface="NikoshBAN" pitchFamily="2" charset="0"/>
                <a:cs typeface="NikoshBAN" pitchFamily="2" charset="0"/>
              </a:rPr>
              <a:t>ভরের একক</a:t>
            </a:r>
            <a:endParaRPr lang="en-US" sz="2400" dirty="0">
              <a:latin typeface="NikoshBAN" pitchFamily="2" charset="0"/>
              <a:cs typeface="NikoshBAN" pitchFamily="2" charset="0"/>
            </a:endParaRPr>
          </a:p>
        </p:txBody>
      </p:sp>
      <p:sp>
        <p:nvSpPr>
          <p:cNvPr id="20" name="TextBox 19"/>
          <p:cNvSpPr txBox="1"/>
          <p:nvPr/>
        </p:nvSpPr>
        <p:spPr>
          <a:xfrm>
            <a:off x="4700452" y="4457593"/>
            <a:ext cx="146867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2400" dirty="0" smtClean="0">
                <a:latin typeface="NikoshBAN" pitchFamily="2" charset="0"/>
                <a:cs typeface="NikoshBAN" pitchFamily="2" charset="0"/>
              </a:rPr>
              <a:t>সময়ের একক</a:t>
            </a:r>
            <a:endParaRPr lang="en-US" sz="2400" dirty="0">
              <a:latin typeface="NikoshBAN" pitchFamily="2" charset="0"/>
              <a:cs typeface="NikoshBAN" pitchFamily="2" charset="0"/>
            </a:endParaRPr>
          </a:p>
        </p:txBody>
      </p:sp>
      <p:sp>
        <p:nvSpPr>
          <p:cNvPr id="30" name="TextBox 29"/>
          <p:cNvSpPr txBox="1"/>
          <p:nvPr/>
        </p:nvSpPr>
        <p:spPr>
          <a:xfrm>
            <a:off x="5386252" y="2076997"/>
            <a:ext cx="434734" cy="707886"/>
          </a:xfrm>
          <a:prstGeom prst="rect">
            <a:avLst/>
          </a:prstGeom>
          <a:noFill/>
        </p:spPr>
        <p:txBody>
          <a:bodyPr wrap="none" rtlCol="0">
            <a:spAutoFit/>
          </a:bodyPr>
          <a:lstStyle/>
          <a:p>
            <a:r>
              <a:rPr lang="bn-BD" sz="4000" b="1" dirty="0" smtClean="0">
                <a:solidFill>
                  <a:srgbClr val="FF0000"/>
                </a:solidFill>
                <a:latin typeface="NikoshBAN" pitchFamily="2" charset="0"/>
                <a:cs typeface="NikoshBAN" pitchFamily="2" charset="0"/>
              </a:rPr>
              <a:t>?</a:t>
            </a:r>
            <a:endParaRPr lang="en-US" sz="4000" b="1" dirty="0">
              <a:solidFill>
                <a:srgbClr val="FF0000"/>
              </a:solidFill>
              <a:latin typeface="NikoshBAN" pitchFamily="2" charset="0"/>
              <a:cs typeface="NikoshBAN" pitchFamily="2" charset="0"/>
            </a:endParaRPr>
          </a:p>
        </p:txBody>
      </p:sp>
      <p:sp>
        <p:nvSpPr>
          <p:cNvPr id="21" name="TextBox 20"/>
          <p:cNvSpPr txBox="1"/>
          <p:nvPr/>
        </p:nvSpPr>
        <p:spPr>
          <a:xfrm>
            <a:off x="4548052" y="2153197"/>
            <a:ext cx="175721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2400" dirty="0" smtClean="0">
                <a:latin typeface="NikoshBAN" pitchFamily="2" charset="0"/>
                <a:cs typeface="NikoshBAN" pitchFamily="2" charset="0"/>
              </a:rPr>
              <a:t>তাপমাত্রার একক</a:t>
            </a:r>
            <a:endParaRPr lang="en-US" sz="2400" dirty="0">
              <a:latin typeface="NikoshBAN" pitchFamily="2" charset="0"/>
              <a:cs typeface="NikoshBAN" pitchFamily="2" charset="0"/>
            </a:endParaRPr>
          </a:p>
        </p:txBody>
      </p:sp>
      <p:sp>
        <p:nvSpPr>
          <p:cNvPr id="31" name="TextBox 30"/>
          <p:cNvSpPr txBox="1"/>
          <p:nvPr/>
        </p:nvSpPr>
        <p:spPr>
          <a:xfrm>
            <a:off x="3252652" y="1238797"/>
            <a:ext cx="434734" cy="707886"/>
          </a:xfrm>
          <a:prstGeom prst="rect">
            <a:avLst/>
          </a:prstGeom>
          <a:noFill/>
        </p:spPr>
        <p:txBody>
          <a:bodyPr wrap="none" rtlCol="0">
            <a:spAutoFit/>
          </a:bodyPr>
          <a:lstStyle/>
          <a:p>
            <a:r>
              <a:rPr lang="bn-BD" sz="4000" b="1" dirty="0" smtClean="0">
                <a:solidFill>
                  <a:srgbClr val="FF0000"/>
                </a:solidFill>
                <a:latin typeface="NikoshBAN" pitchFamily="2" charset="0"/>
                <a:cs typeface="NikoshBAN" pitchFamily="2" charset="0"/>
              </a:rPr>
              <a:t>?</a:t>
            </a:r>
            <a:endParaRPr lang="en-US" sz="4000" b="1" dirty="0">
              <a:solidFill>
                <a:srgbClr val="FF0000"/>
              </a:solidFill>
              <a:latin typeface="NikoshBAN" pitchFamily="2" charset="0"/>
              <a:cs typeface="NikoshBAN" pitchFamily="2" charset="0"/>
            </a:endParaRPr>
          </a:p>
        </p:txBody>
      </p:sp>
      <p:sp>
        <p:nvSpPr>
          <p:cNvPr id="24" name="TextBox 23"/>
          <p:cNvSpPr txBox="1"/>
          <p:nvPr/>
        </p:nvSpPr>
        <p:spPr>
          <a:xfrm>
            <a:off x="2719252" y="1162597"/>
            <a:ext cx="1527982"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2400" dirty="0" smtClean="0">
                <a:latin typeface="NikoshBAN" pitchFamily="2" charset="0"/>
                <a:cs typeface="NikoshBAN" pitchFamily="2" charset="0"/>
              </a:rPr>
              <a:t>বিদ্যুৎ প্রবাহের</a:t>
            </a:r>
          </a:p>
          <a:p>
            <a:r>
              <a:rPr lang="bn-BD" sz="2400" dirty="0" smtClean="0">
                <a:latin typeface="NikoshBAN" pitchFamily="2" charset="0"/>
                <a:cs typeface="NikoshBAN" pitchFamily="2" charset="0"/>
              </a:rPr>
              <a:t>   একক</a:t>
            </a:r>
            <a:endParaRPr lang="en-US" sz="2400" dirty="0">
              <a:latin typeface="NikoshBAN" pitchFamily="2" charset="0"/>
              <a:cs typeface="NikoshBAN" pitchFamily="2" charset="0"/>
            </a:endParaRPr>
          </a:p>
        </p:txBody>
      </p:sp>
      <p:sp>
        <p:nvSpPr>
          <p:cNvPr id="22" name="TextBox 21"/>
          <p:cNvSpPr txBox="1"/>
          <p:nvPr/>
        </p:nvSpPr>
        <p:spPr>
          <a:xfrm>
            <a:off x="509452" y="4210597"/>
            <a:ext cx="1858201"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2400" dirty="0" smtClean="0">
                <a:latin typeface="NikoshBAN" pitchFamily="2" charset="0"/>
                <a:cs typeface="NikoshBAN" pitchFamily="2" charset="0"/>
              </a:rPr>
              <a:t>আলোক উজ্জ্বল্যের</a:t>
            </a:r>
          </a:p>
          <a:p>
            <a:r>
              <a:rPr lang="bn-BD" sz="2400" dirty="0" smtClean="0">
                <a:latin typeface="NikoshBAN" pitchFamily="2" charset="0"/>
                <a:cs typeface="NikoshBAN" pitchFamily="2" charset="0"/>
              </a:rPr>
              <a:t>     একক</a:t>
            </a:r>
            <a:endParaRPr lang="en-US" sz="2400" dirty="0">
              <a:latin typeface="NikoshBAN" pitchFamily="2" charset="0"/>
              <a:cs typeface="NikoshBAN" pitchFamily="2" charset="0"/>
            </a:endParaRPr>
          </a:p>
        </p:txBody>
      </p:sp>
      <p:sp>
        <p:nvSpPr>
          <p:cNvPr id="23" name="TextBox 22"/>
          <p:cNvSpPr txBox="1"/>
          <p:nvPr/>
        </p:nvSpPr>
        <p:spPr>
          <a:xfrm>
            <a:off x="2414452" y="5201197"/>
            <a:ext cx="2026517"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2400" dirty="0" smtClean="0">
                <a:latin typeface="NikoshBAN" pitchFamily="2" charset="0"/>
                <a:cs typeface="NikoshBAN" pitchFamily="2" charset="0"/>
              </a:rPr>
              <a:t>পদার্থের পরিমাণের </a:t>
            </a:r>
          </a:p>
          <a:p>
            <a:r>
              <a:rPr lang="bn-BD" sz="2400" dirty="0" smtClean="0">
                <a:latin typeface="NikoshBAN" pitchFamily="2" charset="0"/>
                <a:cs typeface="NikoshBAN" pitchFamily="2" charset="0"/>
              </a:rPr>
              <a:t>     একক</a:t>
            </a:r>
            <a:endParaRPr lang="en-US" sz="2400" dirty="0">
              <a:latin typeface="NikoshBAN" pitchFamily="2" charset="0"/>
              <a:cs typeface="NikoshBAN" pitchFamily="2" charset="0"/>
            </a:endParaRPr>
          </a:p>
        </p:txBody>
      </p:sp>
      <p:sp>
        <p:nvSpPr>
          <p:cNvPr id="32" name="TextBox 31"/>
          <p:cNvSpPr txBox="1"/>
          <p:nvPr/>
        </p:nvSpPr>
        <p:spPr>
          <a:xfrm>
            <a:off x="1495158" y="394883"/>
            <a:ext cx="6625532"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2800" dirty="0" smtClean="0">
                <a:latin typeface="NikoshBAN" pitchFamily="2" charset="0"/>
                <a:cs typeface="NikoshBAN" pitchFamily="2" charset="0"/>
              </a:rPr>
              <a:t>এই এককগুলো কী অন্য কোনো এককের উপর নির্ভর করে ?</a:t>
            </a:r>
            <a:endParaRPr lang="en-US" sz="2800" dirty="0">
              <a:latin typeface="NikoshBAN" pitchFamily="2" charset="0"/>
              <a:cs typeface="NikoshBAN" pitchFamily="2" charset="0"/>
            </a:endParaRPr>
          </a:p>
        </p:txBody>
      </p:sp>
      <p:sp>
        <p:nvSpPr>
          <p:cNvPr id="33" name="TextBox 32"/>
          <p:cNvSpPr txBox="1"/>
          <p:nvPr/>
        </p:nvSpPr>
        <p:spPr>
          <a:xfrm>
            <a:off x="6300652" y="1391197"/>
            <a:ext cx="2593980" cy="523220"/>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bn-BD" sz="2800" dirty="0" smtClean="0">
                <a:solidFill>
                  <a:schemeClr val="tx1"/>
                </a:solidFill>
                <a:latin typeface="NikoshBAN" pitchFamily="2" charset="0"/>
                <a:cs typeface="NikoshBAN" pitchFamily="2" charset="0"/>
              </a:rPr>
              <a:t>এককগুলো স্বয়ংসম্পূর্ণ</a:t>
            </a:r>
            <a:endParaRPr lang="en-US" sz="2800" dirty="0">
              <a:solidFill>
                <a:schemeClr val="tx1"/>
              </a:solidFill>
              <a:latin typeface="NikoshBAN" pitchFamily="2" charset="0"/>
              <a:cs typeface="NikoshBAN" pitchFamily="2" charset="0"/>
            </a:endParaRPr>
          </a:p>
        </p:txBody>
      </p:sp>
      <p:sp>
        <p:nvSpPr>
          <p:cNvPr id="34" name="TextBox 33"/>
          <p:cNvSpPr txBox="1"/>
          <p:nvPr/>
        </p:nvSpPr>
        <p:spPr>
          <a:xfrm>
            <a:off x="6300652" y="3524797"/>
            <a:ext cx="2544286" cy="523220"/>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bn-BD" sz="2800" spc="-150" dirty="0" smtClean="0">
                <a:solidFill>
                  <a:schemeClr val="tx1"/>
                </a:solidFill>
                <a:latin typeface="NikoshBAN" pitchFamily="2" charset="0"/>
                <a:cs typeface="NikoshBAN" pitchFamily="2" charset="0"/>
              </a:rPr>
              <a:t>এককগুলো কী ধরনের ?</a:t>
            </a:r>
            <a:endParaRPr lang="en-US" sz="2800" spc="-150" dirty="0">
              <a:solidFill>
                <a:schemeClr val="tx1"/>
              </a:solidFill>
              <a:latin typeface="NikoshBAN" pitchFamily="2" charset="0"/>
              <a:cs typeface="NikoshBAN" pitchFamily="2" charset="0"/>
            </a:endParaRPr>
          </a:p>
        </p:txBody>
      </p:sp>
      <p:sp>
        <p:nvSpPr>
          <p:cNvPr id="35" name="TextBox 34"/>
          <p:cNvSpPr txBox="1"/>
          <p:nvPr/>
        </p:nvSpPr>
        <p:spPr>
          <a:xfrm>
            <a:off x="6757852" y="4362997"/>
            <a:ext cx="1718740" cy="523220"/>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bn-BD" sz="28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মৌলিক একক</a:t>
            </a:r>
            <a:endParaRPr lang="en-US"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93817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2" presetClass="entr" presetSubtype="9" fill="hold" nodeType="withEffect">
                                  <p:stCondLst>
                                    <p:cond delay="0"/>
                                  </p:stCondLst>
                                  <p:childTnLst>
                                    <p:set>
                                      <p:cBhvr>
                                        <p:cTn id="8" dur="1" fill="hold">
                                          <p:stCondLst>
                                            <p:cond delay="0"/>
                                          </p:stCondLst>
                                        </p:cTn>
                                        <p:tgtEl>
                                          <p:spTgt spid="36"/>
                                        </p:tgtEl>
                                        <p:attrNameLst>
                                          <p:attrName>style.visibility</p:attrName>
                                        </p:attrNameLst>
                                      </p:cBhvr>
                                      <p:to>
                                        <p:strVal val="visible"/>
                                      </p:to>
                                    </p:set>
                                    <p:anim calcmode="lin" valueType="num">
                                      <p:cBhvr additive="base">
                                        <p:cTn id="9" dur="500" fill="hold"/>
                                        <p:tgtEl>
                                          <p:spTgt spid="36"/>
                                        </p:tgtEl>
                                        <p:attrNameLst>
                                          <p:attrName>ppt_x</p:attrName>
                                        </p:attrNameLst>
                                      </p:cBhvr>
                                      <p:tavLst>
                                        <p:tav tm="0">
                                          <p:val>
                                            <p:strVal val="0-#ppt_w/2"/>
                                          </p:val>
                                        </p:tav>
                                        <p:tav tm="100000">
                                          <p:val>
                                            <p:strVal val="#ppt_x"/>
                                          </p:val>
                                        </p:tav>
                                      </p:tavLst>
                                    </p:anim>
                                    <p:anim calcmode="lin" valueType="num">
                                      <p:cBhvr additive="base">
                                        <p:cTn id="10" dur="500" fill="hold"/>
                                        <p:tgtEl>
                                          <p:spTgt spid="36"/>
                                        </p:tgtEl>
                                        <p:attrNameLst>
                                          <p:attrName>ppt_y</p:attrName>
                                        </p:attrNameLst>
                                      </p:cBhvr>
                                      <p:tavLst>
                                        <p:tav tm="0">
                                          <p:val>
                                            <p:strVal val="0-#ppt_h/2"/>
                                          </p:val>
                                        </p:tav>
                                        <p:tav tm="100000">
                                          <p:val>
                                            <p:strVal val="#ppt_y"/>
                                          </p:val>
                                        </p:tav>
                                      </p:tavLst>
                                    </p:anim>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par>
                          <p:cTn id="14" fill="hold">
                            <p:stCondLst>
                              <p:cond delay="500"/>
                            </p:stCondLst>
                            <p:childTnLst>
                              <p:par>
                                <p:cTn id="15" presetID="35" presetClass="emph" presetSubtype="0" repeatCount="2000" fill="hold" grpId="1" nodeType="afterEffect">
                                  <p:stCondLst>
                                    <p:cond delay="0"/>
                                  </p:stCondLst>
                                  <p:childTnLst>
                                    <p:anim calcmode="discrete" valueType="str">
                                      <p:cBhvr>
                                        <p:cTn id="16" dur="1000" fill="hold"/>
                                        <p:tgtEl>
                                          <p:spTgt spid="25"/>
                                        </p:tgtEl>
                                        <p:attrNameLst>
                                          <p:attrName>style.visibility</p:attrName>
                                        </p:attrNameLst>
                                      </p:cBhvr>
                                      <p:tavLst>
                                        <p:tav tm="0">
                                          <p:val>
                                            <p:strVal val="hidden"/>
                                          </p:val>
                                        </p:tav>
                                        <p:tav tm="50000">
                                          <p:val>
                                            <p:strVal val="visible"/>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childTnLst>
                          </p:cTn>
                        </p:par>
                        <p:par>
                          <p:cTn id="34" fill="hold">
                            <p:stCondLst>
                              <p:cond delay="500"/>
                            </p:stCondLst>
                            <p:childTnLst>
                              <p:par>
                                <p:cTn id="35" presetID="35" presetClass="emph" presetSubtype="0" repeatCount="2000" fill="hold" grpId="1" nodeType="afterEffect">
                                  <p:stCondLst>
                                    <p:cond delay="0"/>
                                  </p:stCondLst>
                                  <p:childTnLst>
                                    <p:anim calcmode="discrete" valueType="str">
                                      <p:cBhvr>
                                        <p:cTn id="36" dur="1000" fill="hold"/>
                                        <p:tgtEl>
                                          <p:spTgt spid="26"/>
                                        </p:tgtEl>
                                        <p:attrNameLst>
                                          <p:attrName>style.visibility</p:attrName>
                                        </p:attrNameLst>
                                      </p:cBhvr>
                                      <p:tavLst>
                                        <p:tav tm="0">
                                          <p:val>
                                            <p:strVal val="hidden"/>
                                          </p:val>
                                        </p:tav>
                                        <p:tav tm="50000">
                                          <p:val>
                                            <p:strVal val="visible"/>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6"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1+#ppt_w/2"/>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par>
                          <p:cTn id="53" fill="hold">
                            <p:stCondLst>
                              <p:cond delay="500"/>
                            </p:stCondLst>
                            <p:childTnLst>
                              <p:par>
                                <p:cTn id="54" presetID="35" presetClass="emph" presetSubtype="0" repeatCount="2000" fill="hold" grpId="1" nodeType="afterEffect">
                                  <p:stCondLst>
                                    <p:cond delay="0"/>
                                  </p:stCondLst>
                                  <p:childTnLst>
                                    <p:anim calcmode="discrete" valueType="str">
                                      <p:cBhvr>
                                        <p:cTn id="55" dur="1000" fill="hold"/>
                                        <p:tgtEl>
                                          <p:spTgt spid="27"/>
                                        </p:tgtEl>
                                        <p:attrNameLst>
                                          <p:attrName>style.visibility</p:attrName>
                                        </p:attrNameLst>
                                      </p:cBhvr>
                                      <p:tavLst>
                                        <p:tav tm="0">
                                          <p:val>
                                            <p:strVal val="hidden"/>
                                          </p:val>
                                        </p:tav>
                                        <p:tav tm="50000">
                                          <p:val>
                                            <p:strVal val="visible"/>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3"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1+#ppt_w/2"/>
                                          </p:val>
                                        </p:tav>
                                        <p:tav tm="100000">
                                          <p:val>
                                            <p:strVal val="#ppt_x"/>
                                          </p:val>
                                        </p:tav>
                                      </p:tavLst>
                                    </p:anim>
                                    <p:anim calcmode="lin" valueType="num">
                                      <p:cBhvr additive="base">
                                        <p:cTn id="68" dur="500" fill="hold"/>
                                        <p:tgtEl>
                                          <p:spTgt spid="15"/>
                                        </p:tgtEl>
                                        <p:attrNameLst>
                                          <p:attrName>ppt_y</p:attrName>
                                        </p:attrNameLst>
                                      </p:cBhvr>
                                      <p:tavLst>
                                        <p:tav tm="0">
                                          <p:val>
                                            <p:strVal val="0-#ppt_h/2"/>
                                          </p:val>
                                        </p:tav>
                                        <p:tav tm="100000">
                                          <p:val>
                                            <p:strVal val="#ppt_y"/>
                                          </p:val>
                                        </p:tav>
                                      </p:tavLst>
                                    </p:anim>
                                  </p:childTnLst>
                                </p:cTn>
                              </p:par>
                            </p:childTnLst>
                          </p:cTn>
                        </p:par>
                        <p:par>
                          <p:cTn id="69" fill="hold">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childTnLst>
                                </p:cTn>
                              </p:par>
                            </p:childTnLst>
                          </p:cTn>
                        </p:par>
                        <p:par>
                          <p:cTn id="72" fill="hold">
                            <p:stCondLst>
                              <p:cond delay="500"/>
                            </p:stCondLst>
                            <p:childTnLst>
                              <p:par>
                                <p:cTn id="73" presetID="35" presetClass="emph" presetSubtype="0" repeatCount="2000" fill="hold" grpId="1" nodeType="afterEffect">
                                  <p:stCondLst>
                                    <p:cond delay="0"/>
                                  </p:stCondLst>
                                  <p:childTnLst>
                                    <p:anim calcmode="discrete" valueType="str">
                                      <p:cBhvr>
                                        <p:cTn id="74" dur="1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animEffect transition="in" filter="fade">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1" fill="hold" nodeType="click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500" fill="hold"/>
                                        <p:tgtEl>
                                          <p:spTgt spid="10"/>
                                        </p:tgtEl>
                                        <p:attrNameLst>
                                          <p:attrName>ppt_x</p:attrName>
                                        </p:attrNameLst>
                                      </p:cBhvr>
                                      <p:tavLst>
                                        <p:tav tm="0">
                                          <p:val>
                                            <p:strVal val="#ppt_x"/>
                                          </p:val>
                                        </p:tav>
                                        <p:tav tm="100000">
                                          <p:val>
                                            <p:strVal val="#ppt_x"/>
                                          </p:val>
                                        </p:tav>
                                      </p:tavLst>
                                    </p:anim>
                                    <p:anim calcmode="lin" valueType="num">
                                      <p:cBhvr additive="base">
                                        <p:cTn id="87" dur="500" fill="hold"/>
                                        <p:tgtEl>
                                          <p:spTgt spid="10"/>
                                        </p:tgtEl>
                                        <p:attrNameLst>
                                          <p:attrName>ppt_y</p:attrName>
                                        </p:attrNameLst>
                                      </p:cBhvr>
                                      <p:tavLst>
                                        <p:tav tm="0">
                                          <p:val>
                                            <p:strVal val="0-#ppt_h/2"/>
                                          </p:val>
                                        </p:tav>
                                        <p:tav tm="100000">
                                          <p:val>
                                            <p:strVal val="#ppt_y"/>
                                          </p:val>
                                        </p:tav>
                                      </p:tavLst>
                                    </p:anim>
                                  </p:childTnLst>
                                </p:cTn>
                              </p:par>
                            </p:childTnLst>
                          </p:cTn>
                        </p:par>
                        <p:par>
                          <p:cTn id="88" fill="hold">
                            <p:stCondLst>
                              <p:cond delay="500"/>
                            </p:stCondLst>
                            <p:childTnLst>
                              <p:par>
                                <p:cTn id="89" presetID="1"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childTnLst>
                                </p:cTn>
                              </p:par>
                            </p:childTnLst>
                          </p:cTn>
                        </p:par>
                        <p:par>
                          <p:cTn id="91" fill="hold">
                            <p:stCondLst>
                              <p:cond delay="500"/>
                            </p:stCondLst>
                            <p:childTnLst>
                              <p:par>
                                <p:cTn id="92" presetID="35" presetClass="emph" presetSubtype="0" repeatCount="2000" fill="hold" grpId="1" nodeType="afterEffect">
                                  <p:stCondLst>
                                    <p:cond delay="0"/>
                                  </p:stCondLst>
                                  <p:childTnLst>
                                    <p:anim calcmode="discrete" valueType="str">
                                      <p:cBhvr>
                                        <p:cTn id="93" dur="1000" fill="hold"/>
                                        <p:tgtEl>
                                          <p:spTgt spid="31"/>
                                        </p:tgtEl>
                                        <p:attrNameLst>
                                          <p:attrName>style.visibility</p:attrName>
                                        </p:attrNameLst>
                                      </p:cBhvr>
                                      <p:tavLst>
                                        <p:tav tm="0">
                                          <p:val>
                                            <p:strVal val="hidden"/>
                                          </p:val>
                                        </p:tav>
                                        <p:tav tm="50000">
                                          <p:val>
                                            <p:strVal val="visible"/>
                                          </p:val>
                                        </p:tav>
                                      </p:tavLst>
                                    </p:anim>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p:cTn id="98" dur="500" fill="hold"/>
                                        <p:tgtEl>
                                          <p:spTgt spid="24"/>
                                        </p:tgtEl>
                                        <p:attrNameLst>
                                          <p:attrName>ppt_w</p:attrName>
                                        </p:attrNameLst>
                                      </p:cBhvr>
                                      <p:tavLst>
                                        <p:tav tm="0">
                                          <p:val>
                                            <p:fltVal val="0"/>
                                          </p:val>
                                        </p:tav>
                                        <p:tav tm="100000">
                                          <p:val>
                                            <p:strVal val="#ppt_w"/>
                                          </p:val>
                                        </p:tav>
                                      </p:tavLst>
                                    </p:anim>
                                    <p:anim calcmode="lin" valueType="num">
                                      <p:cBhvr>
                                        <p:cTn id="99" dur="500" fill="hold"/>
                                        <p:tgtEl>
                                          <p:spTgt spid="24"/>
                                        </p:tgtEl>
                                        <p:attrNameLst>
                                          <p:attrName>ppt_h</p:attrName>
                                        </p:attrNameLst>
                                      </p:cBhvr>
                                      <p:tavLst>
                                        <p:tav tm="0">
                                          <p:val>
                                            <p:fltVal val="0"/>
                                          </p:val>
                                        </p:tav>
                                        <p:tav tm="100000">
                                          <p:val>
                                            <p:strVal val="#ppt_h"/>
                                          </p:val>
                                        </p:tav>
                                      </p:tavLst>
                                    </p:anim>
                                    <p:animEffect transition="in" filter="fade">
                                      <p:cBhvr>
                                        <p:cTn id="100" dur="500"/>
                                        <p:tgtEl>
                                          <p:spTgt spid="24"/>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12" fill="hold" nodeType="click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additive="base">
                                        <p:cTn id="105" dur="500" fill="hold"/>
                                        <p:tgtEl>
                                          <p:spTgt spid="13"/>
                                        </p:tgtEl>
                                        <p:attrNameLst>
                                          <p:attrName>ppt_x</p:attrName>
                                        </p:attrNameLst>
                                      </p:cBhvr>
                                      <p:tavLst>
                                        <p:tav tm="0">
                                          <p:val>
                                            <p:strVal val="0-#ppt_w/2"/>
                                          </p:val>
                                        </p:tav>
                                        <p:tav tm="100000">
                                          <p:val>
                                            <p:strVal val="#ppt_x"/>
                                          </p:val>
                                        </p:tav>
                                      </p:tavLst>
                                    </p:anim>
                                    <p:anim calcmode="lin" valueType="num">
                                      <p:cBhvr additive="base">
                                        <p:cTn id="106" dur="500" fill="hold"/>
                                        <p:tgtEl>
                                          <p:spTgt spid="13"/>
                                        </p:tgtEl>
                                        <p:attrNameLst>
                                          <p:attrName>ppt_y</p:attrName>
                                        </p:attrNameLst>
                                      </p:cBhvr>
                                      <p:tavLst>
                                        <p:tav tm="0">
                                          <p:val>
                                            <p:strVal val="1+#ppt_h/2"/>
                                          </p:val>
                                        </p:tav>
                                        <p:tav tm="100000">
                                          <p:val>
                                            <p:strVal val="#ppt_y"/>
                                          </p:val>
                                        </p:tav>
                                      </p:tavLst>
                                    </p:anim>
                                  </p:childTnLst>
                                </p:cTn>
                              </p:par>
                            </p:childTnLst>
                          </p:cTn>
                        </p:par>
                        <p:par>
                          <p:cTn id="107" fill="hold">
                            <p:stCondLst>
                              <p:cond delay="500"/>
                            </p:stCondLst>
                            <p:childTnLst>
                              <p:par>
                                <p:cTn id="108" presetID="1" presetClass="entr" presetSubtype="0"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childTnLst>
                                </p:cTn>
                              </p:par>
                            </p:childTnLst>
                          </p:cTn>
                        </p:par>
                        <p:par>
                          <p:cTn id="110" fill="hold">
                            <p:stCondLst>
                              <p:cond delay="500"/>
                            </p:stCondLst>
                            <p:childTnLst>
                              <p:par>
                                <p:cTn id="111" presetID="35" presetClass="emph" presetSubtype="0" repeatCount="2000" fill="hold" grpId="1" nodeType="afterEffect">
                                  <p:stCondLst>
                                    <p:cond delay="0"/>
                                  </p:stCondLst>
                                  <p:childTnLst>
                                    <p:anim calcmode="discrete" valueType="str">
                                      <p:cBhvr>
                                        <p:cTn id="112" dur="1000" fill="hold"/>
                                        <p:tgtEl>
                                          <p:spTgt spid="29"/>
                                        </p:tgtEl>
                                        <p:attrNameLst>
                                          <p:attrName>style.visibility</p:attrName>
                                        </p:attrNameLst>
                                      </p:cBhvr>
                                      <p:tavLst>
                                        <p:tav tm="0">
                                          <p:val>
                                            <p:strVal val="hidden"/>
                                          </p:val>
                                        </p:tav>
                                        <p:tav tm="50000">
                                          <p:val>
                                            <p:strVal val="visible"/>
                                          </p:val>
                                        </p:tav>
                                      </p:tavLst>
                                    </p:anim>
                                  </p:childTnLst>
                                </p:cTn>
                              </p:par>
                            </p:childTnLst>
                          </p:cTn>
                        </p:par>
                      </p:childTnLst>
                    </p:cTn>
                  </p:par>
                  <p:par>
                    <p:cTn id="113" fill="hold">
                      <p:stCondLst>
                        <p:cond delay="indefinite"/>
                      </p:stCondLst>
                      <p:childTnLst>
                        <p:par>
                          <p:cTn id="114" fill="hold">
                            <p:stCondLst>
                              <p:cond delay="0"/>
                            </p:stCondLst>
                            <p:childTnLst>
                              <p:par>
                                <p:cTn id="115" presetID="53" presetClass="entr" presetSubtype="0" fill="hold" grpId="0" nodeType="click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500" fill="hold"/>
                                        <p:tgtEl>
                                          <p:spTgt spid="22"/>
                                        </p:tgtEl>
                                        <p:attrNameLst>
                                          <p:attrName>ppt_w</p:attrName>
                                        </p:attrNameLst>
                                      </p:cBhvr>
                                      <p:tavLst>
                                        <p:tav tm="0">
                                          <p:val>
                                            <p:fltVal val="0"/>
                                          </p:val>
                                        </p:tav>
                                        <p:tav tm="100000">
                                          <p:val>
                                            <p:strVal val="#ppt_w"/>
                                          </p:val>
                                        </p:tav>
                                      </p:tavLst>
                                    </p:anim>
                                    <p:anim calcmode="lin" valueType="num">
                                      <p:cBhvr>
                                        <p:cTn id="118" dur="500" fill="hold"/>
                                        <p:tgtEl>
                                          <p:spTgt spid="22"/>
                                        </p:tgtEl>
                                        <p:attrNameLst>
                                          <p:attrName>ppt_h</p:attrName>
                                        </p:attrNameLst>
                                      </p:cBhvr>
                                      <p:tavLst>
                                        <p:tav tm="0">
                                          <p:val>
                                            <p:fltVal val="0"/>
                                          </p:val>
                                        </p:tav>
                                        <p:tav tm="100000">
                                          <p:val>
                                            <p:strVal val="#ppt_h"/>
                                          </p:val>
                                        </p:tav>
                                      </p:tavLst>
                                    </p:anim>
                                    <p:animEffect transition="in" filter="fade">
                                      <p:cBhvr>
                                        <p:cTn id="119" dur="500"/>
                                        <p:tgtEl>
                                          <p:spTgt spid="22"/>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16"/>
                                        </p:tgtEl>
                                        <p:attrNameLst>
                                          <p:attrName>style.visibility</p:attrName>
                                        </p:attrNameLst>
                                      </p:cBhvr>
                                      <p:to>
                                        <p:strVal val="visible"/>
                                      </p:to>
                                    </p:set>
                                    <p:anim calcmode="lin" valueType="num">
                                      <p:cBhvr additive="base">
                                        <p:cTn id="124" dur="500" fill="hold"/>
                                        <p:tgtEl>
                                          <p:spTgt spid="16"/>
                                        </p:tgtEl>
                                        <p:attrNameLst>
                                          <p:attrName>ppt_x</p:attrName>
                                        </p:attrNameLst>
                                      </p:cBhvr>
                                      <p:tavLst>
                                        <p:tav tm="0">
                                          <p:val>
                                            <p:strVal val="#ppt_x"/>
                                          </p:val>
                                        </p:tav>
                                        <p:tav tm="100000">
                                          <p:val>
                                            <p:strVal val="#ppt_x"/>
                                          </p:val>
                                        </p:tav>
                                      </p:tavLst>
                                    </p:anim>
                                    <p:anim calcmode="lin" valueType="num">
                                      <p:cBhvr additive="base">
                                        <p:cTn id="125" dur="500" fill="hold"/>
                                        <p:tgtEl>
                                          <p:spTgt spid="16"/>
                                        </p:tgtEl>
                                        <p:attrNameLst>
                                          <p:attrName>ppt_y</p:attrName>
                                        </p:attrNameLst>
                                      </p:cBhvr>
                                      <p:tavLst>
                                        <p:tav tm="0">
                                          <p:val>
                                            <p:strVal val="1+#ppt_h/2"/>
                                          </p:val>
                                        </p:tav>
                                        <p:tav tm="100000">
                                          <p:val>
                                            <p:strVal val="#ppt_y"/>
                                          </p:val>
                                        </p:tav>
                                      </p:tavLst>
                                    </p:anim>
                                  </p:childTnLst>
                                </p:cTn>
                              </p:par>
                            </p:childTnLst>
                          </p:cTn>
                        </p:par>
                        <p:par>
                          <p:cTn id="126" fill="hold">
                            <p:stCondLst>
                              <p:cond delay="500"/>
                            </p:stCondLst>
                            <p:childTnLst>
                              <p:par>
                                <p:cTn id="127" presetID="1" presetClass="entr" presetSubtype="0" fill="hold" grpId="0" nodeType="afterEffect">
                                  <p:stCondLst>
                                    <p:cond delay="0"/>
                                  </p:stCondLst>
                                  <p:childTnLst>
                                    <p:set>
                                      <p:cBhvr>
                                        <p:cTn id="128" dur="1" fill="hold">
                                          <p:stCondLst>
                                            <p:cond delay="0"/>
                                          </p:stCondLst>
                                        </p:cTn>
                                        <p:tgtEl>
                                          <p:spTgt spid="28"/>
                                        </p:tgtEl>
                                        <p:attrNameLst>
                                          <p:attrName>style.visibility</p:attrName>
                                        </p:attrNameLst>
                                      </p:cBhvr>
                                      <p:to>
                                        <p:strVal val="visible"/>
                                      </p:to>
                                    </p:set>
                                  </p:childTnLst>
                                </p:cTn>
                              </p:par>
                            </p:childTnLst>
                          </p:cTn>
                        </p:par>
                        <p:par>
                          <p:cTn id="129" fill="hold">
                            <p:stCondLst>
                              <p:cond delay="500"/>
                            </p:stCondLst>
                            <p:childTnLst>
                              <p:par>
                                <p:cTn id="130" presetID="35" presetClass="emph" presetSubtype="0" repeatCount="2000" fill="hold" grpId="1" nodeType="afterEffect">
                                  <p:stCondLst>
                                    <p:cond delay="0"/>
                                  </p:stCondLst>
                                  <p:childTnLst>
                                    <p:anim calcmode="discrete" valueType="str">
                                      <p:cBhvr>
                                        <p:cTn id="131" dur="1000" fill="hold"/>
                                        <p:tgtEl>
                                          <p:spTgt spid="28"/>
                                        </p:tgtEl>
                                        <p:attrNameLst>
                                          <p:attrName>style.visibility</p:attrName>
                                        </p:attrNameLst>
                                      </p:cBhvr>
                                      <p:tavLst>
                                        <p:tav tm="0">
                                          <p:val>
                                            <p:strVal val="hidden"/>
                                          </p:val>
                                        </p:tav>
                                        <p:tav tm="50000">
                                          <p:val>
                                            <p:strVal val="visible"/>
                                          </p:val>
                                        </p:tav>
                                      </p:tavLst>
                                    </p:anim>
                                  </p:childTnLst>
                                </p:cTn>
                              </p:par>
                            </p:childTnLst>
                          </p:cTn>
                        </p:par>
                      </p:childTnLst>
                    </p:cTn>
                  </p:par>
                  <p:par>
                    <p:cTn id="132" fill="hold">
                      <p:stCondLst>
                        <p:cond delay="indefinite"/>
                      </p:stCondLst>
                      <p:childTnLst>
                        <p:par>
                          <p:cTn id="133" fill="hold">
                            <p:stCondLst>
                              <p:cond delay="0"/>
                            </p:stCondLst>
                            <p:childTnLst>
                              <p:par>
                                <p:cTn id="134" presetID="53" presetClass="entr" presetSubtype="0" fill="hold" grpId="0" nodeType="clickEffect">
                                  <p:stCondLst>
                                    <p:cond delay="0"/>
                                  </p:stCondLst>
                                  <p:childTnLst>
                                    <p:set>
                                      <p:cBhvr>
                                        <p:cTn id="135" dur="1" fill="hold">
                                          <p:stCondLst>
                                            <p:cond delay="0"/>
                                          </p:stCondLst>
                                        </p:cTn>
                                        <p:tgtEl>
                                          <p:spTgt spid="23"/>
                                        </p:tgtEl>
                                        <p:attrNameLst>
                                          <p:attrName>style.visibility</p:attrName>
                                        </p:attrNameLst>
                                      </p:cBhvr>
                                      <p:to>
                                        <p:strVal val="visible"/>
                                      </p:to>
                                    </p:set>
                                    <p:anim calcmode="lin" valueType="num">
                                      <p:cBhvr>
                                        <p:cTn id="136" dur="500" fill="hold"/>
                                        <p:tgtEl>
                                          <p:spTgt spid="23"/>
                                        </p:tgtEl>
                                        <p:attrNameLst>
                                          <p:attrName>ppt_w</p:attrName>
                                        </p:attrNameLst>
                                      </p:cBhvr>
                                      <p:tavLst>
                                        <p:tav tm="0">
                                          <p:val>
                                            <p:fltVal val="0"/>
                                          </p:val>
                                        </p:tav>
                                        <p:tav tm="100000">
                                          <p:val>
                                            <p:strVal val="#ppt_w"/>
                                          </p:val>
                                        </p:tav>
                                      </p:tavLst>
                                    </p:anim>
                                    <p:anim calcmode="lin" valueType="num">
                                      <p:cBhvr>
                                        <p:cTn id="137" dur="500" fill="hold"/>
                                        <p:tgtEl>
                                          <p:spTgt spid="23"/>
                                        </p:tgtEl>
                                        <p:attrNameLst>
                                          <p:attrName>ppt_h</p:attrName>
                                        </p:attrNameLst>
                                      </p:cBhvr>
                                      <p:tavLst>
                                        <p:tav tm="0">
                                          <p:val>
                                            <p:fltVal val="0"/>
                                          </p:val>
                                        </p:tav>
                                        <p:tav tm="100000">
                                          <p:val>
                                            <p:strVal val="#ppt_h"/>
                                          </p:val>
                                        </p:tav>
                                      </p:tavLst>
                                    </p:anim>
                                    <p:animEffect transition="in" filter="fade">
                                      <p:cBhvr>
                                        <p:cTn id="138" dur="500"/>
                                        <p:tgtEl>
                                          <p:spTgt spid="23"/>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32"/>
                                        </p:tgtEl>
                                        <p:attrNameLst>
                                          <p:attrName>style.visibility</p:attrName>
                                        </p:attrNameLst>
                                      </p:cBhvr>
                                      <p:to>
                                        <p:strVal val="visible"/>
                                      </p:to>
                                    </p:set>
                                    <p:animEffect transition="in" filter="wipe(left)">
                                      <p:cBhvr>
                                        <p:cTn id="143" dur="500"/>
                                        <p:tgtEl>
                                          <p:spTgt spid="32"/>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grpId="0" nodeType="clickEffect">
                                  <p:stCondLst>
                                    <p:cond delay="0"/>
                                  </p:stCondLst>
                                  <p:childTnLst>
                                    <p:set>
                                      <p:cBhvr>
                                        <p:cTn id="147" dur="1" fill="hold">
                                          <p:stCondLst>
                                            <p:cond delay="0"/>
                                          </p:stCondLst>
                                        </p:cTn>
                                        <p:tgtEl>
                                          <p:spTgt spid="33"/>
                                        </p:tgtEl>
                                        <p:attrNameLst>
                                          <p:attrName>style.visibility</p:attrName>
                                        </p:attrNameLst>
                                      </p:cBhvr>
                                      <p:to>
                                        <p:strVal val="visible"/>
                                      </p:to>
                                    </p:set>
                                    <p:animEffect transition="in" filter="wipe(down)">
                                      <p:cBhvr>
                                        <p:cTn id="148" dur="500"/>
                                        <p:tgtEl>
                                          <p:spTgt spid="33"/>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wipe(left)">
                                      <p:cBhvr>
                                        <p:cTn id="153" dur="500"/>
                                        <p:tgtEl>
                                          <p:spTgt spid="34"/>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35"/>
                                        </p:tgtEl>
                                        <p:attrNameLst>
                                          <p:attrName>style.visibility</p:attrName>
                                        </p:attrNameLst>
                                      </p:cBhvr>
                                      <p:to>
                                        <p:strVal val="visible"/>
                                      </p:to>
                                    </p:set>
                                    <p:animEffect transition="in" filter="wipe(left)">
                                      <p:cBhvr>
                                        <p:cTn id="1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p:bldP spid="25" grpId="1"/>
      <p:bldP spid="26" grpId="0"/>
      <p:bldP spid="26" grpId="1"/>
      <p:bldP spid="27" grpId="0"/>
      <p:bldP spid="27" grpId="1"/>
      <p:bldP spid="28" grpId="0"/>
      <p:bldP spid="28" grpId="1"/>
      <p:bldP spid="17" grpId="0" animBg="1"/>
      <p:bldP spid="29" grpId="0"/>
      <p:bldP spid="29" grpId="1"/>
      <p:bldP spid="19" grpId="0" animBg="1"/>
      <p:bldP spid="20" grpId="0" animBg="1"/>
      <p:bldP spid="30" grpId="0"/>
      <p:bldP spid="30" grpId="1"/>
      <p:bldP spid="21" grpId="0" animBg="1"/>
      <p:bldP spid="31" grpId="0"/>
      <p:bldP spid="31" grpId="1"/>
      <p:bldP spid="24" grpId="0" animBg="1"/>
      <p:bldP spid="22" grpId="0" animBg="1"/>
      <p:bldP spid="23" grpId="0" animBg="1"/>
      <p:bldP spid="32" grpId="0" animBg="1"/>
      <p:bldP spid="33" grpId="0" animBg="1"/>
      <p:bldP spid="34" grpId="0" animBg="1"/>
      <p:bldP spid="3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TotalTime>
  <Words>1129</Words>
  <Application>Microsoft Office PowerPoint</Application>
  <PresentationFormat>On-screen Show (4:3)</PresentationFormat>
  <Paragraphs>171</Paragraphs>
  <Slides>19</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Arial</vt:lpstr>
      <vt:lpstr>Calibri</vt:lpstr>
      <vt:lpstr>Calibri Light</vt:lpstr>
      <vt:lpstr>Nikosh</vt:lpstr>
      <vt:lpstr>NikoshBAN</vt:lpstr>
      <vt:lpstr>Times New Roman</vt:lpstr>
      <vt:lpstr>Vrinda</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Mahi Kaishar</dc:creator>
  <cp:lastModifiedBy>Mahi Kaishar</cp:lastModifiedBy>
  <cp:revision>39</cp:revision>
  <dcterms:created xsi:type="dcterms:W3CDTF">2019-10-04T17:03:30Z</dcterms:created>
  <dcterms:modified xsi:type="dcterms:W3CDTF">2019-11-08T17:06:40Z</dcterms:modified>
</cp:coreProperties>
</file>