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2" autoAdjust="0"/>
    <p:restoredTop sz="94660"/>
  </p:normalViewPr>
  <p:slideViewPr>
    <p:cSldViewPr snapToGrid="0">
      <p:cViewPr varScale="1">
        <p:scale>
          <a:sx n="74" d="100"/>
          <a:sy n="74" d="100"/>
        </p:scale>
        <p:origin x="-540" y="-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11/11/2019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12493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11/11/2019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25600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11/11/2019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52867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11/11/2019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2064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11/11/2019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55473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11/11/2019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51496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11/11/2019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9435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11/11/2019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80844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11/11/2019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40631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11/11/2019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05379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11/11/2019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58763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A1C593-65D0-4073-BCC9-577B9352EA97}" type="datetimeFigureOut">
              <a:rPr lang="en-US" smtClean="0"/>
              <a:t>11/11/2019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73008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g"/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7.jp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g"/><Relationship Id="rId2" Type="http://schemas.openxmlformats.org/officeDocument/2006/relationships/image" Target="../media/image18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0.jp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jpg"/><Relationship Id="rId2" Type="http://schemas.openxmlformats.org/officeDocument/2006/relationships/image" Target="../media/image21.jp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Xfi3H1qwPYY" TargetMode="Externa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XhAFlOZnGeo&amp;t=11s" TargetMode="Externa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ounded Rectangle 5"/>
          <p:cNvSpPr/>
          <p:nvPr/>
        </p:nvSpPr>
        <p:spPr>
          <a:xfrm>
            <a:off x="4546243" y="1159099"/>
            <a:ext cx="2355001" cy="1040550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bn-BD" sz="3600" b="1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স্বাগতম</a:t>
            </a:r>
            <a:endParaRPr lang="en-US" sz="3600" b="1" dirty="0">
              <a:solidFill>
                <a:schemeClr val="tx1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84049" y="2428673"/>
            <a:ext cx="4072400" cy="2709997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  <p:extLst>
      <p:ext uri="{BB962C8B-B14F-4D97-AF65-F5344CB8AC3E}">
        <p14:creationId xmlns:p14="http://schemas.microsoft.com/office/powerpoint/2010/main" val="21623727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val 2"/>
          <p:cNvSpPr/>
          <p:nvPr/>
        </p:nvSpPr>
        <p:spPr>
          <a:xfrm>
            <a:off x="3575051" y="369219"/>
            <a:ext cx="5184775" cy="1240642"/>
          </a:xfrm>
          <a:prstGeom prst="ellipse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bn-BD" sz="3600" b="1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একক কাজ </a:t>
            </a:r>
            <a:endParaRPr lang="en-US" sz="3600" b="1" dirty="0">
              <a:solidFill>
                <a:schemeClr val="tx1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208214" y="2492129"/>
            <a:ext cx="7920037" cy="1439862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bn-BD" sz="3600" b="1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পবিত্রতা অর্জনের পদ্ধতি কয়টি? খাতায় লিখ। </a:t>
            </a:r>
          </a:p>
        </p:txBody>
      </p:sp>
      <p:sp>
        <p:nvSpPr>
          <p:cNvPr id="5" name="Rectangle 4"/>
          <p:cNvSpPr/>
          <p:nvPr/>
        </p:nvSpPr>
        <p:spPr>
          <a:xfrm>
            <a:off x="2279650" y="4510088"/>
            <a:ext cx="7848600" cy="129540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bn-BD" sz="2800" b="1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পবিত্রতা অর্জনের পদ্ধতি কী কী ? খাতায় লিখ</a:t>
            </a:r>
            <a:r>
              <a:rPr lang="bn-BD" sz="2800" b="1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। </a:t>
            </a:r>
            <a:r>
              <a:rPr lang="bn-BD" sz="2800" b="1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endParaRPr lang="bn-BD" sz="2800" b="1" dirty="0">
              <a:solidFill>
                <a:schemeClr val="tx1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336292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val 2"/>
          <p:cNvSpPr/>
          <p:nvPr/>
        </p:nvSpPr>
        <p:spPr>
          <a:xfrm>
            <a:off x="3734237" y="340668"/>
            <a:ext cx="4521132" cy="1282073"/>
          </a:xfrm>
          <a:prstGeom prst="ellipse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bn-BD" sz="3600" b="1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ওযুর দলিল </a:t>
            </a:r>
            <a:endParaRPr lang="en-US" sz="3600" b="1" dirty="0">
              <a:solidFill>
                <a:schemeClr val="tx1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127061" y="2128706"/>
            <a:ext cx="7993063" cy="3146357"/>
          </a:xfrm>
          <a:prstGeom prst="rect">
            <a:avLst/>
          </a:prstGeom>
          <a:blipFill dpi="0"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2305658" y="5445663"/>
            <a:ext cx="2665412" cy="1243509"/>
          </a:xfrm>
          <a:prstGeom prst="ellipse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bn-BD" sz="2800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আল কোরআন </a:t>
            </a:r>
            <a:endParaRPr lang="en-US" sz="2800" dirty="0">
              <a:solidFill>
                <a:schemeClr val="tx1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6" name="Oval 5"/>
          <p:cNvSpPr/>
          <p:nvPr/>
        </p:nvSpPr>
        <p:spPr>
          <a:xfrm>
            <a:off x="4971071" y="5445663"/>
            <a:ext cx="2663825" cy="1243509"/>
          </a:xfrm>
          <a:prstGeom prst="ellipse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bn-BD" sz="2800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সুরা মায়েদা </a:t>
            </a:r>
            <a:endParaRPr lang="en-US" sz="2800" dirty="0">
              <a:solidFill>
                <a:schemeClr val="tx1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7" name="Oval 6"/>
          <p:cNvSpPr/>
          <p:nvPr/>
        </p:nvSpPr>
        <p:spPr>
          <a:xfrm>
            <a:off x="7634896" y="5442489"/>
            <a:ext cx="2663825" cy="1244870"/>
          </a:xfrm>
          <a:prstGeom prst="ellipse">
            <a:avLst/>
          </a:prstGeom>
          <a:noFill/>
          <a:ln w="38100">
            <a:solidFill>
              <a:schemeClr val="tx1"/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bn-BD" sz="2800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আয়াত ০৬ </a:t>
            </a:r>
            <a:endParaRPr lang="en-US" sz="2800" dirty="0">
              <a:solidFill>
                <a:schemeClr val="tx1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832036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558925" y="1484314"/>
            <a:ext cx="2871788" cy="2371725"/>
          </a:xfrm>
          <a:prstGeom prst="rect">
            <a:avLst/>
          </a:prstGeom>
          <a:blipFill dpi="0"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584325" y="4157663"/>
            <a:ext cx="2871788" cy="2590800"/>
          </a:xfrm>
          <a:prstGeom prst="rect">
            <a:avLst/>
          </a:prstGeom>
          <a:blipFill dpi="0"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8228013" y="1700213"/>
            <a:ext cx="2303462" cy="1947862"/>
          </a:xfrm>
          <a:prstGeom prst="round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bn-BD" sz="2800" b="1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মুখ মন্ডল ধৌত করা </a:t>
            </a:r>
            <a:endParaRPr lang="en-US" sz="2800" b="1" dirty="0">
              <a:solidFill>
                <a:schemeClr val="tx1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8256588" y="4292601"/>
            <a:ext cx="2303462" cy="2232025"/>
          </a:xfrm>
          <a:prstGeom prst="round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bn-BD" sz="2800" b="1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উভয় হাত কনুই সহ ধৌত করা </a:t>
            </a:r>
            <a:endParaRPr lang="en-US" sz="2800" b="1" dirty="0">
              <a:solidFill>
                <a:schemeClr val="tx1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grpSp>
        <p:nvGrpSpPr>
          <p:cNvPr id="13324" name="Group 20"/>
          <p:cNvGrpSpPr>
            <a:grpSpLocks/>
          </p:cNvGrpSpPr>
          <p:nvPr/>
        </p:nvGrpSpPr>
        <p:grpSpPr bwMode="auto">
          <a:xfrm>
            <a:off x="4619625" y="1700214"/>
            <a:ext cx="3132138" cy="2014537"/>
            <a:chOff x="3174075" y="1831013"/>
            <a:chExt cx="2766077" cy="1236319"/>
          </a:xfrm>
        </p:grpSpPr>
        <p:sp>
          <p:nvSpPr>
            <p:cNvPr id="16" name="Rectangle 15"/>
            <p:cNvSpPr/>
            <p:nvPr/>
          </p:nvSpPr>
          <p:spPr>
            <a:xfrm>
              <a:off x="4571834" y="1831013"/>
              <a:ext cx="1368318" cy="1223654"/>
            </a:xfrm>
            <a:prstGeom prst="rect">
              <a:avLst/>
            </a:prstGeom>
            <a:blipFill dpi="0" rotWithShape="1"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a:blip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3174075" y="1843678"/>
              <a:ext cx="1368318" cy="1223654"/>
            </a:xfrm>
            <a:prstGeom prst="rect">
              <a:avLst/>
            </a:prstGeom>
            <a:blipFill dpi="0" rotWithShape="1"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a:blip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</p:grpSp>
      <p:sp>
        <p:nvSpPr>
          <p:cNvPr id="18" name="Rectangle 17"/>
          <p:cNvSpPr/>
          <p:nvPr/>
        </p:nvSpPr>
        <p:spPr>
          <a:xfrm>
            <a:off x="4764089" y="4437063"/>
            <a:ext cx="2987675" cy="1871662"/>
          </a:xfrm>
          <a:prstGeom prst="rect">
            <a:avLst/>
          </a:prstGeom>
          <a:blipFill dpi="0" rotWithShape="1"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2202869" y="270457"/>
            <a:ext cx="7314619" cy="948341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bn-BD" sz="3600" b="1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আল কোরআনের আলোকে ওযুর ফরজ </a:t>
            </a:r>
            <a:endParaRPr lang="en-US" sz="3600" b="1" dirty="0">
              <a:solidFill>
                <a:schemeClr val="tx1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62330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33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33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4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8" grpId="0" animBg="1"/>
      <p:bldP spid="9" grpId="0" animBg="1"/>
      <p:bldP spid="18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2438378" y="425001"/>
            <a:ext cx="7242220" cy="914847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bn-BD" sz="3600" b="1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আল কোরআনের আলোকে ওযুর ফরজ </a:t>
            </a:r>
            <a:endParaRPr lang="en-US" sz="3600" b="1" dirty="0">
              <a:solidFill>
                <a:schemeClr val="tx1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581151" y="1628775"/>
            <a:ext cx="2498725" cy="2305050"/>
          </a:xfrm>
          <a:prstGeom prst="rect">
            <a:avLst/>
          </a:prstGeom>
          <a:blipFill dpi="0"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574801" y="4184650"/>
            <a:ext cx="2498725" cy="2413000"/>
          </a:xfrm>
          <a:prstGeom prst="rect">
            <a:avLst/>
          </a:prstGeom>
          <a:blipFill dpi="0"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8250239" y="1773238"/>
            <a:ext cx="2301875" cy="1871662"/>
          </a:xfrm>
          <a:prstGeom prst="round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001">
            <a:schemeClr val="lt2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bn-BD" sz="2800" b="1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মাথা  মাসেহ করা </a:t>
            </a:r>
            <a:endParaRPr lang="en-US" sz="2800" b="1" dirty="0">
              <a:solidFill>
                <a:schemeClr val="tx1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8256588" y="4578350"/>
            <a:ext cx="2303462" cy="1803400"/>
          </a:xfrm>
          <a:prstGeom prst="round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bn-BD" sz="2800" b="1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ঊভয় পা টাখনু সহ ধৌত করা </a:t>
            </a:r>
            <a:endParaRPr lang="en-US" sz="2800" b="1" dirty="0">
              <a:solidFill>
                <a:schemeClr val="tx1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4619626" y="1773238"/>
            <a:ext cx="2879725" cy="1871662"/>
          </a:xfrm>
          <a:prstGeom prst="rect">
            <a:avLst/>
          </a:prstGeom>
          <a:blipFill dpi="0"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4619626" y="4525964"/>
            <a:ext cx="2879725" cy="1855787"/>
          </a:xfrm>
          <a:prstGeom prst="rect">
            <a:avLst/>
          </a:prstGeom>
          <a:blipFill dpi="0" rotWithShape="1"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14148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5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0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val 2"/>
          <p:cNvSpPr/>
          <p:nvPr/>
        </p:nvSpPr>
        <p:spPr>
          <a:xfrm>
            <a:off x="3210439" y="498009"/>
            <a:ext cx="5688012" cy="1498219"/>
          </a:xfrm>
          <a:prstGeom prst="ellipse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bn-BD" sz="3600" b="1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জোড়ায় কাজ </a:t>
            </a:r>
            <a:endParaRPr lang="en-US" sz="3600" b="1" dirty="0">
              <a:solidFill>
                <a:schemeClr val="tx1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2910617" y="3141664"/>
            <a:ext cx="6868732" cy="1984127"/>
          </a:xfrm>
          <a:prstGeom prst="round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857250" indent="-857250" algn="ctr">
              <a:buFont typeface="Arial" panose="020B0604020202020204" pitchFamily="34" charset="0"/>
              <a:buChar char="•"/>
              <a:defRPr/>
            </a:pPr>
            <a:r>
              <a:rPr lang="bn-BD" sz="3600" b="1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ওযুর ৪টি ফরজ </a:t>
            </a:r>
            <a:r>
              <a:rPr lang="bn-BD" sz="3600" b="1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খাতায় </a:t>
            </a:r>
            <a:r>
              <a:rPr lang="bn-BD" sz="3600" b="1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লিখ</a:t>
            </a:r>
            <a:endParaRPr lang="en-US" sz="3600" b="1" dirty="0">
              <a:solidFill>
                <a:schemeClr val="tx1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537940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val 2"/>
          <p:cNvSpPr/>
          <p:nvPr/>
        </p:nvSpPr>
        <p:spPr>
          <a:xfrm>
            <a:off x="3071813" y="193182"/>
            <a:ext cx="5327650" cy="1030311"/>
          </a:xfrm>
          <a:prstGeom prst="ellipse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bn-BD" sz="3600" b="1" i="1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ওযুর সুন্নত  </a:t>
            </a:r>
            <a:endParaRPr lang="en-US" sz="3600" b="1" i="1" dirty="0">
              <a:solidFill>
                <a:schemeClr val="tx1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4" name="Oval 3"/>
          <p:cNvSpPr/>
          <p:nvPr/>
        </p:nvSpPr>
        <p:spPr>
          <a:xfrm>
            <a:off x="7224130" y="1660667"/>
            <a:ext cx="2994025" cy="1299245"/>
          </a:xfrm>
          <a:prstGeom prst="ellipse">
            <a:avLst/>
          </a:prstGeom>
          <a:blipFill dpi="0"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416050" y="1773489"/>
            <a:ext cx="3022600" cy="1308234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bn-BD" sz="3200" b="1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বিসমিল্লাহ পড়ে শুরু করা </a:t>
            </a:r>
            <a:endParaRPr lang="en-US" sz="3200" b="1" dirty="0">
              <a:solidFill>
                <a:schemeClr val="tx1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416050" y="3382296"/>
            <a:ext cx="3022600" cy="1393738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bn-BD" sz="3200" b="1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হাতের কব্জি  ধৌত করা </a:t>
            </a:r>
            <a:endParaRPr lang="en-US" sz="3200" b="1" dirty="0">
              <a:solidFill>
                <a:schemeClr val="tx1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416050" y="5128522"/>
            <a:ext cx="3022600" cy="1401068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bn-BD" sz="3200" b="1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মিসওয়াক করা </a:t>
            </a:r>
            <a:endParaRPr lang="en-US" sz="3200" b="1" dirty="0">
              <a:solidFill>
                <a:schemeClr val="tx1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9" name="Oval 8"/>
          <p:cNvSpPr/>
          <p:nvPr/>
        </p:nvSpPr>
        <p:spPr>
          <a:xfrm>
            <a:off x="7256464" y="3273116"/>
            <a:ext cx="3303587" cy="1300268"/>
          </a:xfrm>
          <a:prstGeom prst="ellipse">
            <a:avLst/>
          </a:prstGeom>
          <a:blipFill dpi="0"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10" name="Oval 9"/>
          <p:cNvSpPr/>
          <p:nvPr/>
        </p:nvSpPr>
        <p:spPr>
          <a:xfrm>
            <a:off x="7251568" y="4934130"/>
            <a:ext cx="3455988" cy="1299245"/>
          </a:xfrm>
          <a:prstGeom prst="ellipse">
            <a:avLst/>
          </a:prstGeom>
          <a:blipFill dpi="0"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91563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 nodeType="clickPar">
                      <p:stCondLst>
                        <p:cond delay="0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29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0" fill="hold" nodeType="clickPar">
                      <p:stCondLst>
                        <p:cond delay="0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4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35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6" fill="hold" nodeType="clickPar">
                      <p:stCondLst>
                        <p:cond delay="0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9" grpId="0" animBg="1"/>
      <p:bldP spid="10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3071814" y="437882"/>
            <a:ext cx="4694147" cy="974994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bn-BD" sz="3200" b="1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ওযুর সুন্নত  </a:t>
            </a:r>
            <a:endParaRPr lang="en-US" sz="3200" b="1" dirty="0">
              <a:solidFill>
                <a:schemeClr val="tx1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5" name="Oval 4"/>
          <p:cNvSpPr/>
          <p:nvPr/>
        </p:nvSpPr>
        <p:spPr>
          <a:xfrm>
            <a:off x="6580189" y="1662075"/>
            <a:ext cx="3857625" cy="1518306"/>
          </a:xfrm>
          <a:prstGeom prst="ellipse">
            <a:avLst/>
          </a:prstGeom>
          <a:blipFill dpi="0"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558926" y="2059870"/>
            <a:ext cx="2627313" cy="99608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bn-BD" sz="2800" b="1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কুলি করা </a:t>
            </a:r>
            <a:endParaRPr lang="en-US" sz="2800" b="1" dirty="0">
              <a:solidFill>
                <a:schemeClr val="tx1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558925" y="3757061"/>
            <a:ext cx="2630488" cy="10602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bn-BD" sz="2800" b="1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নাকে পানি দেয়া  </a:t>
            </a:r>
            <a:endParaRPr lang="en-US" sz="2800" b="1" dirty="0">
              <a:solidFill>
                <a:schemeClr val="tx1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58925" y="5412241"/>
            <a:ext cx="2630488" cy="106583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bn-BD" sz="2800" b="1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উভয় কান মাছেহ করা  </a:t>
            </a:r>
            <a:endParaRPr lang="en-US" sz="2800" b="1" dirty="0">
              <a:solidFill>
                <a:schemeClr val="tx1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9" name="Oval 8"/>
          <p:cNvSpPr/>
          <p:nvPr/>
        </p:nvSpPr>
        <p:spPr>
          <a:xfrm>
            <a:off x="6527800" y="3430863"/>
            <a:ext cx="3932238" cy="1517112"/>
          </a:xfrm>
          <a:prstGeom prst="ellipse">
            <a:avLst/>
          </a:prstGeom>
          <a:blipFill dpi="0"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10" name="Oval 9"/>
          <p:cNvSpPr/>
          <p:nvPr/>
        </p:nvSpPr>
        <p:spPr>
          <a:xfrm>
            <a:off x="6672263" y="5141269"/>
            <a:ext cx="3960812" cy="1517112"/>
          </a:xfrm>
          <a:prstGeom prst="ellipse">
            <a:avLst/>
          </a:prstGeom>
          <a:blipFill dpi="0"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18274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 nodeType="clickPar">
                      <p:stCondLst>
                        <p:cond delay="0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28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" fill="hold" nodeType="clickPar">
                      <p:stCondLst>
                        <p:cond delay="0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35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6" fill="hold" nodeType="clickPar">
                      <p:stCondLst>
                        <p:cond delay="0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0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val 4"/>
          <p:cNvSpPr/>
          <p:nvPr/>
        </p:nvSpPr>
        <p:spPr>
          <a:xfrm>
            <a:off x="3093963" y="502454"/>
            <a:ext cx="4462238" cy="1144813"/>
          </a:xfrm>
          <a:prstGeom prst="ellipse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bn-BD" sz="3200" b="1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ওযুর সুন্নত  </a:t>
            </a:r>
            <a:endParaRPr lang="en-US" sz="3200" b="1" dirty="0">
              <a:solidFill>
                <a:schemeClr val="tx1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6" name="Oval 5"/>
          <p:cNvSpPr/>
          <p:nvPr/>
        </p:nvSpPr>
        <p:spPr>
          <a:xfrm>
            <a:off x="7289800" y="1647268"/>
            <a:ext cx="3024188" cy="1479640"/>
          </a:xfrm>
          <a:prstGeom prst="ellipse">
            <a:avLst/>
          </a:prstGeom>
          <a:blipFill dpi="0"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558926" y="2182822"/>
            <a:ext cx="2517775" cy="850106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bn-BD" sz="2800" b="1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আঙ্গুল খিলাল করা  </a:t>
            </a:r>
            <a:endParaRPr lang="en-US" sz="2800" b="1" dirty="0">
              <a:solidFill>
                <a:schemeClr val="tx1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58925" y="3946176"/>
            <a:ext cx="2520950" cy="904875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bn-BD" sz="2800" b="1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প্রত্যেক অঙ্গ তিন বার   </a:t>
            </a:r>
            <a:endParaRPr lang="en-US" sz="2800" b="1" dirty="0">
              <a:solidFill>
                <a:schemeClr val="tx1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558925" y="5522315"/>
            <a:ext cx="2520950" cy="909637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bn-BD" sz="2800" b="1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দাড়ি খিলাল করা </a:t>
            </a:r>
            <a:endParaRPr lang="en-US" sz="2800" b="1" dirty="0">
              <a:solidFill>
                <a:schemeClr val="tx1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11" name="Oval 10"/>
          <p:cNvSpPr/>
          <p:nvPr/>
        </p:nvSpPr>
        <p:spPr>
          <a:xfrm>
            <a:off x="7478736" y="3374942"/>
            <a:ext cx="3024188" cy="1478476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bn-BD" sz="8800" b="1" dirty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০৩</a:t>
            </a:r>
            <a:r>
              <a:rPr lang="bn-BD" sz="4000" b="1" dirty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বার </a:t>
            </a:r>
            <a:endParaRPr lang="en-US" sz="4000" b="1" dirty="0">
              <a:solidFill>
                <a:srgbClr val="FF00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12" name="Oval 11"/>
          <p:cNvSpPr/>
          <p:nvPr/>
        </p:nvSpPr>
        <p:spPr>
          <a:xfrm>
            <a:off x="7535864" y="5051116"/>
            <a:ext cx="3024187" cy="1478476"/>
          </a:xfrm>
          <a:prstGeom prst="ellipse">
            <a:avLst/>
          </a:prstGeom>
          <a:blipFill dpi="0"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13" name="Oval 12"/>
          <p:cNvSpPr/>
          <p:nvPr/>
        </p:nvSpPr>
        <p:spPr>
          <a:xfrm>
            <a:off x="4295775" y="2905125"/>
            <a:ext cx="2808288" cy="2324100"/>
          </a:xfrm>
          <a:prstGeom prst="ellipse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bn-BD" sz="5400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০৮/০৯ টি </a:t>
            </a:r>
            <a:endParaRPr lang="en-US" sz="5400" dirty="0">
              <a:solidFill>
                <a:schemeClr val="tx1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30743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 nodeType="clickPar">
                      <p:stCondLst>
                        <p:cond delay="0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34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5" fill="hold" nodeType="clickPar">
                      <p:stCondLst>
                        <p:cond delay="0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41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2" fill="hold" nodeType="clickPar">
                      <p:stCondLst>
                        <p:cond delay="0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9" grpId="0" animBg="1"/>
      <p:bldP spid="11" grpId="0" animBg="1"/>
      <p:bldP spid="12" grpId="0" animBg="1"/>
      <p:bldP spid="13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ounded Rectangle 2"/>
          <p:cNvSpPr/>
          <p:nvPr/>
        </p:nvSpPr>
        <p:spPr>
          <a:xfrm>
            <a:off x="2953556" y="926641"/>
            <a:ext cx="6216203" cy="972344"/>
          </a:xfrm>
          <a:prstGeom prst="round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bn-BD" sz="3200" b="1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অযুর বাস্তব একটি </a:t>
            </a:r>
            <a:r>
              <a:rPr lang="bn-BD" sz="3200" b="1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দৃশ্য </a:t>
            </a:r>
            <a:r>
              <a:rPr lang="bn-BD" sz="3200" b="1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আমরা </a:t>
            </a:r>
            <a:r>
              <a:rPr lang="bn-BD" sz="3200" b="1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দেখব ...</a:t>
            </a:r>
            <a:endParaRPr lang="en-US" sz="3200" b="1" dirty="0">
              <a:solidFill>
                <a:schemeClr val="tx1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4765178" y="3181082"/>
            <a:ext cx="3238534" cy="1584101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hlinkClick r:id="rId2"/>
              </a:rPr>
              <a:t>https://www.youtube.com/watch?v=Xfi3H1qwPYY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09926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val 2"/>
          <p:cNvSpPr/>
          <p:nvPr/>
        </p:nvSpPr>
        <p:spPr>
          <a:xfrm>
            <a:off x="2778394" y="1183626"/>
            <a:ext cx="5688013" cy="1582738"/>
          </a:xfrm>
          <a:prstGeom prst="ellipse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bn-BD" sz="3600" b="1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দলীয় কাজ </a:t>
            </a:r>
            <a:endParaRPr lang="en-US" sz="3600" b="1" dirty="0">
              <a:solidFill>
                <a:schemeClr val="tx1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1666439" y="4108071"/>
            <a:ext cx="8787685" cy="1172268"/>
          </a:xfrm>
          <a:prstGeom prst="roundRect">
            <a:avLst/>
          </a:prstGeom>
          <a:noFill/>
          <a:ln w="38100">
            <a:solidFill>
              <a:schemeClr val="tx1"/>
            </a:solidFill>
          </a:ln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marL="742950" indent="-742950" algn="ctr">
              <a:buFont typeface="+mj-lt"/>
              <a:buAutoNum type="arabicPeriod"/>
              <a:defRPr/>
            </a:pPr>
            <a:r>
              <a:rPr lang="bn-BD" sz="3600" b="1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ধারাবাহিক ভাবে ওযুর সুন্নত গুলি খাতায় লিখ। </a:t>
            </a:r>
            <a:endParaRPr lang="en-US" sz="3600" b="1" dirty="0">
              <a:solidFill>
                <a:schemeClr val="tx1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401639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ounded Rectangle 5"/>
          <p:cNvSpPr/>
          <p:nvPr/>
        </p:nvSpPr>
        <p:spPr>
          <a:xfrm>
            <a:off x="5118212" y="625912"/>
            <a:ext cx="1849214" cy="792163"/>
          </a:xfrm>
          <a:prstGeom prst="roundRect">
            <a:avLst/>
          </a:prstGeom>
          <a:noFill/>
          <a:ln w="38100">
            <a:solidFill>
              <a:schemeClr val="tx1"/>
            </a:solidFill>
          </a:ln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bn-BD" sz="3200" b="1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পরিচিতি </a:t>
            </a:r>
            <a:endParaRPr lang="en-US" sz="3200" b="1" dirty="0">
              <a:solidFill>
                <a:schemeClr val="tx1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grpSp>
        <p:nvGrpSpPr>
          <p:cNvPr id="2" name="Group 1"/>
          <p:cNvGrpSpPr/>
          <p:nvPr/>
        </p:nvGrpSpPr>
        <p:grpSpPr>
          <a:xfrm>
            <a:off x="1549758" y="-531813"/>
            <a:ext cx="9083317" cy="7080252"/>
            <a:chOff x="1549758" y="-531813"/>
            <a:chExt cx="9083317" cy="7080252"/>
          </a:xfrm>
        </p:grpSpPr>
        <p:sp>
          <p:nvSpPr>
            <p:cNvPr id="3" name="Minus 2"/>
            <p:cNvSpPr/>
            <p:nvPr/>
          </p:nvSpPr>
          <p:spPr bwMode="auto">
            <a:xfrm>
              <a:off x="5791200" y="-531813"/>
              <a:ext cx="503238" cy="5832476"/>
            </a:xfrm>
            <a:prstGeom prst="mathMinus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endParaRPr>
            </a:p>
          </p:txBody>
        </p:sp>
        <p:sp>
          <p:nvSpPr>
            <p:cNvPr id="5" name="Rounded Rectangle 4"/>
            <p:cNvSpPr/>
            <p:nvPr/>
          </p:nvSpPr>
          <p:spPr bwMode="auto">
            <a:xfrm>
              <a:off x="6240463" y="2205039"/>
              <a:ext cx="4392612" cy="4343400"/>
            </a:xfrm>
            <a:prstGeom prst="roundRect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r>
                <a:rPr lang="en-US" sz="4000" b="1" dirty="0" err="1">
                  <a:solidFill>
                    <a:schemeClr val="tx1"/>
                  </a:solidFill>
                  <a:latin typeface="NikoshBAN" panose="02000000000000000000" pitchFamily="2" charset="0"/>
                  <a:cs typeface="NikoshBAN" panose="02000000000000000000" pitchFamily="2" charset="0"/>
                </a:rPr>
                <a:t>পাঠ</a:t>
              </a:r>
              <a:r>
                <a:rPr lang="en-US" sz="4000" b="1" dirty="0">
                  <a:solidFill>
                    <a:schemeClr val="tx1"/>
                  </a:solidFill>
                  <a:latin typeface="NikoshBAN" panose="02000000000000000000" pitchFamily="2" charset="0"/>
                  <a:cs typeface="NikoshBAN" panose="02000000000000000000" pitchFamily="2" charset="0"/>
                </a:rPr>
                <a:t> </a:t>
              </a:r>
              <a:r>
                <a:rPr lang="en-US" sz="4000" b="1" dirty="0" err="1">
                  <a:solidFill>
                    <a:schemeClr val="tx1"/>
                  </a:solidFill>
                  <a:latin typeface="NikoshBAN" panose="02000000000000000000" pitchFamily="2" charset="0"/>
                  <a:cs typeface="NikoshBAN" panose="02000000000000000000" pitchFamily="2" charset="0"/>
                </a:rPr>
                <a:t>পরিচিতি</a:t>
              </a:r>
              <a:r>
                <a:rPr lang="en-US" sz="4000" b="1" dirty="0">
                  <a:solidFill>
                    <a:schemeClr val="tx1"/>
                  </a:solidFill>
                  <a:latin typeface="NikoshBAN" panose="02000000000000000000" pitchFamily="2" charset="0"/>
                  <a:cs typeface="NikoshBAN" panose="02000000000000000000" pitchFamily="2" charset="0"/>
                </a:rPr>
                <a:t> </a:t>
              </a:r>
            </a:p>
            <a:p>
              <a:pPr eaLnBrk="1" hangingPunct="1">
                <a:defRPr/>
              </a:pPr>
              <a:r>
                <a:rPr lang="bn-BD" sz="2800" b="1" dirty="0">
                  <a:solidFill>
                    <a:schemeClr val="tx1"/>
                  </a:solidFill>
                  <a:latin typeface="NikoshBAN" panose="02000000000000000000" pitchFamily="2" charset="0"/>
                  <a:cs typeface="NikoshBAN" panose="02000000000000000000" pitchFamily="2" charset="0"/>
                </a:rPr>
                <a:t>শ্রেণিঃ নবম</a:t>
              </a:r>
            </a:p>
            <a:p>
              <a:pPr eaLnBrk="1" hangingPunct="1">
                <a:defRPr/>
              </a:pPr>
              <a:r>
                <a:rPr lang="bn-BD" sz="2800" b="1" dirty="0">
                  <a:solidFill>
                    <a:schemeClr val="tx1"/>
                  </a:solidFill>
                  <a:latin typeface="NikoshBAN" panose="02000000000000000000" pitchFamily="2" charset="0"/>
                  <a:cs typeface="NikoshBAN" panose="02000000000000000000" pitchFamily="2" charset="0"/>
                </a:rPr>
                <a:t>বিষয়ঃ আল আক্বাঈদ ওয়াল ফিকহ</a:t>
              </a:r>
            </a:p>
            <a:p>
              <a:pPr eaLnBrk="1" hangingPunct="1">
                <a:defRPr/>
              </a:pPr>
              <a:r>
                <a:rPr lang="bn-BD" sz="2800" b="1">
                  <a:solidFill>
                    <a:schemeClr val="tx1"/>
                  </a:solidFill>
                  <a:latin typeface="NikoshBAN" panose="02000000000000000000" pitchFamily="2" charset="0"/>
                  <a:cs typeface="NikoshBAN" panose="02000000000000000000" pitchFamily="2" charset="0"/>
                </a:rPr>
                <a:t>দ্বিতীয় </a:t>
              </a:r>
              <a:r>
                <a:rPr lang="bn-BD" sz="2800" b="1" smtClean="0">
                  <a:solidFill>
                    <a:schemeClr val="tx1"/>
                  </a:solidFill>
                  <a:latin typeface="NikoshBAN" panose="02000000000000000000" pitchFamily="2" charset="0"/>
                  <a:cs typeface="NikoshBAN" panose="02000000000000000000" pitchFamily="2" charset="0"/>
                </a:rPr>
                <a:t>ভাগ</a:t>
              </a:r>
              <a:r>
                <a:rPr lang="en-US" sz="2800" b="1" smtClean="0">
                  <a:solidFill>
                    <a:schemeClr val="tx1"/>
                  </a:solidFill>
                  <a:latin typeface="NikoshBAN" panose="02000000000000000000" pitchFamily="2" charset="0"/>
                  <a:cs typeface="NikoshBAN" panose="02000000000000000000" pitchFamily="2" charset="0"/>
                </a:rPr>
                <a:t> , </a:t>
              </a:r>
              <a:r>
                <a:rPr lang="bn-BD" sz="2800" b="1" smtClean="0">
                  <a:solidFill>
                    <a:schemeClr val="tx1"/>
                  </a:solidFill>
                  <a:latin typeface="NikoshBAN" panose="02000000000000000000" pitchFamily="2" charset="0"/>
                  <a:cs typeface="NikoshBAN" panose="02000000000000000000" pitchFamily="2" charset="0"/>
                </a:rPr>
                <a:t>১ম </a:t>
              </a:r>
              <a:r>
                <a:rPr lang="bn-BD" sz="2800" b="1" dirty="0">
                  <a:solidFill>
                    <a:schemeClr val="tx1"/>
                  </a:solidFill>
                  <a:latin typeface="NikoshBAN" panose="02000000000000000000" pitchFamily="2" charset="0"/>
                  <a:cs typeface="NikoshBAN" panose="02000000000000000000" pitchFamily="2" charset="0"/>
                </a:rPr>
                <a:t>অধ্যায় </a:t>
              </a:r>
            </a:p>
            <a:p>
              <a:pPr eaLnBrk="1" hangingPunct="1">
                <a:defRPr/>
              </a:pPr>
              <a:r>
                <a:rPr lang="bn-BD" sz="2800" b="1" dirty="0">
                  <a:solidFill>
                    <a:schemeClr val="tx1"/>
                  </a:solidFill>
                  <a:latin typeface="NikoshBAN" panose="02000000000000000000" pitchFamily="2" charset="0"/>
                  <a:cs typeface="NikoshBAN" panose="02000000000000000000" pitchFamily="2" charset="0"/>
                </a:rPr>
                <a:t>১ম  পরিচ্ছেদ </a:t>
              </a:r>
            </a:p>
            <a:p>
              <a:pPr eaLnBrk="1" hangingPunct="1">
                <a:defRPr/>
              </a:pPr>
              <a:r>
                <a:rPr lang="bn-BD" sz="2800" b="1" dirty="0">
                  <a:solidFill>
                    <a:schemeClr val="tx1"/>
                  </a:solidFill>
                  <a:latin typeface="NikoshBAN" panose="02000000000000000000" pitchFamily="2" charset="0"/>
                  <a:cs typeface="NikoshBAN" panose="02000000000000000000" pitchFamily="2" charset="0"/>
                </a:rPr>
                <a:t> ছাত্র/ছাত্রী সংখ্যাঃ ৫০জন</a:t>
              </a:r>
            </a:p>
            <a:p>
              <a:pPr eaLnBrk="1" hangingPunct="1">
                <a:defRPr/>
              </a:pPr>
              <a:r>
                <a:rPr lang="bn-BD" sz="2800" b="1" dirty="0">
                  <a:solidFill>
                    <a:schemeClr val="tx1"/>
                  </a:solidFill>
                  <a:latin typeface="NikoshBAN" panose="02000000000000000000" pitchFamily="2" charset="0"/>
                  <a:cs typeface="NikoshBAN" panose="02000000000000000000" pitchFamily="2" charset="0"/>
                </a:rPr>
                <a:t>সময়ঃ ৫০ মিনিট </a:t>
              </a:r>
            </a:p>
            <a:p>
              <a:pPr eaLnBrk="1" hangingPunct="1">
                <a:defRPr/>
              </a:pPr>
              <a:r>
                <a:rPr lang="bn-BD" sz="2800" b="1" smtClean="0">
                  <a:solidFill>
                    <a:schemeClr val="tx1"/>
                  </a:solidFill>
                  <a:latin typeface="NikoshBAN" panose="02000000000000000000" pitchFamily="2" charset="0"/>
                  <a:cs typeface="NikoshBAN" panose="02000000000000000000" pitchFamily="2" charset="0"/>
                </a:rPr>
                <a:t>তারিখঃ</a:t>
              </a:r>
              <a:r>
                <a:rPr lang="en-US" sz="2800" b="1" smtClean="0">
                  <a:solidFill>
                    <a:schemeClr val="tx1"/>
                  </a:solidFill>
                  <a:latin typeface="NikoshBAN" panose="02000000000000000000" pitchFamily="2" charset="0"/>
                  <a:cs typeface="NikoshBAN" panose="02000000000000000000" pitchFamily="2" charset="0"/>
                </a:rPr>
                <a:t>11/11/2019</a:t>
              </a:r>
              <a:endParaRPr lang="en-US" sz="2800" b="1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endParaRPr>
            </a:p>
          </p:txBody>
        </p:sp>
        <p:sp>
          <p:nvSpPr>
            <p:cNvPr id="7" name="Rounded Rectangle 6"/>
            <p:cNvSpPr/>
            <p:nvPr/>
          </p:nvSpPr>
          <p:spPr>
            <a:xfrm>
              <a:off x="1549758" y="2205038"/>
              <a:ext cx="4267200" cy="4343400"/>
            </a:xfrm>
            <a:prstGeom prst="roundRect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>
                <a:buNone/>
              </a:pPr>
              <a:r>
                <a:rPr lang="bn-BD" sz="3600" b="1" dirty="0" smtClean="0">
                  <a:solidFill>
                    <a:schemeClr val="tx1"/>
                  </a:solidFill>
                  <a:latin typeface="NikoshBAN" pitchFamily="2" charset="0"/>
                  <a:cs typeface="NikoshBAN" pitchFamily="2" charset="0"/>
                </a:rPr>
                <a:t> </a:t>
              </a:r>
              <a:r>
                <a:rPr lang="bn-BD" sz="4000" b="1" dirty="0" smtClean="0">
                  <a:solidFill>
                    <a:schemeClr val="tx1"/>
                  </a:solidFill>
                  <a:latin typeface="NikoshBAN" pitchFamily="2" charset="0"/>
                  <a:cs typeface="NikoshBAN" pitchFamily="2" charset="0"/>
                </a:rPr>
                <a:t>শাহীন আলম</a:t>
              </a:r>
            </a:p>
            <a:p>
              <a:pPr>
                <a:buNone/>
              </a:pPr>
              <a:r>
                <a:rPr lang="bn-BD" sz="3200" b="1" dirty="0" smtClean="0">
                  <a:solidFill>
                    <a:schemeClr val="tx1"/>
                  </a:solidFill>
                  <a:latin typeface="NikoshBAN" pitchFamily="2" charset="0"/>
                  <a:cs typeface="NikoshBAN" pitchFamily="2" charset="0"/>
                </a:rPr>
                <a:t>পদবী</a:t>
              </a:r>
              <a:r>
                <a:rPr lang="en-US" sz="3200" b="1" dirty="0" smtClean="0">
                  <a:solidFill>
                    <a:schemeClr val="tx1"/>
                  </a:solidFill>
                  <a:latin typeface="NikoshBAN" pitchFamily="2" charset="0"/>
                  <a:cs typeface="NikoshBAN" pitchFamily="2" charset="0"/>
                </a:rPr>
                <a:t> :</a:t>
              </a:r>
              <a:r>
                <a:rPr lang="bn-BD" sz="3200" b="1" dirty="0" smtClean="0">
                  <a:solidFill>
                    <a:schemeClr val="tx1"/>
                  </a:solidFill>
                  <a:latin typeface="NikoshBAN" pitchFamily="2" charset="0"/>
                  <a:cs typeface="NikoshBAN" pitchFamily="2" charset="0"/>
                </a:rPr>
                <a:t> সহকারী মৌলভী</a:t>
              </a:r>
              <a:endParaRPr lang="en-US" sz="3200" b="1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endParaRPr>
            </a:p>
            <a:p>
              <a:pPr>
                <a:buNone/>
              </a:pPr>
              <a:r>
                <a:rPr lang="bn-BD" sz="2800" b="1" dirty="0" smtClean="0">
                  <a:solidFill>
                    <a:schemeClr val="tx1"/>
                  </a:solidFill>
                  <a:latin typeface="NikoshBAN" pitchFamily="2" charset="0"/>
                  <a:cs typeface="NikoshBAN" pitchFamily="2" charset="0"/>
                </a:rPr>
                <a:t>নূতন বাজার দাখিল মাদরাসা</a:t>
              </a:r>
              <a:endParaRPr lang="en-US" sz="2800" b="1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endParaRPr>
            </a:p>
            <a:p>
              <a:pPr>
                <a:buNone/>
              </a:pPr>
              <a:r>
                <a:rPr lang="en-US" sz="2800" b="1" dirty="0" smtClean="0">
                  <a:solidFill>
                    <a:schemeClr val="tx1"/>
                  </a:solidFill>
                  <a:latin typeface="NikoshBAN" pitchFamily="2" charset="0"/>
                  <a:cs typeface="NikoshBAN" pitchFamily="2" charset="0"/>
                </a:rPr>
                <a:t> </a:t>
              </a:r>
              <a:r>
                <a:rPr lang="bn-BD" sz="2800" b="1" dirty="0" smtClean="0">
                  <a:solidFill>
                    <a:schemeClr val="tx1"/>
                  </a:solidFill>
                  <a:latin typeface="NikoshBAN" pitchFamily="2" charset="0"/>
                  <a:cs typeface="NikoshBAN" pitchFamily="2" charset="0"/>
                </a:rPr>
                <a:t>ইন্ডেক্স নং-</a:t>
              </a:r>
              <a:r>
                <a:rPr lang="en-US" sz="2800" b="1" dirty="0" smtClean="0">
                  <a:solidFill>
                    <a:schemeClr val="tx1"/>
                  </a:solidFill>
                  <a:latin typeface="NikoshBAN" pitchFamily="2" charset="0"/>
                  <a:cs typeface="NikoshBAN" pitchFamily="2" charset="0"/>
                </a:rPr>
                <a:t> 2097881</a:t>
              </a:r>
              <a:endParaRPr lang="bn-BD" sz="2800" b="1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endParaRPr>
            </a:p>
            <a:p>
              <a:pPr>
                <a:buNone/>
              </a:pPr>
              <a:r>
                <a:rPr lang="en-US" sz="2800" b="1" dirty="0" smtClean="0">
                  <a:solidFill>
                    <a:schemeClr val="tx1"/>
                  </a:solidFill>
                  <a:latin typeface="NikoshBAN" pitchFamily="2" charset="0"/>
                  <a:cs typeface="NikoshBAN" pitchFamily="2" charset="0"/>
                </a:rPr>
                <a:t> </a:t>
              </a:r>
              <a:r>
                <a:rPr lang="bn-BD" sz="2800" b="1" dirty="0" smtClean="0">
                  <a:solidFill>
                    <a:schemeClr val="tx1"/>
                  </a:solidFill>
                  <a:latin typeface="NikoshBAN" pitchFamily="2" charset="0"/>
                  <a:cs typeface="NikoshBAN" pitchFamily="2" charset="0"/>
                </a:rPr>
                <a:t>ছাতক-সুনামগঞ্জ</a:t>
              </a:r>
            </a:p>
            <a:p>
              <a:pPr>
                <a:buNone/>
              </a:pPr>
              <a:r>
                <a:rPr lang="en-US" sz="2800" b="1" dirty="0" smtClean="0">
                  <a:solidFill>
                    <a:schemeClr val="tx1"/>
                  </a:solidFill>
                  <a:latin typeface="NikoshBAN" pitchFamily="2" charset="0"/>
                  <a:cs typeface="NikoshBAN" pitchFamily="2" charset="0"/>
                </a:rPr>
                <a:t> </a:t>
              </a:r>
              <a:r>
                <a:rPr lang="bn-BD" sz="2800" b="1" dirty="0" smtClean="0">
                  <a:solidFill>
                    <a:schemeClr val="tx1"/>
                  </a:solidFill>
                  <a:latin typeface="NikoshBAN" pitchFamily="2" charset="0"/>
                  <a:cs typeface="NikoshBAN" pitchFamily="2" charset="0"/>
                </a:rPr>
                <a:t>মোবা</a:t>
              </a:r>
              <a:r>
                <a:rPr lang="en-US" sz="2800" b="1" dirty="0" smtClean="0">
                  <a:solidFill>
                    <a:schemeClr val="tx1"/>
                  </a:solidFill>
                  <a:latin typeface="NikoshBAN" pitchFamily="2" charset="0"/>
                  <a:cs typeface="NikoshBAN" pitchFamily="2" charset="0"/>
                </a:rPr>
                <a:t> : </a:t>
              </a:r>
              <a:r>
                <a:rPr lang="bn-BD" sz="2800" b="1" dirty="0" smtClean="0">
                  <a:solidFill>
                    <a:schemeClr val="tx1"/>
                  </a:solidFill>
                  <a:latin typeface="NikoshBAN" pitchFamily="2" charset="0"/>
                  <a:cs typeface="NikoshBAN" pitchFamily="2" charset="0"/>
                </a:rPr>
                <a:t>০১৭১৮৩৪৯০০৮</a:t>
              </a:r>
              <a:endParaRPr lang="bn-BD" sz="2000" b="1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endParaRPr>
            </a:p>
            <a:p>
              <a:pPr>
                <a:buNone/>
              </a:pPr>
              <a:r>
                <a:rPr lang="en-US" sz="1600" b="1" dirty="0" smtClean="0">
                  <a:solidFill>
                    <a:schemeClr val="tx1"/>
                  </a:solidFill>
                  <a:latin typeface="NikoshBAN" pitchFamily="2" charset="0"/>
                  <a:cs typeface="NikoshBAN" pitchFamily="2" charset="0"/>
                </a:rPr>
                <a:t> </a:t>
              </a:r>
              <a:r>
                <a:rPr lang="bn-BD" sz="1600" b="1" dirty="0" smtClean="0">
                  <a:solidFill>
                    <a:schemeClr val="tx1"/>
                  </a:solidFill>
                  <a:latin typeface="NikoshBAN" pitchFamily="2" charset="0"/>
                  <a:cs typeface="NikoshBAN" pitchFamily="2" charset="0"/>
                </a:rPr>
                <a:t>ই</a:t>
              </a:r>
              <a:r>
                <a:rPr lang="en-US" sz="1600" b="1" dirty="0" smtClean="0">
                  <a:solidFill>
                    <a:schemeClr val="tx1"/>
                  </a:solidFill>
                  <a:latin typeface="NikoshBAN" pitchFamily="2" charset="0"/>
                  <a:cs typeface="NikoshBAN" pitchFamily="2" charset="0"/>
                </a:rPr>
                <a:t>-</a:t>
              </a:r>
              <a:r>
                <a:rPr lang="bn-BD" sz="1600" b="1" dirty="0" smtClean="0">
                  <a:solidFill>
                    <a:schemeClr val="tx1"/>
                  </a:solidFill>
                  <a:latin typeface="NikoshBAN" pitchFamily="2" charset="0"/>
                  <a:cs typeface="NikoshBAN" pitchFamily="2" charset="0"/>
                </a:rPr>
                <a:t>মেইলঃ</a:t>
              </a:r>
              <a:r>
                <a:rPr lang="en-US" sz="1600" b="1" dirty="0" smtClean="0">
                  <a:solidFill>
                    <a:schemeClr val="tx1"/>
                  </a:solidFill>
                  <a:latin typeface="NikoshBAN" pitchFamily="2" charset="0"/>
                  <a:cs typeface="NikoshBAN" pitchFamily="2" charset="0"/>
                </a:rPr>
                <a:t> shahinrampuri@gmail.com</a:t>
              </a:r>
              <a:endParaRPr lang="bn-BD" sz="1600" b="1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265917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ounded Rectangle 2"/>
          <p:cNvSpPr/>
          <p:nvPr/>
        </p:nvSpPr>
        <p:spPr>
          <a:xfrm>
            <a:off x="4286944" y="463642"/>
            <a:ext cx="2714087" cy="825434"/>
          </a:xfrm>
          <a:prstGeom prst="round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bn-BD" sz="3600" b="1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মূল্যায়ন </a:t>
            </a:r>
            <a:endParaRPr lang="en-US" sz="3600" b="1" dirty="0">
              <a:solidFill>
                <a:schemeClr val="tx1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847850" y="2695575"/>
            <a:ext cx="2608240" cy="719138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bn-BD" sz="2400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ওযুতে বিসমিল্লাহ কখন বলতে হয়? </a:t>
            </a:r>
            <a:endParaRPr lang="en-US" sz="2400" dirty="0">
              <a:solidFill>
                <a:schemeClr val="tx1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847850" y="1646239"/>
            <a:ext cx="2608240" cy="719137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bn-BD" sz="2400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অযুর সর্বশেষ ফরজ কোনটি ? </a:t>
            </a:r>
            <a:endParaRPr lang="en-US" sz="2400" dirty="0">
              <a:solidFill>
                <a:schemeClr val="tx1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847850" y="3663950"/>
            <a:ext cx="2608240" cy="719138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bn-BD" sz="2400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তাহারাত শব্দের অর্থ কী? </a:t>
            </a:r>
            <a:endParaRPr lang="en-US" sz="2400" dirty="0">
              <a:solidFill>
                <a:schemeClr val="tx1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847850" y="4657726"/>
            <a:ext cx="2608240" cy="720725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bn-BD" sz="2400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ওযু সংক্রান্ত আয়াত কোন সুরায় আছে?</a:t>
            </a:r>
            <a:endParaRPr lang="en-US" sz="2400" dirty="0">
              <a:solidFill>
                <a:schemeClr val="tx1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847850" y="5634039"/>
            <a:ext cx="2608240" cy="719137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bn-BD" sz="2400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আয়াত নাম্বার কত?  </a:t>
            </a:r>
            <a:endParaRPr lang="en-US" sz="2400" dirty="0">
              <a:solidFill>
                <a:schemeClr val="tx1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10" name="Oval 9"/>
          <p:cNvSpPr/>
          <p:nvPr/>
        </p:nvSpPr>
        <p:spPr>
          <a:xfrm>
            <a:off x="5667376" y="1646238"/>
            <a:ext cx="2447925" cy="1319212"/>
          </a:xfrm>
          <a:prstGeom prst="ellipse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4000" dirty="0" err="1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অযুর</a:t>
            </a:r>
            <a:r>
              <a:rPr lang="en-US" sz="4000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শুরুতে</a:t>
            </a:r>
            <a:r>
              <a:rPr lang="en-US" sz="4000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</a:p>
        </p:txBody>
      </p:sp>
      <p:sp>
        <p:nvSpPr>
          <p:cNvPr id="11" name="Oval 10"/>
          <p:cNvSpPr/>
          <p:nvPr/>
        </p:nvSpPr>
        <p:spPr>
          <a:xfrm>
            <a:off x="5880101" y="4176713"/>
            <a:ext cx="2447925" cy="1319212"/>
          </a:xfrm>
          <a:prstGeom prst="ellipse">
            <a:avLst/>
          </a:prstGeom>
          <a:noFill/>
          <a:ln w="38100">
            <a:solidFill>
              <a:schemeClr val="tx1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bn-BD" sz="4000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সুরা মায়েদায় </a:t>
            </a:r>
            <a:endParaRPr lang="en-US" sz="4000" dirty="0">
              <a:solidFill>
                <a:schemeClr val="tx1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12" name="Oval 11"/>
          <p:cNvSpPr/>
          <p:nvPr/>
        </p:nvSpPr>
        <p:spPr>
          <a:xfrm>
            <a:off x="8455026" y="2776538"/>
            <a:ext cx="2447925" cy="1320800"/>
          </a:xfrm>
          <a:prstGeom prst="ellipse">
            <a:avLst/>
          </a:prstGeom>
          <a:noFill/>
          <a:ln w="38100">
            <a:solidFill>
              <a:schemeClr val="tx1"/>
            </a:solidFill>
          </a:ln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bn-BD" sz="4000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পবিত্রতা </a:t>
            </a:r>
            <a:endParaRPr lang="en-US" sz="4000" dirty="0">
              <a:solidFill>
                <a:schemeClr val="tx1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13" name="Oval 12"/>
          <p:cNvSpPr/>
          <p:nvPr/>
        </p:nvSpPr>
        <p:spPr>
          <a:xfrm>
            <a:off x="8493126" y="5032376"/>
            <a:ext cx="2447925" cy="1320800"/>
          </a:xfrm>
          <a:prstGeom prst="ellipse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bn-BD" sz="4000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০৬ </a:t>
            </a:r>
            <a:endParaRPr lang="en-US" sz="4000" dirty="0">
              <a:solidFill>
                <a:schemeClr val="tx1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14" name="Oval 13"/>
          <p:cNvSpPr/>
          <p:nvPr/>
        </p:nvSpPr>
        <p:spPr>
          <a:xfrm>
            <a:off x="8493126" y="876359"/>
            <a:ext cx="2447925" cy="1319213"/>
          </a:xfrm>
          <a:prstGeom prst="ellipse">
            <a:avLst/>
          </a:prstGeom>
          <a:noFill/>
          <a:ln w="38100">
            <a:solidFill>
              <a:schemeClr val="tx1"/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bn-BD" sz="2400" b="1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ঊভয় পা টাখনু সহ ধৌত করা </a:t>
            </a:r>
            <a:endParaRPr lang="en-US" sz="2400" b="1" dirty="0">
              <a:solidFill>
                <a:schemeClr val="tx1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1472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10" grpId="0" animBg="1"/>
      <p:bldP spid="11" grpId="0" animBg="1"/>
      <p:bldP spid="12" grpId="0" animBg="1"/>
      <p:bldP spid="13" grpId="0" animBg="1"/>
      <p:bldP spid="14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026535" y="4050404"/>
            <a:ext cx="6156102" cy="2253803"/>
          </a:xfrm>
          <a:prstGeom prst="rect">
            <a:avLst/>
          </a:prstGeom>
          <a:blipFill dpi="0"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3" name="Oval 2"/>
          <p:cNvSpPr/>
          <p:nvPr/>
        </p:nvSpPr>
        <p:spPr>
          <a:xfrm>
            <a:off x="4135918" y="502276"/>
            <a:ext cx="3370664" cy="1133342"/>
          </a:xfrm>
          <a:prstGeom prst="ellipse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bn-BD" sz="3600" b="1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বাড়ির কাজ </a:t>
            </a:r>
            <a:endParaRPr lang="en-US" sz="3600" b="1" dirty="0">
              <a:solidFill>
                <a:schemeClr val="tx1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1550048" y="2098360"/>
            <a:ext cx="9109075" cy="1952044"/>
          </a:xfrm>
          <a:prstGeom prst="roundRect">
            <a:avLst/>
          </a:prstGeom>
          <a:noFill/>
          <a:ln>
            <a:noFill/>
          </a:ln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bn-BD" sz="3600" b="1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সুরা মায়েদার ০৬ নং আয়াতের আলোক</a:t>
            </a:r>
            <a:r>
              <a:rPr lang="en-US" sz="3600" b="1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ে</a:t>
            </a:r>
            <a:r>
              <a:rPr lang="bn-BD" sz="3600" b="1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ওযুর ফরজ গুলি লিখে আনবে । </a:t>
            </a:r>
            <a:endParaRPr lang="en-US" sz="3600" b="1" dirty="0">
              <a:solidFill>
                <a:schemeClr val="tx1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56630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103808" y="3103808"/>
            <a:ext cx="4962659" cy="2079938"/>
          </a:xfrm>
          <a:prstGeom prst="rect">
            <a:avLst/>
          </a:prstGeom>
          <a:blipFill dpi="0"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3" name="Rounded Rectangle 2"/>
          <p:cNvSpPr/>
          <p:nvPr/>
        </p:nvSpPr>
        <p:spPr>
          <a:xfrm>
            <a:off x="3806603" y="1056068"/>
            <a:ext cx="3960813" cy="1056067"/>
          </a:xfrm>
          <a:prstGeom prst="round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bn-BD" sz="3600" b="1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ধন্যবাদ</a:t>
            </a:r>
            <a:endParaRPr lang="en-US" sz="3600" b="1" dirty="0">
              <a:solidFill>
                <a:schemeClr val="tx1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922561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val 2"/>
          <p:cNvSpPr/>
          <p:nvPr/>
        </p:nvSpPr>
        <p:spPr>
          <a:xfrm>
            <a:off x="3575051" y="292326"/>
            <a:ext cx="5040313" cy="1510719"/>
          </a:xfrm>
          <a:prstGeom prst="ellipse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bn-BD" sz="3600" b="1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পূর্ব প্রস্তুতি </a:t>
            </a:r>
            <a:endParaRPr lang="en-US" sz="3600" b="1" dirty="0">
              <a:solidFill>
                <a:schemeClr val="tx1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1631951" y="2636838"/>
            <a:ext cx="4824413" cy="1223962"/>
          </a:xfrm>
          <a:prstGeom prst="round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bn-BD" sz="3600" b="1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ঘুম থেকে ঊঠে প্রথমে আমরা কী করি? </a:t>
            </a:r>
            <a:endParaRPr lang="en-US" sz="3600" b="1" dirty="0">
              <a:solidFill>
                <a:schemeClr val="tx1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1641476" y="4652963"/>
            <a:ext cx="4811713" cy="1223962"/>
          </a:xfrm>
          <a:prstGeom prst="round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bn-BD" sz="3600" b="1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প্রত্যেক দিন আমরা গোছল করি কেন? </a:t>
            </a:r>
            <a:endParaRPr lang="en-US" sz="3600" b="1" dirty="0">
              <a:solidFill>
                <a:schemeClr val="tx1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4" name="Oval 3"/>
          <p:cNvSpPr/>
          <p:nvPr/>
        </p:nvSpPr>
        <p:spPr>
          <a:xfrm>
            <a:off x="6743701" y="2471739"/>
            <a:ext cx="3744913" cy="1533525"/>
          </a:xfrm>
          <a:prstGeom prst="ellipse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bn-BD" sz="3600" b="1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হাত মুখ ধুই।  </a:t>
            </a:r>
            <a:endParaRPr lang="en-US" sz="3600" b="1" dirty="0">
              <a:solidFill>
                <a:schemeClr val="tx1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8" name="Oval 7"/>
          <p:cNvSpPr/>
          <p:nvPr/>
        </p:nvSpPr>
        <p:spPr>
          <a:xfrm>
            <a:off x="6904038" y="4508501"/>
            <a:ext cx="3752850" cy="1533525"/>
          </a:xfrm>
          <a:prstGeom prst="ellipse">
            <a:avLst/>
          </a:prstGeom>
          <a:noFill/>
          <a:ln w="38100">
            <a:solidFill>
              <a:schemeClr val="tx1"/>
            </a:solidFill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bn-BD" sz="3600" b="1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পবিত্রতার জন্য। </a:t>
            </a:r>
            <a:endParaRPr lang="en-US" sz="3600" b="1" dirty="0">
              <a:solidFill>
                <a:schemeClr val="tx1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37733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8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3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4" grpId="0" animBg="1"/>
      <p:bldP spid="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ounded Rectangle 2"/>
          <p:cNvSpPr/>
          <p:nvPr/>
        </p:nvSpPr>
        <p:spPr>
          <a:xfrm>
            <a:off x="2279650" y="734097"/>
            <a:ext cx="7056438" cy="1069149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bn-BD" sz="3600" b="1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এখন আমরা একটি ভিডিও দেখে নেই ...</a:t>
            </a:r>
            <a:endParaRPr lang="en-US" sz="3600" b="1" dirty="0">
              <a:solidFill>
                <a:schemeClr val="tx1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4" name="Oval 3"/>
          <p:cNvSpPr/>
          <p:nvPr/>
        </p:nvSpPr>
        <p:spPr>
          <a:xfrm>
            <a:off x="3709120" y="3335628"/>
            <a:ext cx="4121239" cy="1403797"/>
          </a:xfrm>
          <a:prstGeom prst="ellipse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hlinkClick r:id="rId2"/>
              </a:rPr>
              <a:t>https://www.youtube.com/watch?v=XhAFlOZnGeo&amp;t=11s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64793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3539260" y="706864"/>
            <a:ext cx="4291095" cy="84258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002">
            <a:schemeClr val="lt2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bn-BD" sz="3600" b="1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আজকের পাঠ......</a:t>
            </a:r>
            <a:endParaRPr lang="en-US" sz="3600" b="1" dirty="0">
              <a:solidFill>
                <a:schemeClr val="tx1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691942" y="3044937"/>
            <a:ext cx="4327302" cy="93463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bn-BD" sz="3600" b="1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কিতাবুত </a:t>
            </a:r>
            <a:r>
              <a:rPr lang="bn-BD" sz="3600" b="1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তাহারাত</a:t>
            </a:r>
            <a:r>
              <a:rPr lang="bn-BD" sz="3600" b="1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endParaRPr lang="en-US" sz="3600" b="1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9036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2855913" y="425003"/>
            <a:ext cx="6674453" cy="1275211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bn-BD" sz="3200" b="1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এই পাঠ শেষে শিক্ষার্থীরা.....  </a:t>
            </a:r>
            <a:endParaRPr lang="en-US" sz="3200" b="1" dirty="0">
              <a:solidFill>
                <a:schemeClr val="tx1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3" name="Rounded Rectangle 2"/>
          <p:cNvSpPr/>
          <p:nvPr/>
        </p:nvSpPr>
        <p:spPr>
          <a:xfrm>
            <a:off x="1833096" y="2603057"/>
            <a:ext cx="8830614" cy="3050773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marL="571500" indent="-571500">
              <a:buFont typeface="Wingdings" panose="05000000000000000000" pitchFamily="2" charset="2"/>
              <a:buChar char="q"/>
              <a:defRPr/>
            </a:pPr>
            <a:r>
              <a:rPr lang="bn-BD" sz="3200" b="1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পবিত্রতা কি তা বলতে পারবে।</a:t>
            </a:r>
          </a:p>
          <a:p>
            <a:pPr marL="571500" indent="-571500">
              <a:buFont typeface="Wingdings" panose="05000000000000000000" pitchFamily="2" charset="2"/>
              <a:buChar char="q"/>
              <a:defRPr/>
            </a:pPr>
            <a:r>
              <a:rPr lang="bn-BD" sz="3200" b="1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পবিত্রতা অর্জনের পদ্ধতি উল্লেখ করতে পারবে</a:t>
            </a:r>
          </a:p>
          <a:p>
            <a:pPr marL="571500" indent="-571500">
              <a:buFont typeface="Wingdings" panose="05000000000000000000" pitchFamily="2" charset="2"/>
              <a:buChar char="q"/>
              <a:defRPr/>
            </a:pPr>
            <a:r>
              <a:rPr lang="bn-BD" sz="3200" b="1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আল- কোরআনের আলোকে ওযুর ফরজ বর্ণনা করতে পারবে </a:t>
            </a:r>
          </a:p>
          <a:p>
            <a:pPr marL="571500" indent="-571500">
              <a:buFont typeface="Wingdings" panose="05000000000000000000" pitchFamily="2" charset="2"/>
              <a:buChar char="q"/>
              <a:defRPr/>
            </a:pPr>
            <a:r>
              <a:rPr lang="bn-BD" sz="3200" b="1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অযুর সুন্নত নিরূপন করতে পারবে। </a:t>
            </a:r>
            <a:endParaRPr lang="en-US" sz="3200" b="1" dirty="0">
              <a:solidFill>
                <a:schemeClr val="tx1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870848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val 2"/>
          <p:cNvSpPr/>
          <p:nvPr/>
        </p:nvSpPr>
        <p:spPr>
          <a:xfrm>
            <a:off x="3394869" y="289155"/>
            <a:ext cx="5113338" cy="1294952"/>
          </a:xfrm>
          <a:prstGeom prst="ellipse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001">
            <a:schemeClr val="lt2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bn-BD" sz="4000" b="1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নিচের ছবি গূলো দেখি </a:t>
            </a:r>
            <a:endParaRPr lang="en-US" sz="4000" b="1" dirty="0">
              <a:solidFill>
                <a:schemeClr val="tx1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1558925" y="1916113"/>
            <a:ext cx="4140200" cy="4005262"/>
          </a:xfrm>
          <a:prstGeom prst="roundRect">
            <a:avLst/>
          </a:prstGeom>
          <a:blipFill dpi="0"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6219825" y="1798639"/>
            <a:ext cx="4427538" cy="4078287"/>
          </a:xfrm>
          <a:prstGeom prst="roundRect">
            <a:avLst/>
          </a:prstGeom>
          <a:blipFill dpi="0"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424113" y="6014345"/>
            <a:ext cx="2735262" cy="658717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001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bn-BD" sz="3600" b="1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গোছল </a:t>
            </a:r>
            <a:endParaRPr lang="en-US" sz="3600" b="1" dirty="0">
              <a:solidFill>
                <a:schemeClr val="tx1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7104064" y="6014345"/>
            <a:ext cx="2808287" cy="658717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bn-BD" sz="3600" b="1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ওযু </a:t>
            </a:r>
            <a:endParaRPr lang="en-US" sz="3600" b="1" dirty="0">
              <a:solidFill>
                <a:schemeClr val="tx1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801903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val 2"/>
          <p:cNvSpPr/>
          <p:nvPr/>
        </p:nvSpPr>
        <p:spPr>
          <a:xfrm>
            <a:off x="3178969" y="329911"/>
            <a:ext cx="5545138" cy="1202676"/>
          </a:xfrm>
          <a:prstGeom prst="ellipse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bn-BD" sz="3200" b="1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নিচের ছবি গূলো দেখি </a:t>
            </a:r>
            <a:endParaRPr lang="en-US" sz="3200" b="1" dirty="0">
              <a:solidFill>
                <a:schemeClr val="tx1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1524000" y="2119136"/>
            <a:ext cx="4427538" cy="3611964"/>
          </a:xfrm>
          <a:prstGeom prst="roundRect">
            <a:avLst/>
          </a:prstGeom>
          <a:blipFill dpi="0"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6054570" y="2060576"/>
            <a:ext cx="4608512" cy="3670523"/>
          </a:xfrm>
          <a:prstGeom prst="roundRect">
            <a:avLst/>
          </a:prstGeom>
          <a:blipFill dpi="0"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279650" y="5949950"/>
            <a:ext cx="2520950" cy="720949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bn-BD" sz="3200" b="1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ওযু </a:t>
            </a:r>
            <a:endParaRPr lang="en-US" sz="3200" b="1" dirty="0">
              <a:solidFill>
                <a:schemeClr val="tx1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7105651" y="6021388"/>
            <a:ext cx="2519363" cy="66423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bn-BD" sz="3200" b="1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তায়াম্মুম </a:t>
            </a:r>
            <a:endParaRPr lang="en-US" sz="3200" b="1" dirty="0">
              <a:solidFill>
                <a:schemeClr val="tx1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691652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703388" y="2335213"/>
            <a:ext cx="3168650" cy="1439862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ar-SA" sz="6600" b="1" dirty="0">
                <a:solidFill>
                  <a:schemeClr val="tx1"/>
                </a:solidFill>
                <a:latin typeface="NikoshBAN" panose="02000000000000000000" pitchFamily="2" charset="0"/>
              </a:rPr>
              <a:t>طهارة</a:t>
            </a:r>
          </a:p>
        </p:txBody>
      </p:sp>
      <p:sp>
        <p:nvSpPr>
          <p:cNvPr id="5" name="Rectangle 4"/>
          <p:cNvSpPr/>
          <p:nvPr/>
        </p:nvSpPr>
        <p:spPr>
          <a:xfrm flipH="1">
            <a:off x="1703388" y="4754563"/>
            <a:ext cx="3168650" cy="1554162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ar-SA" sz="1400" dirty="0">
              <a:solidFill>
                <a:schemeClr val="tx1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algn="ctr">
              <a:defRPr/>
            </a:pPr>
            <a:r>
              <a:rPr lang="ar-SA" sz="5400" b="1" dirty="0">
                <a:solidFill>
                  <a:schemeClr val="tx1"/>
                </a:solidFill>
                <a:latin typeface="NikoshBAN" panose="02000000000000000000" pitchFamily="2" charset="0"/>
              </a:rPr>
              <a:t>وضوء</a:t>
            </a:r>
            <a:endParaRPr lang="en-US" sz="5400" b="1" dirty="0">
              <a:solidFill>
                <a:schemeClr val="tx1"/>
              </a:solidFill>
              <a:latin typeface="NikoshBAN" panose="02000000000000000000" pitchFamily="2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7967664" y="2335213"/>
            <a:ext cx="2447925" cy="1554162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bn-BD" sz="3200" b="1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অযু করা </a:t>
            </a:r>
            <a:endParaRPr lang="en-US" sz="3200" b="1" dirty="0">
              <a:solidFill>
                <a:schemeClr val="tx1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7940676" y="4962526"/>
            <a:ext cx="2447925" cy="1439863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bn-BD" sz="3200" b="1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পবিত্রতা </a:t>
            </a:r>
            <a:endParaRPr lang="en-US" sz="3200" b="1" dirty="0">
              <a:solidFill>
                <a:schemeClr val="tx1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4262907" y="463638"/>
            <a:ext cx="3582518" cy="1252247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bn-BD" sz="4400" b="1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শাব্দিক অর্থ </a:t>
            </a:r>
            <a:endParaRPr lang="en-US" sz="4400" b="1" dirty="0">
              <a:solidFill>
                <a:schemeClr val="tx1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03112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49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-3.7037E-6 L -0.29913 0.36135 " pathEditMode="relative" rAng="0" ptsTypes="AA">
                                      <p:cBhvr>
                                        <p:cTn id="30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4965" y="1805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7 -2.22222E-6 L -0.29618 -0.37037 " pathEditMode="relative" rAng="0" ptsTypes="AA">
                                      <p:cBhvr>
                                        <p:cTn id="34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4809" y="-1851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6" grpId="1" animBg="1"/>
      <p:bldP spid="7" grpId="0" animBg="1"/>
      <p:bldP spid="7" grpId="1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80</TotalTime>
  <Words>322</Words>
  <Application>Microsoft Office PowerPoint</Application>
  <PresentationFormat>Custom</PresentationFormat>
  <Paragraphs>90</Paragraphs>
  <Slides>22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3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WPS Presentation</dc:title>
  <dc:creator>ASUS</dc:creator>
  <cp:lastModifiedBy>User</cp:lastModifiedBy>
  <cp:revision>16</cp:revision>
  <dcterms:created xsi:type="dcterms:W3CDTF">2019-05-13T07:36:49Z</dcterms:created>
  <dcterms:modified xsi:type="dcterms:W3CDTF">2019-11-11T16:40:30Z</dcterms:modified>
</cp:coreProperties>
</file>