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img" ContentType="image/jpe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4" r:id="rId9"/>
    <p:sldId id="262" r:id="rId10"/>
    <p:sldId id="263" r:id="rId11"/>
    <p:sldId id="267" r:id="rId12"/>
    <p:sldId id="268" r:id="rId13"/>
    <p:sldId id="2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2F61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534" y="60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11/11/2019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7" Type="http://schemas.openxmlformats.org/officeDocument/2006/relationships/image" Target="../media/image12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g"/><Relationship Id="rId5" Type="http://schemas.openxmlformats.org/officeDocument/2006/relationships/image" Target="../media/image11.jpg"/><Relationship Id="rId4" Type="http://schemas.openxmlformats.org/officeDocument/2006/relationships/image" Target="../media/image8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im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								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শ্রেণি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ঃ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অষ্টম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বিষয়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বিজ্ঞান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অধ্যায়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ঃ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১ম</a:t>
            </a:r>
            <a:endParaRPr lang="bn-IN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পাঠঃ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	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 </a:t>
            </a:r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প্রাণির শ্রেণিবিন্যাস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283" y="-1"/>
            <a:ext cx="2738718" cy="34410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607423" y="3764408"/>
            <a:ext cx="673249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600" dirty="0" err="1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</a:t>
            </a:r>
            <a:r>
              <a:rPr lang="en-US" sz="3600" dirty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মাহমুদুর</a:t>
            </a:r>
            <a:r>
              <a:rPr lang="en-US" sz="3600" dirty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রহমান</a:t>
            </a:r>
            <a:endParaRPr lang="en-US" sz="3600" dirty="0">
              <a:solidFill>
                <a:prstClr val="white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0"/>
            <a:r>
              <a:rPr lang="en-US" sz="3600" dirty="0" err="1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3600" dirty="0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3600" dirty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(</a:t>
            </a:r>
            <a:r>
              <a:rPr lang="en-US" sz="3600" dirty="0" err="1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আইসিটি</a:t>
            </a:r>
            <a:r>
              <a:rPr lang="en-US" sz="3600" dirty="0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)</a:t>
            </a:r>
          </a:p>
          <a:p>
            <a:pPr lvl="0"/>
            <a:r>
              <a:rPr lang="en-US" sz="3600" dirty="0" err="1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দ্বীনি</a:t>
            </a:r>
            <a:r>
              <a:rPr lang="en-US" sz="3600" dirty="0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সিনিয়র</a:t>
            </a:r>
            <a:r>
              <a:rPr lang="en-US" sz="3600" dirty="0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আলিম</a:t>
            </a:r>
            <a:r>
              <a:rPr lang="en-US" sz="3600" dirty="0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মডেল</a:t>
            </a:r>
            <a:r>
              <a:rPr lang="en-US" sz="3600" dirty="0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  <a:r>
              <a:rPr lang="en-US" sz="3600" dirty="0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সুনামগঞ্জ</a:t>
            </a:r>
            <a:endParaRPr lang="en-US" sz="3600" dirty="0" smtClean="0">
              <a:solidFill>
                <a:prstClr val="white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0"/>
            <a:r>
              <a:rPr lang="en-US" sz="3600" dirty="0" smtClean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০১৭২৫২৭৫৯৯৬</a:t>
            </a:r>
            <a:r>
              <a:rPr lang="en-US" sz="3600" dirty="0">
                <a:solidFill>
                  <a:prstClr val="white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06236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7287" y="368365"/>
            <a:ext cx="9493623" cy="542916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185763" y="5916706"/>
            <a:ext cx="37369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সামুদ্রিক</a:t>
            </a:r>
            <a:r>
              <a:rPr lang="en-US" sz="2400" dirty="0" smtClean="0"/>
              <a:t> </a:t>
            </a:r>
            <a:r>
              <a:rPr lang="en-US" sz="2400" dirty="0" err="1" smtClean="0"/>
              <a:t>শসা</a:t>
            </a:r>
            <a:endParaRPr lang="en-US" sz="2400" dirty="0" smtClean="0"/>
          </a:p>
          <a:p>
            <a:r>
              <a:rPr lang="en-US" sz="2400" dirty="0" err="1" smtClean="0"/>
              <a:t>সম্পূর্ণ</a:t>
            </a:r>
            <a:r>
              <a:rPr lang="en-US" sz="2400" dirty="0" smtClean="0"/>
              <a:t> </a:t>
            </a:r>
            <a:r>
              <a:rPr lang="en-US" sz="2400" dirty="0" err="1" smtClean="0"/>
              <a:t>জানতে</a:t>
            </a:r>
            <a:r>
              <a:rPr lang="en-US" sz="2400" dirty="0" smtClean="0"/>
              <a:t> </a:t>
            </a:r>
            <a:r>
              <a:rPr lang="en-US" sz="2400" dirty="0" err="1" smtClean="0"/>
              <a:t>পাঠ্যবই</a:t>
            </a:r>
            <a:r>
              <a:rPr lang="en-US" sz="2400" dirty="0" smtClean="0"/>
              <a:t> </a:t>
            </a:r>
            <a:r>
              <a:rPr lang="en-US" sz="2400" dirty="0" err="1" smtClean="0"/>
              <a:t>দেখ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1648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43754" y="524435"/>
            <a:ext cx="35769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জোড়ায়</a:t>
            </a:r>
            <a:r>
              <a:rPr lang="en-US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3754" y="5298141"/>
            <a:ext cx="96953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মাছকে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একাইনোডার্মাটা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পর্বভূক্ত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করা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হয়েছে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কেন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0588" y="726141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16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08634" y="139817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দলীয়</a:t>
            </a:r>
            <a:r>
              <a:rPr lang="en-US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5420" y="5446055"/>
            <a:ext cx="99911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অমেরুদণ্ডী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প্রাণির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যেকোন</a:t>
            </a:r>
            <a:r>
              <a:rPr lang="en-US" sz="4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পাঁচটি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পর্বের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উদাহরণ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34" y="968184"/>
            <a:ext cx="3611361" cy="187254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989" y="968184"/>
            <a:ext cx="3274387" cy="187254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3290" y="968184"/>
            <a:ext cx="2668742" cy="210046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9435" y="2872287"/>
            <a:ext cx="3611360" cy="207595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9989" y="2872287"/>
            <a:ext cx="3274386" cy="208160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312" y="968184"/>
            <a:ext cx="2084575" cy="2783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64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3000">
              <a:schemeClr val="bg2">
                <a:tint val="97000"/>
                <a:hueMod val="92000"/>
                <a:satMod val="169000"/>
                <a:lumMod val="164000"/>
              </a:schemeClr>
            </a:gs>
            <a:gs pos="0">
              <a:srgbClr val="1B74A4"/>
            </a:gs>
            <a:gs pos="9000">
              <a:srgbClr val="51BBDB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85021" y="326040"/>
            <a:ext cx="290015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বাড়ির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42998" y="1964305"/>
            <a:ext cx="1018419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পরিফেরা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নিডারিয়া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প্লাটিহেলমিন্থেস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</a:p>
          <a:p>
            <a:pPr algn="ctr"/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নেমাটোডা,অ্যানেলিডা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আর্থ্রোপোডা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</a:p>
          <a:p>
            <a:pPr algn="ctr"/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মলাস্কা</a:t>
            </a:r>
            <a:r>
              <a:rPr lang="en-US" sz="60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একাইনোডার্মাটা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পর্বের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pPr algn="ctr"/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সাধারণ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লিখে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আনবে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</p:spTree>
    <p:extLst>
      <p:ext uri="{BB962C8B-B14F-4D97-AF65-F5344CB8AC3E}">
        <p14:creationId xmlns:p14="http://schemas.microsoft.com/office/powerpoint/2010/main" val="344338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255494" y="449000"/>
            <a:ext cx="3988387" cy="5883800"/>
            <a:chOff x="513370" y="449000"/>
            <a:chExt cx="3530280" cy="5883800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663390" y="1625760"/>
              <a:ext cx="5883800" cy="3530280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2967022" y="1600729"/>
              <a:ext cx="81785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s-IN" dirty="0">
                  <a:solidFill>
                    <a:schemeClr val="bg1"/>
                  </a:solidFill>
                </a:rPr>
                <a:t>দরজা 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3279587" y="3021568"/>
              <a:ext cx="57579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bn-IN" dirty="0" smtClean="0">
                  <a:solidFill>
                    <a:schemeClr val="bg1"/>
                  </a:solidFill>
                </a:rPr>
                <a:t>মুখ</a:t>
              </a:r>
              <a:r>
                <a:rPr lang="as-IN" dirty="0" smtClean="0">
                  <a:solidFill>
                    <a:schemeClr val="bg1"/>
                  </a:solidFill>
                </a:rPr>
                <a:t> 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1762" y="449000"/>
            <a:ext cx="3898200" cy="58838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2034" y="441366"/>
            <a:ext cx="3448272" cy="589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42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7058" y="2272553"/>
            <a:ext cx="81578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অমেরুদন্ডী</a:t>
            </a:r>
            <a:r>
              <a:rPr lang="en-US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প্রাণি</a:t>
            </a:r>
            <a:r>
              <a:rPr lang="en-US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চিহ্নিত</a:t>
            </a:r>
            <a:r>
              <a:rPr lang="en-US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</a:p>
          <a:p>
            <a:pPr>
              <a:buClr>
                <a:schemeClr val="accent2"/>
              </a:buClr>
            </a:pPr>
            <a:endParaRPr lang="en-US" sz="40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অমেরুদন্ডী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প্রাণির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নাম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বলতে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;</a:t>
            </a:r>
          </a:p>
          <a:p>
            <a:pPr>
              <a:buClr>
                <a:schemeClr val="accent2"/>
              </a:buClr>
            </a:pPr>
            <a:endParaRPr lang="en-US" sz="40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অমেরুদন্ডী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প্রাণির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উল্লেখ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>
                <a:latin typeface="NikoshBAN" panose="02000000000000000000" pitchFamily="2" charset="0"/>
                <a:cs typeface="NikoshBAN" panose="02000000000000000000" pitchFamily="2" charset="0"/>
              </a:rPr>
              <a:t>করতে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পারবে</a:t>
            </a:r>
            <a:r>
              <a:rPr lang="en-US" sz="4000" b="1" dirty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641476" y="591672"/>
            <a:ext cx="290904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>
                <a:schemeClr val="accent2"/>
              </a:buClr>
            </a:pPr>
            <a:r>
              <a:rPr lang="en-US" sz="60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60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881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6518" y="336176"/>
            <a:ext cx="11456894" cy="63248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আমাদের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চারপাশে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ছোটবড়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অসংখ্য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প্রাণি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রয়ছে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;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এদের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খালি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চোখে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খালি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চোখে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যায়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এদের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প্রজাতি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সজিব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দেহে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আবার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কিছু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পরজীবী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হিসেবে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এবং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বাকিরা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মুক্তজীবী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হিসেবে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জীবন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ধারণ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এদের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দেহের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গঠণ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সাধারণত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চেপ্টা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সর্পিলাকার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তারকাকার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গোলাকার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নলাকার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দেহ</a:t>
            </a:r>
            <a:r>
              <a:rPr lang="en-US" sz="36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খণ্ডায়িত</a:t>
            </a:r>
            <a:r>
              <a:rPr lang="en-US" sz="3600" b="1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ইত্যাদি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</a:p>
          <a:p>
            <a:pPr marL="571500" indent="-571500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দেহ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নরম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থলথলে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,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হাড়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নেই</a:t>
            </a:r>
            <a:r>
              <a:rPr lang="en-US" sz="36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3600" b="1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765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2925102" y="260078"/>
            <a:ext cx="1597741" cy="6455801"/>
            <a:chOff x="2158180" y="260078"/>
            <a:chExt cx="1597741" cy="6455801"/>
          </a:xfrm>
        </p:grpSpPr>
        <p:grpSp>
          <p:nvGrpSpPr>
            <p:cNvPr id="62" name="Group 61"/>
            <p:cNvGrpSpPr/>
            <p:nvPr/>
          </p:nvGrpSpPr>
          <p:grpSpPr>
            <a:xfrm>
              <a:off x="2593256" y="260078"/>
              <a:ext cx="363795" cy="5331351"/>
              <a:chOff x="4852218" y="929147"/>
              <a:chExt cx="363795" cy="5024284"/>
            </a:xfrm>
          </p:grpSpPr>
          <p:grpSp>
            <p:nvGrpSpPr>
              <p:cNvPr id="26" name="Group 25"/>
              <p:cNvGrpSpPr/>
              <p:nvPr/>
            </p:nvGrpSpPr>
            <p:grpSpPr>
              <a:xfrm rot="16200000">
                <a:off x="4186083" y="3247102"/>
                <a:ext cx="1696065" cy="363795"/>
                <a:chOff x="4119716" y="3244644"/>
                <a:chExt cx="1696065" cy="363795"/>
              </a:xfrm>
            </p:grpSpPr>
            <p:sp>
              <p:nvSpPr>
                <p:cNvPr id="15" name="Flowchart: Direct Access Storage 14"/>
                <p:cNvSpPr/>
                <p:nvPr/>
              </p:nvSpPr>
              <p:spPr>
                <a:xfrm>
                  <a:off x="41197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lowchart: Direct Access Storage 15"/>
                <p:cNvSpPr/>
                <p:nvPr/>
              </p:nvSpPr>
              <p:spPr>
                <a:xfrm>
                  <a:off x="42721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7" name="Flowchart: Direct Access Storage 16"/>
                <p:cNvSpPr/>
                <p:nvPr/>
              </p:nvSpPr>
              <p:spPr>
                <a:xfrm>
                  <a:off x="44245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lowchart: Direct Access Storage 17"/>
                <p:cNvSpPr/>
                <p:nvPr/>
              </p:nvSpPr>
              <p:spPr>
                <a:xfrm>
                  <a:off x="45769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" name="Flowchart: Direct Access Storage 18"/>
                <p:cNvSpPr/>
                <p:nvPr/>
              </p:nvSpPr>
              <p:spPr>
                <a:xfrm>
                  <a:off x="47293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" name="Flowchart: Direct Access Storage 19"/>
                <p:cNvSpPr/>
                <p:nvPr/>
              </p:nvSpPr>
              <p:spPr>
                <a:xfrm>
                  <a:off x="48817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" name="Flowchart: Direct Access Storage 20"/>
                <p:cNvSpPr/>
                <p:nvPr/>
              </p:nvSpPr>
              <p:spPr>
                <a:xfrm>
                  <a:off x="50341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" name="Flowchart: Direct Access Storage 21"/>
                <p:cNvSpPr/>
                <p:nvPr/>
              </p:nvSpPr>
              <p:spPr>
                <a:xfrm>
                  <a:off x="51865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Flowchart: Direct Access Storage 22"/>
                <p:cNvSpPr/>
                <p:nvPr/>
              </p:nvSpPr>
              <p:spPr>
                <a:xfrm>
                  <a:off x="53389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Flowchart: Direct Access Storage 23"/>
                <p:cNvSpPr/>
                <p:nvPr/>
              </p:nvSpPr>
              <p:spPr>
                <a:xfrm>
                  <a:off x="54913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5" name="Flowchart: Direct Access Storage 24"/>
                <p:cNvSpPr/>
                <p:nvPr/>
              </p:nvSpPr>
              <p:spPr>
                <a:xfrm>
                  <a:off x="56437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38" name="Group 37"/>
              <p:cNvGrpSpPr/>
              <p:nvPr/>
            </p:nvGrpSpPr>
            <p:grpSpPr>
              <a:xfrm rot="16200000">
                <a:off x="4186083" y="1595282"/>
                <a:ext cx="1696065" cy="363795"/>
                <a:chOff x="4119716" y="3244644"/>
                <a:chExt cx="1696065" cy="363795"/>
              </a:xfrm>
            </p:grpSpPr>
            <p:sp>
              <p:nvSpPr>
                <p:cNvPr id="39" name="Flowchart: Direct Access Storage 38"/>
                <p:cNvSpPr/>
                <p:nvPr/>
              </p:nvSpPr>
              <p:spPr>
                <a:xfrm>
                  <a:off x="41197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0" name="Flowchart: Direct Access Storage 39"/>
                <p:cNvSpPr/>
                <p:nvPr/>
              </p:nvSpPr>
              <p:spPr>
                <a:xfrm>
                  <a:off x="42721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1" name="Flowchart: Direct Access Storage 40"/>
                <p:cNvSpPr/>
                <p:nvPr/>
              </p:nvSpPr>
              <p:spPr>
                <a:xfrm>
                  <a:off x="44245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Flowchart: Direct Access Storage 41"/>
                <p:cNvSpPr/>
                <p:nvPr/>
              </p:nvSpPr>
              <p:spPr>
                <a:xfrm>
                  <a:off x="45769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lowchart: Direct Access Storage 42"/>
                <p:cNvSpPr/>
                <p:nvPr/>
              </p:nvSpPr>
              <p:spPr>
                <a:xfrm>
                  <a:off x="47293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Flowchart: Direct Access Storage 43"/>
                <p:cNvSpPr/>
                <p:nvPr/>
              </p:nvSpPr>
              <p:spPr>
                <a:xfrm>
                  <a:off x="48817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5" name="Flowchart: Direct Access Storage 44"/>
                <p:cNvSpPr/>
                <p:nvPr/>
              </p:nvSpPr>
              <p:spPr>
                <a:xfrm>
                  <a:off x="50341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6" name="Flowchart: Direct Access Storage 45"/>
                <p:cNvSpPr/>
                <p:nvPr/>
              </p:nvSpPr>
              <p:spPr>
                <a:xfrm>
                  <a:off x="51865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7" name="Flowchart: Direct Access Storage 46"/>
                <p:cNvSpPr/>
                <p:nvPr/>
              </p:nvSpPr>
              <p:spPr>
                <a:xfrm>
                  <a:off x="53389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8" name="Flowchart: Direct Access Storage 47"/>
                <p:cNvSpPr/>
                <p:nvPr/>
              </p:nvSpPr>
              <p:spPr>
                <a:xfrm>
                  <a:off x="54913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9" name="Flowchart: Direct Access Storage 48"/>
                <p:cNvSpPr/>
                <p:nvPr/>
              </p:nvSpPr>
              <p:spPr>
                <a:xfrm>
                  <a:off x="56437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50" name="Group 49"/>
              <p:cNvGrpSpPr/>
              <p:nvPr/>
            </p:nvGrpSpPr>
            <p:grpSpPr>
              <a:xfrm rot="16200000">
                <a:off x="4186083" y="4923501"/>
                <a:ext cx="1696065" cy="363795"/>
                <a:chOff x="4119716" y="3244644"/>
                <a:chExt cx="1696065" cy="363795"/>
              </a:xfrm>
            </p:grpSpPr>
            <p:sp>
              <p:nvSpPr>
                <p:cNvPr id="51" name="Flowchart: Direct Access Storage 50"/>
                <p:cNvSpPr/>
                <p:nvPr/>
              </p:nvSpPr>
              <p:spPr>
                <a:xfrm>
                  <a:off x="41197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2" name="Flowchart: Direct Access Storage 51"/>
                <p:cNvSpPr/>
                <p:nvPr/>
              </p:nvSpPr>
              <p:spPr>
                <a:xfrm>
                  <a:off x="42721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Flowchart: Direct Access Storage 52"/>
                <p:cNvSpPr/>
                <p:nvPr/>
              </p:nvSpPr>
              <p:spPr>
                <a:xfrm>
                  <a:off x="44245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Flowchart: Direct Access Storage 53"/>
                <p:cNvSpPr/>
                <p:nvPr/>
              </p:nvSpPr>
              <p:spPr>
                <a:xfrm>
                  <a:off x="45769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5" name="Flowchart: Direct Access Storage 54"/>
                <p:cNvSpPr/>
                <p:nvPr/>
              </p:nvSpPr>
              <p:spPr>
                <a:xfrm>
                  <a:off x="47293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6" name="Flowchart: Direct Access Storage 55"/>
                <p:cNvSpPr/>
                <p:nvPr/>
              </p:nvSpPr>
              <p:spPr>
                <a:xfrm>
                  <a:off x="48817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7" name="Flowchart: Direct Access Storage 56"/>
                <p:cNvSpPr/>
                <p:nvPr/>
              </p:nvSpPr>
              <p:spPr>
                <a:xfrm>
                  <a:off x="50341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8" name="Flowchart: Direct Access Storage 57"/>
                <p:cNvSpPr/>
                <p:nvPr/>
              </p:nvSpPr>
              <p:spPr>
                <a:xfrm>
                  <a:off x="51865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9" name="Flowchart: Direct Access Storage 58"/>
                <p:cNvSpPr/>
                <p:nvPr/>
              </p:nvSpPr>
              <p:spPr>
                <a:xfrm>
                  <a:off x="53389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0" name="Flowchart: Direct Access Storage 59"/>
                <p:cNvSpPr/>
                <p:nvPr/>
              </p:nvSpPr>
              <p:spPr>
                <a:xfrm>
                  <a:off x="54913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1" name="Flowchart: Direct Access Storage 60"/>
                <p:cNvSpPr/>
                <p:nvPr/>
              </p:nvSpPr>
              <p:spPr>
                <a:xfrm>
                  <a:off x="5643716" y="3244644"/>
                  <a:ext cx="172065" cy="363795"/>
                </a:xfrm>
                <a:prstGeom prst="flowChartMagneticDrum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3" name="TextBox 62"/>
            <p:cNvSpPr txBox="1"/>
            <p:nvPr/>
          </p:nvSpPr>
          <p:spPr>
            <a:xfrm>
              <a:off x="2158180" y="5761772"/>
              <a:ext cx="1597741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নলাকার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ও </a:t>
              </a:r>
              <a:r>
                <a:rPr lang="en-US" sz="28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খণ্ডায়িত</a:t>
              </a:r>
              <a:endParaRPr lang="en-US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86" name="Group 85"/>
          <p:cNvGrpSpPr/>
          <p:nvPr/>
        </p:nvGrpSpPr>
        <p:grpSpPr>
          <a:xfrm>
            <a:off x="1042792" y="260078"/>
            <a:ext cx="1091381" cy="6024914"/>
            <a:chOff x="659338" y="260078"/>
            <a:chExt cx="1091381" cy="6024914"/>
          </a:xfrm>
        </p:grpSpPr>
        <p:sp>
          <p:nvSpPr>
            <p:cNvPr id="2" name="Flowchart: Magnetic Disk 1"/>
            <p:cNvSpPr/>
            <p:nvPr/>
          </p:nvSpPr>
          <p:spPr>
            <a:xfrm>
              <a:off x="994214" y="260078"/>
              <a:ext cx="421631" cy="5331351"/>
            </a:xfrm>
            <a:prstGeom prst="flowChartMagneticDisk">
              <a:avLst/>
            </a:prstGeom>
            <a:solidFill>
              <a:srgbClr val="FFC000"/>
            </a:solidFill>
            <a:ln w="38100"/>
            <a:effectLst>
              <a:innerShdw blurRad="63500" dist="50800" dir="108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59338" y="5761772"/>
              <a:ext cx="10913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দণ্ডাকার</a:t>
              </a:r>
              <a:endParaRPr lang="en-US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4570066" y="1962475"/>
            <a:ext cx="2863629" cy="4261602"/>
            <a:chOff x="3685162" y="1977223"/>
            <a:chExt cx="2863629" cy="4261602"/>
          </a:xfrm>
        </p:grpSpPr>
        <p:sp>
          <p:nvSpPr>
            <p:cNvPr id="65" name="Teardrop 64"/>
            <p:cNvSpPr/>
            <p:nvPr/>
          </p:nvSpPr>
          <p:spPr>
            <a:xfrm rot="18801836">
              <a:off x="3659133" y="2003252"/>
              <a:ext cx="2915687" cy="2863629"/>
            </a:xfrm>
            <a:custGeom>
              <a:avLst/>
              <a:gdLst>
                <a:gd name="connsiteX0" fmla="*/ 0 w 2858922"/>
                <a:gd name="connsiteY0" fmla="*/ 1395761 h 2791521"/>
                <a:gd name="connsiteX1" fmla="*/ 1429461 w 2858922"/>
                <a:gd name="connsiteY1" fmla="*/ 0 h 2791521"/>
                <a:gd name="connsiteX2" fmla="*/ 2858922 w 2858922"/>
                <a:gd name="connsiteY2" fmla="*/ 0 h 2791521"/>
                <a:gd name="connsiteX3" fmla="*/ 2858922 w 2858922"/>
                <a:gd name="connsiteY3" fmla="*/ 1395761 h 2791521"/>
                <a:gd name="connsiteX4" fmla="*/ 1429461 w 2858922"/>
                <a:gd name="connsiteY4" fmla="*/ 2791522 h 2791521"/>
                <a:gd name="connsiteX5" fmla="*/ 0 w 2858922"/>
                <a:gd name="connsiteY5" fmla="*/ 1395761 h 2791521"/>
                <a:gd name="connsiteX0" fmla="*/ 0 w 2858922"/>
                <a:gd name="connsiteY0" fmla="*/ 1450033 h 2845794"/>
                <a:gd name="connsiteX1" fmla="*/ 1429461 w 2858922"/>
                <a:gd name="connsiteY1" fmla="*/ 54272 h 2845794"/>
                <a:gd name="connsiteX2" fmla="*/ 2858922 w 2858922"/>
                <a:gd name="connsiteY2" fmla="*/ 54272 h 2845794"/>
                <a:gd name="connsiteX3" fmla="*/ 2858922 w 2858922"/>
                <a:gd name="connsiteY3" fmla="*/ 1450033 h 2845794"/>
                <a:gd name="connsiteX4" fmla="*/ 1429461 w 2858922"/>
                <a:gd name="connsiteY4" fmla="*/ 2845794 h 2845794"/>
                <a:gd name="connsiteX5" fmla="*/ 0 w 2858922"/>
                <a:gd name="connsiteY5" fmla="*/ 1450033 h 2845794"/>
                <a:gd name="connsiteX0" fmla="*/ 0 w 2858922"/>
                <a:gd name="connsiteY0" fmla="*/ 1450033 h 2845794"/>
                <a:gd name="connsiteX1" fmla="*/ 1429461 w 2858922"/>
                <a:gd name="connsiteY1" fmla="*/ 54272 h 2845794"/>
                <a:gd name="connsiteX2" fmla="*/ 2858922 w 2858922"/>
                <a:gd name="connsiteY2" fmla="*/ 54272 h 2845794"/>
                <a:gd name="connsiteX3" fmla="*/ 2858922 w 2858922"/>
                <a:gd name="connsiteY3" fmla="*/ 1450033 h 2845794"/>
                <a:gd name="connsiteX4" fmla="*/ 1429461 w 2858922"/>
                <a:gd name="connsiteY4" fmla="*/ 2845794 h 2845794"/>
                <a:gd name="connsiteX5" fmla="*/ 0 w 2858922"/>
                <a:gd name="connsiteY5" fmla="*/ 1450033 h 2845794"/>
                <a:gd name="connsiteX0" fmla="*/ 21700 w 2880622"/>
                <a:gd name="connsiteY0" fmla="*/ 1450033 h 2845794"/>
                <a:gd name="connsiteX1" fmla="*/ 1451161 w 2880622"/>
                <a:gd name="connsiteY1" fmla="*/ 54272 h 2845794"/>
                <a:gd name="connsiteX2" fmla="*/ 2880622 w 2880622"/>
                <a:gd name="connsiteY2" fmla="*/ 54272 h 2845794"/>
                <a:gd name="connsiteX3" fmla="*/ 2880622 w 2880622"/>
                <a:gd name="connsiteY3" fmla="*/ 1450033 h 2845794"/>
                <a:gd name="connsiteX4" fmla="*/ 1451161 w 2880622"/>
                <a:gd name="connsiteY4" fmla="*/ 2845794 h 2845794"/>
                <a:gd name="connsiteX5" fmla="*/ 21700 w 2880622"/>
                <a:gd name="connsiteY5" fmla="*/ 1450033 h 2845794"/>
                <a:gd name="connsiteX0" fmla="*/ 14293 w 2873215"/>
                <a:gd name="connsiteY0" fmla="*/ 1450033 h 2845794"/>
                <a:gd name="connsiteX1" fmla="*/ 1443754 w 2873215"/>
                <a:gd name="connsiteY1" fmla="*/ 54272 h 2845794"/>
                <a:gd name="connsiteX2" fmla="*/ 2873215 w 2873215"/>
                <a:gd name="connsiteY2" fmla="*/ 54272 h 2845794"/>
                <a:gd name="connsiteX3" fmla="*/ 2873215 w 2873215"/>
                <a:gd name="connsiteY3" fmla="*/ 1450033 h 2845794"/>
                <a:gd name="connsiteX4" fmla="*/ 1443754 w 2873215"/>
                <a:gd name="connsiteY4" fmla="*/ 2845794 h 2845794"/>
                <a:gd name="connsiteX5" fmla="*/ 14293 w 2873215"/>
                <a:gd name="connsiteY5" fmla="*/ 1450033 h 2845794"/>
                <a:gd name="connsiteX0" fmla="*/ 10964 w 2869886"/>
                <a:gd name="connsiteY0" fmla="*/ 1450033 h 2863629"/>
                <a:gd name="connsiteX1" fmla="*/ 1440425 w 2869886"/>
                <a:gd name="connsiteY1" fmla="*/ 54272 h 2863629"/>
                <a:gd name="connsiteX2" fmla="*/ 2869886 w 2869886"/>
                <a:gd name="connsiteY2" fmla="*/ 54272 h 2863629"/>
                <a:gd name="connsiteX3" fmla="*/ 2869886 w 2869886"/>
                <a:gd name="connsiteY3" fmla="*/ 1450033 h 2863629"/>
                <a:gd name="connsiteX4" fmla="*/ 1440425 w 2869886"/>
                <a:gd name="connsiteY4" fmla="*/ 2845794 h 2863629"/>
                <a:gd name="connsiteX5" fmla="*/ 10964 w 2869886"/>
                <a:gd name="connsiteY5" fmla="*/ 1450033 h 2863629"/>
                <a:gd name="connsiteX0" fmla="*/ 10964 w 2869886"/>
                <a:gd name="connsiteY0" fmla="*/ 1450033 h 2863629"/>
                <a:gd name="connsiteX1" fmla="*/ 1440425 w 2869886"/>
                <a:gd name="connsiteY1" fmla="*/ 54272 h 2863629"/>
                <a:gd name="connsiteX2" fmla="*/ 2869886 w 2869886"/>
                <a:gd name="connsiteY2" fmla="*/ 54272 h 2863629"/>
                <a:gd name="connsiteX3" fmla="*/ 2869886 w 2869886"/>
                <a:gd name="connsiteY3" fmla="*/ 1450033 h 2863629"/>
                <a:gd name="connsiteX4" fmla="*/ 1440425 w 2869886"/>
                <a:gd name="connsiteY4" fmla="*/ 2845794 h 2863629"/>
                <a:gd name="connsiteX5" fmla="*/ 10964 w 2869886"/>
                <a:gd name="connsiteY5" fmla="*/ 1450033 h 2863629"/>
                <a:gd name="connsiteX0" fmla="*/ 10964 w 2915687"/>
                <a:gd name="connsiteY0" fmla="*/ 1450033 h 2863629"/>
                <a:gd name="connsiteX1" fmla="*/ 1440425 w 2915687"/>
                <a:gd name="connsiteY1" fmla="*/ 54272 h 2863629"/>
                <a:gd name="connsiteX2" fmla="*/ 2869886 w 2915687"/>
                <a:gd name="connsiteY2" fmla="*/ 54272 h 2863629"/>
                <a:gd name="connsiteX3" fmla="*/ 2869886 w 2915687"/>
                <a:gd name="connsiteY3" fmla="*/ 1450033 h 2863629"/>
                <a:gd name="connsiteX4" fmla="*/ 1440425 w 2915687"/>
                <a:gd name="connsiteY4" fmla="*/ 2845794 h 2863629"/>
                <a:gd name="connsiteX5" fmla="*/ 10964 w 2915687"/>
                <a:gd name="connsiteY5" fmla="*/ 1450033 h 2863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915687" h="2863629">
                  <a:moveTo>
                    <a:pt x="10964" y="1450033"/>
                  </a:moveTo>
                  <a:cubicBezTo>
                    <a:pt x="140229" y="901957"/>
                    <a:pt x="1025044" y="106687"/>
                    <a:pt x="1440425" y="54272"/>
                  </a:cubicBezTo>
                  <a:cubicBezTo>
                    <a:pt x="1659577" y="-67841"/>
                    <a:pt x="2393399" y="54272"/>
                    <a:pt x="2869886" y="54272"/>
                  </a:cubicBezTo>
                  <a:cubicBezTo>
                    <a:pt x="2869886" y="519526"/>
                    <a:pt x="2972939" y="1029454"/>
                    <a:pt x="2869886" y="1450033"/>
                  </a:cubicBezTo>
                  <a:cubicBezTo>
                    <a:pt x="2632804" y="2120221"/>
                    <a:pt x="1952901" y="2681389"/>
                    <a:pt x="1440425" y="2845794"/>
                  </a:cubicBezTo>
                  <a:cubicBezTo>
                    <a:pt x="927949" y="3010199"/>
                    <a:pt x="-118301" y="1998109"/>
                    <a:pt x="10964" y="1450033"/>
                  </a:cubicBezTo>
                  <a:close/>
                </a:path>
              </a:pathLst>
            </a:custGeom>
            <a:blipFill dpi="0" rotWithShape="1">
              <a:blip r:embed="rId2"/>
              <a:srcRect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4571285" y="5715605"/>
              <a:ext cx="10913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চ্যাপ্টা</a:t>
              </a:r>
              <a:endParaRPr lang="en-US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7639662" y="1031040"/>
            <a:ext cx="2949679" cy="5173267"/>
            <a:chOff x="6282813" y="1031040"/>
            <a:chExt cx="2949679" cy="5173267"/>
          </a:xfrm>
        </p:grpSpPr>
        <p:grpSp>
          <p:nvGrpSpPr>
            <p:cNvPr id="81" name="Group 80"/>
            <p:cNvGrpSpPr/>
            <p:nvPr/>
          </p:nvGrpSpPr>
          <p:grpSpPr>
            <a:xfrm>
              <a:off x="6415548" y="1031040"/>
              <a:ext cx="2816944" cy="4236961"/>
              <a:chOff x="6415548" y="1031040"/>
              <a:chExt cx="2816944" cy="4236961"/>
            </a:xfrm>
          </p:grpSpPr>
          <p:sp>
            <p:nvSpPr>
              <p:cNvPr id="67" name="Heart 66"/>
              <p:cNvSpPr/>
              <p:nvPr/>
            </p:nvSpPr>
            <p:spPr>
              <a:xfrm rot="16200000">
                <a:off x="5168021" y="2768453"/>
                <a:ext cx="3747075" cy="1252021"/>
              </a:xfrm>
              <a:prstGeom prst="heart">
                <a:avLst/>
              </a:prstGeom>
              <a:gradFill>
                <a:gsLst>
                  <a:gs pos="58000">
                    <a:schemeClr val="bg2">
                      <a:tint val="97000"/>
                      <a:hueMod val="92000"/>
                      <a:satMod val="169000"/>
                      <a:lumMod val="164000"/>
                    </a:schemeClr>
                  </a:gs>
                  <a:gs pos="19000">
                    <a:schemeClr val="bg2">
                      <a:shade val="96000"/>
                      <a:satMod val="120000"/>
                      <a:lumMod val="90000"/>
                    </a:schemeClr>
                  </a:gs>
                </a:gsLst>
                <a:lin ang="6120000" scaled="1"/>
              </a:gradFill>
              <a:ln>
                <a:solidFill>
                  <a:srgbClr val="052F6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Heart 67"/>
              <p:cNvSpPr/>
              <p:nvPr/>
            </p:nvSpPr>
            <p:spPr>
              <a:xfrm rot="16200000" flipV="1">
                <a:off x="6732938" y="2768446"/>
                <a:ext cx="3747075" cy="1252032"/>
              </a:xfrm>
              <a:prstGeom prst="heart">
                <a:avLst/>
              </a:prstGeom>
              <a:gradFill>
                <a:gsLst>
                  <a:gs pos="59000">
                    <a:schemeClr val="bg2">
                      <a:tint val="97000"/>
                      <a:hueMod val="92000"/>
                      <a:satMod val="169000"/>
                      <a:lumMod val="164000"/>
                    </a:schemeClr>
                  </a:gs>
                  <a:gs pos="10000">
                    <a:schemeClr val="bg2">
                      <a:shade val="96000"/>
                      <a:satMod val="120000"/>
                      <a:lumMod val="90000"/>
                    </a:schemeClr>
                  </a:gs>
                </a:gsLst>
                <a:lin ang="6120000" scaled="1"/>
              </a:gradFill>
              <a:ln>
                <a:solidFill>
                  <a:srgbClr val="052F6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Flowchart: Terminator 69"/>
              <p:cNvSpPr/>
              <p:nvPr/>
            </p:nvSpPr>
            <p:spPr>
              <a:xfrm rot="16200000">
                <a:off x="6392303" y="3378710"/>
                <a:ext cx="2863434" cy="521573"/>
              </a:xfrm>
              <a:prstGeom prst="flowChartTerminator">
                <a:avLst/>
              </a:prstGeom>
              <a:gradFill>
                <a:gsLst>
                  <a:gs pos="49000">
                    <a:schemeClr val="bg2">
                      <a:shade val="96000"/>
                      <a:satMod val="120000"/>
                      <a:lumMod val="90000"/>
                    </a:schemeClr>
                  </a:gs>
                  <a:gs pos="8000">
                    <a:schemeClr val="bg2">
                      <a:tint val="97000"/>
                      <a:hueMod val="92000"/>
                      <a:satMod val="169000"/>
                      <a:lumMod val="164000"/>
                    </a:schemeClr>
                  </a:gs>
                  <a:gs pos="92000">
                    <a:schemeClr val="bg2">
                      <a:tint val="97000"/>
                      <a:hueMod val="92000"/>
                      <a:satMod val="169000"/>
                      <a:lumMod val="164000"/>
                    </a:schemeClr>
                  </a:gs>
                  <a:gs pos="53000">
                    <a:schemeClr val="bg2">
                      <a:shade val="96000"/>
                      <a:satMod val="120000"/>
                      <a:lumMod val="90000"/>
                    </a:schemeClr>
                  </a:gs>
                </a:gsLst>
                <a:lin ang="6120000" scaled="1"/>
              </a:gradFill>
              <a:ln>
                <a:solidFill>
                  <a:srgbClr val="052F6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5" name="Curved Connector 74"/>
              <p:cNvCxnSpPr/>
              <p:nvPr/>
            </p:nvCxnSpPr>
            <p:spPr>
              <a:xfrm rot="5400000" flipH="1" flipV="1">
                <a:off x="7575262" y="1279803"/>
                <a:ext cx="1279974" cy="782454"/>
              </a:xfrm>
              <a:prstGeom prst="curvedConnector3">
                <a:avLst>
                  <a:gd name="adj1" fmla="val 102464"/>
                </a:avLst>
              </a:prstGeom>
              <a:ln w="57150">
                <a:gradFill>
                  <a:gsLst>
                    <a:gs pos="28000">
                      <a:schemeClr val="accent1">
                        <a:lumMod val="5000"/>
                        <a:lumOff val="95000"/>
                      </a:schemeClr>
                    </a:gs>
                    <a:gs pos="7000">
                      <a:schemeClr val="accent1">
                        <a:lumMod val="45000"/>
                        <a:lumOff val="55000"/>
                      </a:schemeClr>
                    </a:gs>
                    <a:gs pos="3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Curved Connector 77"/>
              <p:cNvCxnSpPr/>
              <p:nvPr/>
            </p:nvCxnSpPr>
            <p:spPr>
              <a:xfrm rot="16200000" flipV="1">
                <a:off x="6775969" y="1279800"/>
                <a:ext cx="1279974" cy="782454"/>
              </a:xfrm>
              <a:prstGeom prst="curvedConnector3">
                <a:avLst>
                  <a:gd name="adj1" fmla="val 102464"/>
                </a:avLst>
              </a:prstGeom>
              <a:ln w="57150">
                <a:gradFill>
                  <a:gsLst>
                    <a:gs pos="28000">
                      <a:schemeClr val="accent1">
                        <a:lumMod val="5000"/>
                        <a:lumOff val="95000"/>
                      </a:schemeClr>
                    </a:gs>
                    <a:gs pos="7000">
                      <a:schemeClr val="accent1">
                        <a:lumMod val="45000"/>
                        <a:lumOff val="55000"/>
                      </a:schemeClr>
                    </a:gs>
                    <a:gs pos="36000">
                      <a:schemeClr val="accent1">
                        <a:lumMod val="45000"/>
                        <a:lumOff val="55000"/>
                      </a:schemeClr>
                    </a:gs>
                    <a:gs pos="83000">
                      <a:schemeClr val="accent1">
                        <a:lumMod val="30000"/>
                        <a:lumOff val="70000"/>
                      </a:schemeClr>
                    </a:gs>
                  </a:gsLst>
                  <a:lin ang="5400000" scaled="1"/>
                </a:gra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2" name="TextBox 81"/>
            <p:cNvSpPr txBox="1"/>
            <p:nvPr/>
          </p:nvSpPr>
          <p:spPr>
            <a:xfrm>
              <a:off x="6282813" y="5681087"/>
              <a:ext cx="29496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বিভক্ত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ও </a:t>
              </a:r>
              <a:r>
                <a:rPr lang="en-US" sz="28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সন্ধিযুক্ত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r>
                <a:rPr lang="en-US" sz="2800" dirty="0" err="1" smtClean="0">
                  <a:latin typeface="NikoshBAN" panose="02000000000000000000" pitchFamily="2" charset="0"/>
                  <a:cs typeface="NikoshBAN" panose="02000000000000000000" pitchFamily="2" charset="0"/>
                </a:rPr>
                <a:t>উপাঙ্গ</a:t>
              </a:r>
              <a:r>
                <a:rPr lang="en-US" sz="28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 </a:t>
              </a:r>
              <a:endParaRPr lang="en-US" sz="28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215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5729" y="228453"/>
            <a:ext cx="9332259" cy="537897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240741" y="5607424"/>
            <a:ext cx="387275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যকৃত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কৃমি</a:t>
            </a:r>
            <a:endParaRPr lang="en-US" sz="32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সম্পূর্ণ</a:t>
            </a:r>
            <a:r>
              <a:rPr lang="en-US" sz="3200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জানতে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পাঠ্যবই</a:t>
            </a:r>
            <a:r>
              <a:rPr lang="en-US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2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562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0669" y="286301"/>
            <a:ext cx="7736375" cy="4842272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820268" y="524435"/>
            <a:ext cx="32004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একক</a:t>
            </a:r>
            <a:r>
              <a:rPr lang="en-US" sz="6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6676" y="5128573"/>
            <a:ext cx="56074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যকৃত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কৃমির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দুটি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বৈশিষ্ট্য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4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লিখ</a:t>
            </a:r>
            <a:r>
              <a:rPr lang="en-US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397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247" y="413439"/>
            <a:ext cx="8237705" cy="497883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11388" y="5392271"/>
            <a:ext cx="40341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গোলকৃমি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সম্পূর্ণ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জানতে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পাঠ্যবই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0371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910" y="465604"/>
            <a:ext cx="9164379" cy="475185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711388" y="5392271"/>
            <a:ext cx="40341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ঝিনুক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সম্পূর্ণ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জানতে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পাঠ্যবই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দেখ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9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365</TotalTime>
  <Words>188</Words>
  <Application>Microsoft Office PowerPoint</Application>
  <PresentationFormat>Widescreen</PresentationFormat>
  <Paragraphs>45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Century Gothic</vt:lpstr>
      <vt:lpstr>NikoshBAN</vt:lpstr>
      <vt:lpstr>Vrinda</vt:lpstr>
      <vt:lpstr>Wingdings</vt:lpstr>
      <vt:lpstr>Wingdings 3</vt:lpstr>
      <vt:lpstr>Slice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38</cp:revision>
  <dcterms:created xsi:type="dcterms:W3CDTF">2019-10-26T16:28:06Z</dcterms:created>
  <dcterms:modified xsi:type="dcterms:W3CDTF">2019-11-11T14:26:30Z</dcterms:modified>
</cp:coreProperties>
</file>