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257" r:id="rId4"/>
    <p:sldId id="258" r:id="rId5"/>
    <p:sldId id="278" r:id="rId6"/>
    <p:sldId id="275" r:id="rId7"/>
    <p:sldId id="282" r:id="rId8"/>
    <p:sldId id="280" r:id="rId9"/>
    <p:sldId id="296" r:id="rId10"/>
    <p:sldId id="298" r:id="rId11"/>
    <p:sldId id="261" r:id="rId12"/>
    <p:sldId id="260" r:id="rId13"/>
    <p:sldId id="262" r:id="rId14"/>
    <p:sldId id="263" r:id="rId15"/>
    <p:sldId id="264" r:id="rId16"/>
    <p:sldId id="265" r:id="rId17"/>
    <p:sldId id="279" r:id="rId18"/>
    <p:sldId id="290" r:id="rId19"/>
    <p:sldId id="286" r:id="rId20"/>
    <p:sldId id="292" r:id="rId21"/>
    <p:sldId id="283" r:id="rId22"/>
    <p:sldId id="285" r:id="rId23"/>
    <p:sldId id="284" r:id="rId24"/>
    <p:sldId id="294"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70" autoAdjust="0"/>
  </p:normalViewPr>
  <p:slideViewPr>
    <p:cSldViewPr snapToGrid="0" showGuides="1">
      <p:cViewPr varScale="1">
        <p:scale>
          <a:sx n="69" d="100"/>
          <a:sy n="69"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D3861-98A1-4431-B2CA-3160938661AE}" type="doc">
      <dgm:prSet loTypeId="urn:microsoft.com/office/officeart/2005/8/layout/radial1" loCatId="relationship" qsTypeId="urn:microsoft.com/office/officeart/2005/8/quickstyle/simple1" qsCatId="simple" csTypeId="urn:microsoft.com/office/officeart/2005/8/colors/colorful4" csCatId="colorful" phldr="1"/>
      <dgm:spPr/>
      <dgm:t>
        <a:bodyPr/>
        <a:lstStyle/>
        <a:p>
          <a:endParaRPr lang="en-US"/>
        </a:p>
      </dgm:t>
    </dgm:pt>
    <dgm:pt modelId="{9E5FE281-AD3A-40D6-B099-4588876CDCEA}">
      <dgm:prSet phldrT="[Text]" phldr="1"/>
      <dgm:spPr>
        <a:blipFill rotWithShape="0">
          <a:blip xmlns:r="http://schemas.openxmlformats.org/officeDocument/2006/relationships" r:embed="rId1"/>
          <a:stretch>
            <a:fillRect/>
          </a:stretch>
        </a:blipFill>
      </dgm:spPr>
      <dgm:t>
        <a:bodyPr/>
        <a:lstStyle/>
        <a:p>
          <a:endParaRPr lang="en-US"/>
        </a:p>
      </dgm:t>
    </dgm:pt>
    <dgm:pt modelId="{1A0618DE-FF7D-4252-8493-F13A755030E7}" type="parTrans" cxnId="{8069A489-9B04-4F52-8FD4-789136668927}">
      <dgm:prSet/>
      <dgm:spPr/>
      <dgm:t>
        <a:bodyPr/>
        <a:lstStyle/>
        <a:p>
          <a:endParaRPr lang="en-US"/>
        </a:p>
      </dgm:t>
    </dgm:pt>
    <dgm:pt modelId="{EA4EEA98-DC59-41F7-90EC-217AA04BE703}" type="sibTrans" cxnId="{8069A489-9B04-4F52-8FD4-789136668927}">
      <dgm:prSet/>
      <dgm:spPr/>
      <dgm:t>
        <a:bodyPr/>
        <a:lstStyle/>
        <a:p>
          <a:endParaRPr lang="en-US"/>
        </a:p>
      </dgm:t>
    </dgm:pt>
    <dgm:pt modelId="{D5D93F8F-F2F2-4041-9DCF-F27DB00A93C5}">
      <dgm:prSet phldrT="[Text]" custT="1"/>
      <dgm:spPr/>
      <dgm:t>
        <a:bodyPr/>
        <a:lstStyle/>
        <a:p>
          <a:r>
            <a:rPr lang="bn-IN" sz="2000" dirty="0" smtClean="0">
              <a:solidFill>
                <a:schemeClr val="tx1"/>
              </a:solidFill>
              <a:latin typeface="NikoshBAN" panose="02000000000000000000" pitchFamily="2" charset="0"/>
              <a:cs typeface="NikoshBAN" panose="02000000000000000000" pitchFamily="2" charset="0"/>
            </a:rPr>
            <a:t>জন্ম : ১৯৩৯সালে পশ্চিমবঙ্গের হুগলি জেলার মৌড়া গ্রামে।</a:t>
          </a:r>
          <a:endParaRPr lang="en-US" sz="2000" dirty="0">
            <a:solidFill>
              <a:schemeClr val="tx1"/>
            </a:solidFill>
            <a:latin typeface="NikoshBAN" panose="02000000000000000000" pitchFamily="2" charset="0"/>
            <a:cs typeface="NikoshBAN" panose="02000000000000000000" pitchFamily="2" charset="0"/>
          </a:endParaRPr>
        </a:p>
      </dgm:t>
    </dgm:pt>
    <dgm:pt modelId="{B2846465-23DB-4121-B607-E0A8D6684F3D}" type="parTrans" cxnId="{AD71117A-7B87-4377-A841-DF95AC7A3473}">
      <dgm:prSet/>
      <dgm:spPr/>
      <dgm:t>
        <a:bodyPr/>
        <a:lstStyle/>
        <a:p>
          <a:endParaRPr lang="en-US"/>
        </a:p>
      </dgm:t>
    </dgm:pt>
    <dgm:pt modelId="{6F0AC29B-82E9-468A-AD2B-E3433D60A044}" type="sibTrans" cxnId="{AD71117A-7B87-4377-A841-DF95AC7A3473}">
      <dgm:prSet/>
      <dgm:spPr/>
      <dgm:t>
        <a:bodyPr/>
        <a:lstStyle/>
        <a:p>
          <a:endParaRPr lang="en-US"/>
        </a:p>
      </dgm:t>
    </dgm:pt>
    <dgm:pt modelId="{3A84489D-83FD-4271-9367-3CDB6F2AA2F1}">
      <dgm:prSet phldrT="[Text]" custT="1"/>
      <dgm:spPr/>
      <dgm:t>
        <a:bodyPr/>
        <a:lstStyle/>
        <a:p>
          <a:r>
            <a:rPr lang="bn-IN" sz="2000" dirty="0" smtClean="0">
              <a:solidFill>
                <a:schemeClr val="tx1"/>
              </a:solidFill>
              <a:latin typeface="NikoshBAN" panose="02000000000000000000" pitchFamily="2" charset="0"/>
              <a:cs typeface="NikoshBAN" panose="02000000000000000000" pitchFamily="2" charset="0"/>
            </a:rPr>
            <a:t>শিক্ষাজীবন: ঢাকা হাইস্কুল, কায়েদে আজম কলেজ, কলকাতা যাদবপুর।</a:t>
          </a:r>
          <a:endParaRPr lang="en-US" sz="2000" dirty="0">
            <a:solidFill>
              <a:schemeClr val="tx1"/>
            </a:solidFill>
            <a:latin typeface="NikoshBAN" panose="02000000000000000000" pitchFamily="2" charset="0"/>
            <a:cs typeface="NikoshBAN" panose="02000000000000000000" pitchFamily="2" charset="0"/>
          </a:endParaRPr>
        </a:p>
      </dgm:t>
    </dgm:pt>
    <dgm:pt modelId="{741A8F6E-42BE-455E-A87F-F8812958AE77}" type="parTrans" cxnId="{EE8EDFD8-7CEB-4386-891E-DD3EB0ED1F46}">
      <dgm:prSet/>
      <dgm:spPr/>
      <dgm:t>
        <a:bodyPr/>
        <a:lstStyle/>
        <a:p>
          <a:endParaRPr lang="en-US"/>
        </a:p>
      </dgm:t>
    </dgm:pt>
    <dgm:pt modelId="{F3C201D6-ADC8-463B-8928-C013FE329E62}" type="sibTrans" cxnId="{EE8EDFD8-7CEB-4386-891E-DD3EB0ED1F46}">
      <dgm:prSet/>
      <dgm:spPr/>
      <dgm:t>
        <a:bodyPr/>
        <a:lstStyle/>
        <a:p>
          <a:endParaRPr lang="en-US"/>
        </a:p>
      </dgm:t>
    </dgm:pt>
    <dgm:pt modelId="{E32CF8D7-458B-4ACB-A448-3AFA3FECC504}">
      <dgm:prSet phldrT="[Text]" custT="1"/>
      <dgm:spPr/>
      <dgm:t>
        <a:bodyPr/>
        <a:lstStyle/>
        <a:p>
          <a:r>
            <a:rPr lang="bn-IN" sz="2000" dirty="0" smtClean="0">
              <a:solidFill>
                <a:schemeClr val="tx1"/>
              </a:solidFill>
              <a:latin typeface="NikoshBAN" panose="02000000000000000000" pitchFamily="2" charset="0"/>
              <a:cs typeface="NikoshBAN" panose="02000000000000000000" pitchFamily="2" charset="0"/>
            </a:rPr>
            <a:t>কর্মজীবন: অধ্যাপনা করেন চট্রগ্রাম বিশ্ববিদ্যালয় ও জাহাঙ্গীর নগর বিশ্ববিদ্যালয়</a:t>
          </a:r>
          <a:endParaRPr lang="en-US" sz="2000" dirty="0">
            <a:solidFill>
              <a:schemeClr val="tx1"/>
            </a:solidFill>
            <a:latin typeface="NikoshBAN" panose="02000000000000000000" pitchFamily="2" charset="0"/>
            <a:cs typeface="NikoshBAN" panose="02000000000000000000" pitchFamily="2" charset="0"/>
          </a:endParaRPr>
        </a:p>
      </dgm:t>
    </dgm:pt>
    <dgm:pt modelId="{A85A0761-9252-4DCB-9BF2-84B5402783DE}" type="parTrans" cxnId="{D9D3D21E-B2E1-46FB-91A5-EB3A81E17C07}">
      <dgm:prSet/>
      <dgm:spPr/>
      <dgm:t>
        <a:bodyPr/>
        <a:lstStyle/>
        <a:p>
          <a:endParaRPr lang="en-US"/>
        </a:p>
      </dgm:t>
    </dgm:pt>
    <dgm:pt modelId="{3FC3CF09-0439-4728-83B0-6122D0CE876C}" type="sibTrans" cxnId="{D9D3D21E-B2E1-46FB-91A5-EB3A81E17C07}">
      <dgm:prSet/>
      <dgm:spPr/>
      <dgm:t>
        <a:bodyPr/>
        <a:lstStyle/>
        <a:p>
          <a:endParaRPr lang="en-US"/>
        </a:p>
      </dgm:t>
    </dgm:pt>
    <dgm:pt modelId="{B752821B-DB0D-47EB-A787-F3E606A66F2C}">
      <dgm:prSet phldrT="[Text]" custT="1"/>
      <dgm:spPr/>
      <dgm:t>
        <a:bodyPr/>
        <a:lstStyle/>
        <a:p>
          <a:r>
            <a:rPr lang="bn-IN" sz="2000" dirty="0" smtClean="0">
              <a:solidFill>
                <a:schemeClr val="tx1"/>
              </a:solidFill>
              <a:latin typeface="NikoshBAN" panose="02000000000000000000" pitchFamily="2" charset="0"/>
              <a:cs typeface="NikoshBAN" panose="02000000000000000000" pitchFamily="2" charset="0"/>
            </a:rPr>
            <a:t>সাহিত্যকর্ম: কবিতা, গল্প। তবে প্রবন্ধে খ্যাতি লাভ করেন। অর্ধ শতাধিক গ্রন্থের রচয়িতা।</a:t>
          </a:r>
          <a:endParaRPr lang="en-US" sz="2000" dirty="0">
            <a:solidFill>
              <a:schemeClr val="tx1"/>
            </a:solidFill>
            <a:latin typeface="NikoshBAN" panose="02000000000000000000" pitchFamily="2" charset="0"/>
            <a:cs typeface="NikoshBAN" panose="02000000000000000000" pitchFamily="2" charset="0"/>
          </a:endParaRPr>
        </a:p>
      </dgm:t>
    </dgm:pt>
    <dgm:pt modelId="{13915FEB-E393-48A6-86BC-6D8083A9EF6E}" type="parTrans" cxnId="{669036A7-C7F5-4F0E-B09F-DE73EF54FB77}">
      <dgm:prSet/>
      <dgm:spPr/>
      <dgm:t>
        <a:bodyPr/>
        <a:lstStyle/>
        <a:p>
          <a:endParaRPr lang="en-US" dirty="0"/>
        </a:p>
      </dgm:t>
    </dgm:pt>
    <dgm:pt modelId="{40ED3F0F-EA30-42D2-AA52-29ADE11D4C41}" type="sibTrans" cxnId="{669036A7-C7F5-4F0E-B09F-DE73EF54FB77}">
      <dgm:prSet/>
      <dgm:spPr/>
      <dgm:t>
        <a:bodyPr/>
        <a:lstStyle/>
        <a:p>
          <a:endParaRPr lang="en-US"/>
        </a:p>
      </dgm:t>
    </dgm:pt>
    <dgm:pt modelId="{BDF57007-C4A2-49BC-A720-46AC28420385}">
      <dgm:prSet custT="1"/>
      <dgm:spPr/>
      <dgm:t>
        <a:bodyPr/>
        <a:lstStyle/>
        <a:p>
          <a:r>
            <a:rPr lang="bn-IN" sz="2000" dirty="0" smtClean="0">
              <a:solidFill>
                <a:srgbClr val="FFFF00"/>
              </a:solidFill>
              <a:latin typeface="NikoshBAN" panose="02000000000000000000" pitchFamily="2" charset="0"/>
              <a:cs typeface="NikoshBAN" panose="02000000000000000000" pitchFamily="2" charset="0"/>
            </a:rPr>
            <a:t>পুরস্কার:  সাহিত্যে তাৎপর্যপুর্ণ অবদানের জন্য  বাংলা একাডেমি পুরুস্কার।</a:t>
          </a:r>
          <a:endParaRPr lang="en-US" sz="2000" dirty="0">
            <a:solidFill>
              <a:srgbClr val="FFFF00"/>
            </a:solidFill>
            <a:latin typeface="NikoshBAN" panose="02000000000000000000" pitchFamily="2" charset="0"/>
            <a:cs typeface="NikoshBAN" panose="02000000000000000000" pitchFamily="2" charset="0"/>
          </a:endParaRPr>
        </a:p>
      </dgm:t>
    </dgm:pt>
    <dgm:pt modelId="{AF2D16AA-B9CE-4C92-8DDB-405C5FD6944B}" type="parTrans" cxnId="{16B616FD-6E51-498E-A7F5-245803783D6B}">
      <dgm:prSet/>
      <dgm:spPr/>
      <dgm:t>
        <a:bodyPr/>
        <a:lstStyle/>
        <a:p>
          <a:endParaRPr lang="en-US"/>
        </a:p>
      </dgm:t>
    </dgm:pt>
    <dgm:pt modelId="{843AE4FF-5EEA-4510-B0A4-34113B4E4287}" type="sibTrans" cxnId="{16B616FD-6E51-498E-A7F5-245803783D6B}">
      <dgm:prSet/>
      <dgm:spPr/>
      <dgm:t>
        <a:bodyPr/>
        <a:lstStyle/>
        <a:p>
          <a:endParaRPr lang="en-US"/>
        </a:p>
      </dgm:t>
    </dgm:pt>
    <dgm:pt modelId="{3FF0DE48-0A9A-4C76-8E29-52FAB839DADD}">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উল্লেখযোগ্য গ্রন্থ: স্বগত সংলাপ, রবীন্দ্রনাথ, কিশোর জীবনী নজরুল ইসলাম ইত্যাদি</a:t>
          </a:r>
          <a:endParaRPr lang="en-US" sz="2000" dirty="0">
            <a:solidFill>
              <a:schemeClr val="tx1"/>
            </a:solidFill>
            <a:latin typeface="NikoshBAN" panose="02000000000000000000" pitchFamily="2" charset="0"/>
            <a:cs typeface="NikoshBAN" panose="02000000000000000000" pitchFamily="2" charset="0"/>
          </a:endParaRPr>
        </a:p>
      </dgm:t>
    </dgm:pt>
    <dgm:pt modelId="{74B7362D-FF8C-4B7D-8EC9-92BE99006C25}" type="parTrans" cxnId="{9DCD68B9-6A67-4E43-95BF-6C3617A2E7B3}">
      <dgm:prSet/>
      <dgm:spPr/>
      <dgm:t>
        <a:bodyPr/>
        <a:lstStyle/>
        <a:p>
          <a:endParaRPr lang="en-US"/>
        </a:p>
      </dgm:t>
    </dgm:pt>
    <dgm:pt modelId="{0F7B6708-4BE3-4DC1-BA47-A756C01FB69E}" type="sibTrans" cxnId="{9DCD68B9-6A67-4E43-95BF-6C3617A2E7B3}">
      <dgm:prSet/>
      <dgm:spPr/>
      <dgm:t>
        <a:bodyPr/>
        <a:lstStyle/>
        <a:p>
          <a:endParaRPr lang="en-US"/>
        </a:p>
      </dgm:t>
    </dgm:pt>
    <dgm:pt modelId="{B75852D3-B95B-4EE1-A8EB-47C2FC0DE1F6}" type="pres">
      <dgm:prSet presAssocID="{1B0D3861-98A1-4431-B2CA-3160938661AE}" presName="cycle" presStyleCnt="0">
        <dgm:presLayoutVars>
          <dgm:chMax val="1"/>
          <dgm:dir/>
          <dgm:animLvl val="ctr"/>
          <dgm:resizeHandles val="exact"/>
        </dgm:presLayoutVars>
      </dgm:prSet>
      <dgm:spPr/>
      <dgm:t>
        <a:bodyPr/>
        <a:lstStyle/>
        <a:p>
          <a:endParaRPr lang="en-US"/>
        </a:p>
      </dgm:t>
    </dgm:pt>
    <dgm:pt modelId="{0A046813-4DBE-4361-B01B-9EC3F0C04BB7}" type="pres">
      <dgm:prSet presAssocID="{9E5FE281-AD3A-40D6-B099-4588876CDCEA}" presName="centerShape" presStyleLbl="node0" presStyleIdx="0" presStyleCnt="1"/>
      <dgm:spPr/>
      <dgm:t>
        <a:bodyPr/>
        <a:lstStyle/>
        <a:p>
          <a:endParaRPr lang="en-US"/>
        </a:p>
      </dgm:t>
    </dgm:pt>
    <dgm:pt modelId="{6D378001-A362-4B9B-959D-64C873F91F4A}" type="pres">
      <dgm:prSet presAssocID="{B2846465-23DB-4121-B607-E0A8D6684F3D}" presName="Name9" presStyleLbl="parChTrans1D2" presStyleIdx="0" presStyleCnt="6"/>
      <dgm:spPr/>
      <dgm:t>
        <a:bodyPr/>
        <a:lstStyle/>
        <a:p>
          <a:endParaRPr lang="en-US"/>
        </a:p>
      </dgm:t>
    </dgm:pt>
    <dgm:pt modelId="{FA641CF8-7509-4A7B-AA3C-AFD159E3B073}" type="pres">
      <dgm:prSet presAssocID="{B2846465-23DB-4121-B607-E0A8D6684F3D}" presName="connTx" presStyleLbl="parChTrans1D2" presStyleIdx="0" presStyleCnt="6"/>
      <dgm:spPr/>
      <dgm:t>
        <a:bodyPr/>
        <a:lstStyle/>
        <a:p>
          <a:endParaRPr lang="en-US"/>
        </a:p>
      </dgm:t>
    </dgm:pt>
    <dgm:pt modelId="{A9878871-89B6-4A8E-8706-C66F46ABFC7A}" type="pres">
      <dgm:prSet presAssocID="{D5D93F8F-F2F2-4041-9DCF-F27DB00A93C5}" presName="node" presStyleLbl="node1" presStyleIdx="0" presStyleCnt="6" custScaleX="119526">
        <dgm:presLayoutVars>
          <dgm:bulletEnabled val="1"/>
        </dgm:presLayoutVars>
      </dgm:prSet>
      <dgm:spPr/>
      <dgm:t>
        <a:bodyPr/>
        <a:lstStyle/>
        <a:p>
          <a:endParaRPr lang="en-US"/>
        </a:p>
      </dgm:t>
    </dgm:pt>
    <dgm:pt modelId="{E1342693-5504-4DA0-82E8-0E8DC9E06A98}" type="pres">
      <dgm:prSet presAssocID="{741A8F6E-42BE-455E-A87F-F8812958AE77}" presName="Name9" presStyleLbl="parChTrans1D2" presStyleIdx="1" presStyleCnt="6"/>
      <dgm:spPr/>
      <dgm:t>
        <a:bodyPr/>
        <a:lstStyle/>
        <a:p>
          <a:endParaRPr lang="en-US"/>
        </a:p>
      </dgm:t>
    </dgm:pt>
    <dgm:pt modelId="{D5BBF190-6840-4269-B3D7-AA96C562A555}" type="pres">
      <dgm:prSet presAssocID="{741A8F6E-42BE-455E-A87F-F8812958AE77}" presName="connTx" presStyleLbl="parChTrans1D2" presStyleIdx="1" presStyleCnt="6"/>
      <dgm:spPr/>
      <dgm:t>
        <a:bodyPr/>
        <a:lstStyle/>
        <a:p>
          <a:endParaRPr lang="en-US"/>
        </a:p>
      </dgm:t>
    </dgm:pt>
    <dgm:pt modelId="{1D06C418-0FD5-4C18-BC75-1B8B5EB9FA40}" type="pres">
      <dgm:prSet presAssocID="{3A84489D-83FD-4271-9367-3CDB6F2AA2F1}" presName="node" presStyleLbl="node1" presStyleIdx="1" presStyleCnt="6" custScaleX="125819">
        <dgm:presLayoutVars>
          <dgm:bulletEnabled val="1"/>
        </dgm:presLayoutVars>
      </dgm:prSet>
      <dgm:spPr/>
      <dgm:t>
        <a:bodyPr/>
        <a:lstStyle/>
        <a:p>
          <a:endParaRPr lang="en-US"/>
        </a:p>
      </dgm:t>
    </dgm:pt>
    <dgm:pt modelId="{B4FE44C4-A588-4812-85E2-CD1450CC6FF4}" type="pres">
      <dgm:prSet presAssocID="{A85A0761-9252-4DCB-9BF2-84B5402783DE}" presName="Name9" presStyleLbl="parChTrans1D2" presStyleIdx="2" presStyleCnt="6"/>
      <dgm:spPr/>
      <dgm:t>
        <a:bodyPr/>
        <a:lstStyle/>
        <a:p>
          <a:endParaRPr lang="en-US"/>
        </a:p>
      </dgm:t>
    </dgm:pt>
    <dgm:pt modelId="{E9CC2BDF-C359-4898-A2F6-A5589444C6B4}" type="pres">
      <dgm:prSet presAssocID="{A85A0761-9252-4DCB-9BF2-84B5402783DE}" presName="connTx" presStyleLbl="parChTrans1D2" presStyleIdx="2" presStyleCnt="6"/>
      <dgm:spPr/>
      <dgm:t>
        <a:bodyPr/>
        <a:lstStyle/>
        <a:p>
          <a:endParaRPr lang="en-US"/>
        </a:p>
      </dgm:t>
    </dgm:pt>
    <dgm:pt modelId="{AB650795-47E6-42D7-8EE5-F0F3CE2312D4}" type="pres">
      <dgm:prSet presAssocID="{E32CF8D7-458B-4ACB-A448-3AFA3FECC504}" presName="node" presStyleLbl="node1" presStyleIdx="2" presStyleCnt="6" custScaleX="124925">
        <dgm:presLayoutVars>
          <dgm:bulletEnabled val="1"/>
        </dgm:presLayoutVars>
      </dgm:prSet>
      <dgm:spPr/>
      <dgm:t>
        <a:bodyPr/>
        <a:lstStyle/>
        <a:p>
          <a:endParaRPr lang="en-US"/>
        </a:p>
      </dgm:t>
    </dgm:pt>
    <dgm:pt modelId="{6AD51775-7B42-446E-8458-F5C0443A7EFA}" type="pres">
      <dgm:prSet presAssocID="{13915FEB-E393-48A6-86BC-6D8083A9EF6E}" presName="Name9" presStyleLbl="parChTrans1D2" presStyleIdx="3" presStyleCnt="6"/>
      <dgm:spPr/>
      <dgm:t>
        <a:bodyPr/>
        <a:lstStyle/>
        <a:p>
          <a:endParaRPr lang="en-US"/>
        </a:p>
      </dgm:t>
    </dgm:pt>
    <dgm:pt modelId="{7530A521-A335-4235-95E2-F9410FF8ED3B}" type="pres">
      <dgm:prSet presAssocID="{13915FEB-E393-48A6-86BC-6D8083A9EF6E}" presName="connTx" presStyleLbl="parChTrans1D2" presStyleIdx="3" presStyleCnt="6"/>
      <dgm:spPr/>
      <dgm:t>
        <a:bodyPr/>
        <a:lstStyle/>
        <a:p>
          <a:endParaRPr lang="en-US"/>
        </a:p>
      </dgm:t>
    </dgm:pt>
    <dgm:pt modelId="{9573E4E8-6DCA-4E42-8B1A-0194E2341130}" type="pres">
      <dgm:prSet presAssocID="{B752821B-DB0D-47EB-A787-F3E606A66F2C}" presName="node" presStyleLbl="node1" presStyleIdx="3" presStyleCnt="6" custScaleX="124344">
        <dgm:presLayoutVars>
          <dgm:bulletEnabled val="1"/>
        </dgm:presLayoutVars>
      </dgm:prSet>
      <dgm:spPr/>
      <dgm:t>
        <a:bodyPr/>
        <a:lstStyle/>
        <a:p>
          <a:endParaRPr lang="en-US"/>
        </a:p>
      </dgm:t>
    </dgm:pt>
    <dgm:pt modelId="{A5AC5ABA-10A1-4466-A308-3C97BDE50DC6}" type="pres">
      <dgm:prSet presAssocID="{74B7362D-FF8C-4B7D-8EC9-92BE99006C25}" presName="Name9" presStyleLbl="parChTrans1D2" presStyleIdx="4" presStyleCnt="6"/>
      <dgm:spPr/>
      <dgm:t>
        <a:bodyPr/>
        <a:lstStyle/>
        <a:p>
          <a:endParaRPr lang="en-US"/>
        </a:p>
      </dgm:t>
    </dgm:pt>
    <dgm:pt modelId="{1114619B-1CAE-4F9E-909F-95B92CCF43F2}" type="pres">
      <dgm:prSet presAssocID="{74B7362D-FF8C-4B7D-8EC9-92BE99006C25}" presName="connTx" presStyleLbl="parChTrans1D2" presStyleIdx="4" presStyleCnt="6"/>
      <dgm:spPr/>
      <dgm:t>
        <a:bodyPr/>
        <a:lstStyle/>
        <a:p>
          <a:endParaRPr lang="en-US"/>
        </a:p>
      </dgm:t>
    </dgm:pt>
    <dgm:pt modelId="{8F871064-F860-4F99-8402-3737D5D9A410}" type="pres">
      <dgm:prSet presAssocID="{3FF0DE48-0A9A-4C76-8E29-52FAB839DADD}" presName="node" presStyleLbl="node1" presStyleIdx="4" presStyleCnt="6" custScaleX="128543" custScaleY="108409">
        <dgm:presLayoutVars>
          <dgm:bulletEnabled val="1"/>
        </dgm:presLayoutVars>
      </dgm:prSet>
      <dgm:spPr/>
      <dgm:t>
        <a:bodyPr/>
        <a:lstStyle/>
        <a:p>
          <a:endParaRPr lang="en-US"/>
        </a:p>
      </dgm:t>
    </dgm:pt>
    <dgm:pt modelId="{5EF8CC4E-EC5E-411E-9AA9-A0E0A3043E0D}" type="pres">
      <dgm:prSet presAssocID="{AF2D16AA-B9CE-4C92-8DDB-405C5FD6944B}" presName="Name9" presStyleLbl="parChTrans1D2" presStyleIdx="5" presStyleCnt="6"/>
      <dgm:spPr/>
      <dgm:t>
        <a:bodyPr/>
        <a:lstStyle/>
        <a:p>
          <a:endParaRPr lang="en-US"/>
        </a:p>
      </dgm:t>
    </dgm:pt>
    <dgm:pt modelId="{D5ADD8D8-07E6-43D4-B3FA-F9A9662987E1}" type="pres">
      <dgm:prSet presAssocID="{AF2D16AA-B9CE-4C92-8DDB-405C5FD6944B}" presName="connTx" presStyleLbl="parChTrans1D2" presStyleIdx="5" presStyleCnt="6"/>
      <dgm:spPr/>
      <dgm:t>
        <a:bodyPr/>
        <a:lstStyle/>
        <a:p>
          <a:endParaRPr lang="en-US"/>
        </a:p>
      </dgm:t>
    </dgm:pt>
    <dgm:pt modelId="{437866C7-7E2D-426A-9A0F-487ABA8BF045}" type="pres">
      <dgm:prSet presAssocID="{BDF57007-C4A2-49BC-A720-46AC28420385}" presName="node" presStyleLbl="node1" presStyleIdx="5" presStyleCnt="6" custScaleX="120817">
        <dgm:presLayoutVars>
          <dgm:bulletEnabled val="1"/>
        </dgm:presLayoutVars>
      </dgm:prSet>
      <dgm:spPr/>
      <dgm:t>
        <a:bodyPr/>
        <a:lstStyle/>
        <a:p>
          <a:endParaRPr lang="en-US"/>
        </a:p>
      </dgm:t>
    </dgm:pt>
  </dgm:ptLst>
  <dgm:cxnLst>
    <dgm:cxn modelId="{1FA2F404-F4D8-4BEA-9501-24388E7438A7}" type="presOf" srcId="{74B7362D-FF8C-4B7D-8EC9-92BE99006C25}" destId="{A5AC5ABA-10A1-4466-A308-3C97BDE50DC6}" srcOrd="0" destOrd="0" presId="urn:microsoft.com/office/officeart/2005/8/layout/radial1"/>
    <dgm:cxn modelId="{AD71117A-7B87-4377-A841-DF95AC7A3473}" srcId="{9E5FE281-AD3A-40D6-B099-4588876CDCEA}" destId="{D5D93F8F-F2F2-4041-9DCF-F27DB00A93C5}" srcOrd="0" destOrd="0" parTransId="{B2846465-23DB-4121-B607-E0A8D6684F3D}" sibTransId="{6F0AC29B-82E9-468A-AD2B-E3433D60A044}"/>
    <dgm:cxn modelId="{517C3F73-B140-4789-BFBA-11884A5883E5}" type="presOf" srcId="{B752821B-DB0D-47EB-A787-F3E606A66F2C}" destId="{9573E4E8-6DCA-4E42-8B1A-0194E2341130}" srcOrd="0" destOrd="0" presId="urn:microsoft.com/office/officeart/2005/8/layout/radial1"/>
    <dgm:cxn modelId="{7F2DD719-14B3-4D82-B4CE-0C6055C8D48E}" type="presOf" srcId="{3FF0DE48-0A9A-4C76-8E29-52FAB839DADD}" destId="{8F871064-F860-4F99-8402-3737D5D9A410}" srcOrd="0" destOrd="0" presId="urn:microsoft.com/office/officeart/2005/8/layout/radial1"/>
    <dgm:cxn modelId="{5F9F55F2-9A44-440E-A3FE-B0ECB1F5A4CC}" type="presOf" srcId="{AF2D16AA-B9CE-4C92-8DDB-405C5FD6944B}" destId="{D5ADD8D8-07E6-43D4-B3FA-F9A9662987E1}" srcOrd="1" destOrd="0" presId="urn:microsoft.com/office/officeart/2005/8/layout/radial1"/>
    <dgm:cxn modelId="{6BD18AAC-FC98-4B89-9954-4D08BEB58D22}" type="presOf" srcId="{3A84489D-83FD-4271-9367-3CDB6F2AA2F1}" destId="{1D06C418-0FD5-4C18-BC75-1B8B5EB9FA40}" srcOrd="0" destOrd="0" presId="urn:microsoft.com/office/officeart/2005/8/layout/radial1"/>
    <dgm:cxn modelId="{8069A489-9B04-4F52-8FD4-789136668927}" srcId="{1B0D3861-98A1-4431-B2CA-3160938661AE}" destId="{9E5FE281-AD3A-40D6-B099-4588876CDCEA}" srcOrd="0" destOrd="0" parTransId="{1A0618DE-FF7D-4252-8493-F13A755030E7}" sibTransId="{EA4EEA98-DC59-41F7-90EC-217AA04BE703}"/>
    <dgm:cxn modelId="{A0476400-F58E-437B-ABFE-F7368EF1FD11}" type="presOf" srcId="{B2846465-23DB-4121-B607-E0A8D6684F3D}" destId="{FA641CF8-7509-4A7B-AA3C-AFD159E3B073}" srcOrd="1" destOrd="0" presId="urn:microsoft.com/office/officeart/2005/8/layout/radial1"/>
    <dgm:cxn modelId="{54AC8966-BFB3-4339-BADD-A18C92750061}" type="presOf" srcId="{A85A0761-9252-4DCB-9BF2-84B5402783DE}" destId="{B4FE44C4-A588-4812-85E2-CD1450CC6FF4}" srcOrd="0" destOrd="0" presId="urn:microsoft.com/office/officeart/2005/8/layout/radial1"/>
    <dgm:cxn modelId="{54B31E90-19E8-4059-9091-3E58DCB1B4DC}" type="presOf" srcId="{741A8F6E-42BE-455E-A87F-F8812958AE77}" destId="{E1342693-5504-4DA0-82E8-0E8DC9E06A98}" srcOrd="0" destOrd="0" presId="urn:microsoft.com/office/officeart/2005/8/layout/radial1"/>
    <dgm:cxn modelId="{044AC695-DDF7-4F07-A9E4-0F7DC72796BF}" type="presOf" srcId="{B2846465-23DB-4121-B607-E0A8D6684F3D}" destId="{6D378001-A362-4B9B-959D-64C873F91F4A}" srcOrd="0" destOrd="0" presId="urn:microsoft.com/office/officeart/2005/8/layout/radial1"/>
    <dgm:cxn modelId="{5EFA03E6-3257-4690-A4B0-6E8CF52B100E}" type="presOf" srcId="{1B0D3861-98A1-4431-B2CA-3160938661AE}" destId="{B75852D3-B95B-4EE1-A8EB-47C2FC0DE1F6}" srcOrd="0" destOrd="0" presId="urn:microsoft.com/office/officeart/2005/8/layout/radial1"/>
    <dgm:cxn modelId="{36AE365A-F958-457B-A1E1-698200CF451F}" type="presOf" srcId="{74B7362D-FF8C-4B7D-8EC9-92BE99006C25}" destId="{1114619B-1CAE-4F9E-909F-95B92CCF43F2}" srcOrd="1" destOrd="0" presId="urn:microsoft.com/office/officeart/2005/8/layout/radial1"/>
    <dgm:cxn modelId="{CD6D6746-7A56-4FA8-8BF2-FBB40599D091}" type="presOf" srcId="{AF2D16AA-B9CE-4C92-8DDB-405C5FD6944B}" destId="{5EF8CC4E-EC5E-411E-9AA9-A0E0A3043E0D}" srcOrd="0" destOrd="0" presId="urn:microsoft.com/office/officeart/2005/8/layout/radial1"/>
    <dgm:cxn modelId="{669036A7-C7F5-4F0E-B09F-DE73EF54FB77}" srcId="{9E5FE281-AD3A-40D6-B099-4588876CDCEA}" destId="{B752821B-DB0D-47EB-A787-F3E606A66F2C}" srcOrd="3" destOrd="0" parTransId="{13915FEB-E393-48A6-86BC-6D8083A9EF6E}" sibTransId="{40ED3F0F-EA30-42D2-AA52-29ADE11D4C41}"/>
    <dgm:cxn modelId="{9DCD68B9-6A67-4E43-95BF-6C3617A2E7B3}" srcId="{9E5FE281-AD3A-40D6-B099-4588876CDCEA}" destId="{3FF0DE48-0A9A-4C76-8E29-52FAB839DADD}" srcOrd="4" destOrd="0" parTransId="{74B7362D-FF8C-4B7D-8EC9-92BE99006C25}" sibTransId="{0F7B6708-4BE3-4DC1-BA47-A756C01FB69E}"/>
    <dgm:cxn modelId="{CC0D66B5-22D9-46C3-AEA7-F6DE4D7C4713}" type="presOf" srcId="{13915FEB-E393-48A6-86BC-6D8083A9EF6E}" destId="{7530A521-A335-4235-95E2-F9410FF8ED3B}" srcOrd="1" destOrd="0" presId="urn:microsoft.com/office/officeart/2005/8/layout/radial1"/>
    <dgm:cxn modelId="{EE8EDFD8-7CEB-4386-891E-DD3EB0ED1F46}" srcId="{9E5FE281-AD3A-40D6-B099-4588876CDCEA}" destId="{3A84489D-83FD-4271-9367-3CDB6F2AA2F1}" srcOrd="1" destOrd="0" parTransId="{741A8F6E-42BE-455E-A87F-F8812958AE77}" sibTransId="{F3C201D6-ADC8-463B-8928-C013FE329E62}"/>
    <dgm:cxn modelId="{16B616FD-6E51-498E-A7F5-245803783D6B}" srcId="{9E5FE281-AD3A-40D6-B099-4588876CDCEA}" destId="{BDF57007-C4A2-49BC-A720-46AC28420385}" srcOrd="5" destOrd="0" parTransId="{AF2D16AA-B9CE-4C92-8DDB-405C5FD6944B}" sibTransId="{843AE4FF-5EEA-4510-B0A4-34113B4E4287}"/>
    <dgm:cxn modelId="{C509A1C8-D30F-4955-9BCB-27844AD178B1}" type="presOf" srcId="{741A8F6E-42BE-455E-A87F-F8812958AE77}" destId="{D5BBF190-6840-4269-B3D7-AA96C562A555}" srcOrd="1" destOrd="0" presId="urn:microsoft.com/office/officeart/2005/8/layout/radial1"/>
    <dgm:cxn modelId="{6046B9E7-E4D7-4134-8BD1-6781049ED2A3}" type="presOf" srcId="{D5D93F8F-F2F2-4041-9DCF-F27DB00A93C5}" destId="{A9878871-89B6-4A8E-8706-C66F46ABFC7A}" srcOrd="0" destOrd="0" presId="urn:microsoft.com/office/officeart/2005/8/layout/radial1"/>
    <dgm:cxn modelId="{0FB13D00-DCB8-4450-B408-520E6E70E204}" type="presOf" srcId="{13915FEB-E393-48A6-86BC-6D8083A9EF6E}" destId="{6AD51775-7B42-446E-8458-F5C0443A7EFA}" srcOrd="0" destOrd="0" presId="urn:microsoft.com/office/officeart/2005/8/layout/radial1"/>
    <dgm:cxn modelId="{D9D3D21E-B2E1-46FB-91A5-EB3A81E17C07}" srcId="{9E5FE281-AD3A-40D6-B099-4588876CDCEA}" destId="{E32CF8D7-458B-4ACB-A448-3AFA3FECC504}" srcOrd="2" destOrd="0" parTransId="{A85A0761-9252-4DCB-9BF2-84B5402783DE}" sibTransId="{3FC3CF09-0439-4728-83B0-6122D0CE876C}"/>
    <dgm:cxn modelId="{F11D352A-EF41-4D2B-BFEB-BDE93C7698C4}" type="presOf" srcId="{BDF57007-C4A2-49BC-A720-46AC28420385}" destId="{437866C7-7E2D-426A-9A0F-487ABA8BF045}" srcOrd="0" destOrd="0" presId="urn:microsoft.com/office/officeart/2005/8/layout/radial1"/>
    <dgm:cxn modelId="{C97E6A57-94D3-48D5-8962-B676332D5C64}" type="presOf" srcId="{9E5FE281-AD3A-40D6-B099-4588876CDCEA}" destId="{0A046813-4DBE-4361-B01B-9EC3F0C04BB7}" srcOrd="0" destOrd="0" presId="urn:microsoft.com/office/officeart/2005/8/layout/radial1"/>
    <dgm:cxn modelId="{89F1E055-CBBB-4500-B029-0C2368523324}" type="presOf" srcId="{A85A0761-9252-4DCB-9BF2-84B5402783DE}" destId="{E9CC2BDF-C359-4898-A2F6-A5589444C6B4}" srcOrd="1" destOrd="0" presId="urn:microsoft.com/office/officeart/2005/8/layout/radial1"/>
    <dgm:cxn modelId="{CCC1887F-6C14-446B-9680-B2567C5A57E5}" type="presOf" srcId="{E32CF8D7-458B-4ACB-A448-3AFA3FECC504}" destId="{AB650795-47E6-42D7-8EE5-F0F3CE2312D4}" srcOrd="0" destOrd="0" presId="urn:microsoft.com/office/officeart/2005/8/layout/radial1"/>
    <dgm:cxn modelId="{AC65DA90-944C-4D72-9A49-A2D40386F0CD}" type="presParOf" srcId="{B75852D3-B95B-4EE1-A8EB-47C2FC0DE1F6}" destId="{0A046813-4DBE-4361-B01B-9EC3F0C04BB7}" srcOrd="0" destOrd="0" presId="urn:microsoft.com/office/officeart/2005/8/layout/radial1"/>
    <dgm:cxn modelId="{42003977-DB9E-444D-9DC3-4EF5491C610C}" type="presParOf" srcId="{B75852D3-B95B-4EE1-A8EB-47C2FC0DE1F6}" destId="{6D378001-A362-4B9B-959D-64C873F91F4A}" srcOrd="1" destOrd="0" presId="urn:microsoft.com/office/officeart/2005/8/layout/radial1"/>
    <dgm:cxn modelId="{041E23E7-9AD4-43AD-9706-55E79DD5FD12}" type="presParOf" srcId="{6D378001-A362-4B9B-959D-64C873F91F4A}" destId="{FA641CF8-7509-4A7B-AA3C-AFD159E3B073}" srcOrd="0" destOrd="0" presId="urn:microsoft.com/office/officeart/2005/8/layout/radial1"/>
    <dgm:cxn modelId="{E99068DF-55F2-4079-8BBC-951FD99C0EB5}" type="presParOf" srcId="{B75852D3-B95B-4EE1-A8EB-47C2FC0DE1F6}" destId="{A9878871-89B6-4A8E-8706-C66F46ABFC7A}" srcOrd="2" destOrd="0" presId="urn:microsoft.com/office/officeart/2005/8/layout/radial1"/>
    <dgm:cxn modelId="{A549BFEE-8021-4955-8F6C-A903AFE5A4AB}" type="presParOf" srcId="{B75852D3-B95B-4EE1-A8EB-47C2FC0DE1F6}" destId="{E1342693-5504-4DA0-82E8-0E8DC9E06A98}" srcOrd="3" destOrd="0" presId="urn:microsoft.com/office/officeart/2005/8/layout/radial1"/>
    <dgm:cxn modelId="{1D2A2F89-D291-4385-8087-FB0E3DEAA519}" type="presParOf" srcId="{E1342693-5504-4DA0-82E8-0E8DC9E06A98}" destId="{D5BBF190-6840-4269-B3D7-AA96C562A555}" srcOrd="0" destOrd="0" presId="urn:microsoft.com/office/officeart/2005/8/layout/radial1"/>
    <dgm:cxn modelId="{161C5E83-BD57-4D6A-BFBD-A5C91D821F7D}" type="presParOf" srcId="{B75852D3-B95B-4EE1-A8EB-47C2FC0DE1F6}" destId="{1D06C418-0FD5-4C18-BC75-1B8B5EB9FA40}" srcOrd="4" destOrd="0" presId="urn:microsoft.com/office/officeart/2005/8/layout/radial1"/>
    <dgm:cxn modelId="{09DCE819-C4F1-4988-8233-9511630E8228}" type="presParOf" srcId="{B75852D3-B95B-4EE1-A8EB-47C2FC0DE1F6}" destId="{B4FE44C4-A588-4812-85E2-CD1450CC6FF4}" srcOrd="5" destOrd="0" presId="urn:microsoft.com/office/officeart/2005/8/layout/radial1"/>
    <dgm:cxn modelId="{6FE2253F-57E3-46B8-B257-8D6699D42B82}" type="presParOf" srcId="{B4FE44C4-A588-4812-85E2-CD1450CC6FF4}" destId="{E9CC2BDF-C359-4898-A2F6-A5589444C6B4}" srcOrd="0" destOrd="0" presId="urn:microsoft.com/office/officeart/2005/8/layout/radial1"/>
    <dgm:cxn modelId="{46947501-BBB7-4779-B88E-D85F0DA0E91C}" type="presParOf" srcId="{B75852D3-B95B-4EE1-A8EB-47C2FC0DE1F6}" destId="{AB650795-47E6-42D7-8EE5-F0F3CE2312D4}" srcOrd="6" destOrd="0" presId="urn:microsoft.com/office/officeart/2005/8/layout/radial1"/>
    <dgm:cxn modelId="{FA647D9C-8DB7-4736-89E6-45677A2E8F44}" type="presParOf" srcId="{B75852D3-B95B-4EE1-A8EB-47C2FC0DE1F6}" destId="{6AD51775-7B42-446E-8458-F5C0443A7EFA}" srcOrd="7" destOrd="0" presId="urn:microsoft.com/office/officeart/2005/8/layout/radial1"/>
    <dgm:cxn modelId="{019186C8-50A2-443F-8378-DAED2D7A6BFA}" type="presParOf" srcId="{6AD51775-7B42-446E-8458-F5C0443A7EFA}" destId="{7530A521-A335-4235-95E2-F9410FF8ED3B}" srcOrd="0" destOrd="0" presId="urn:microsoft.com/office/officeart/2005/8/layout/radial1"/>
    <dgm:cxn modelId="{F47209F0-C9A0-4821-995E-E908665976A6}" type="presParOf" srcId="{B75852D3-B95B-4EE1-A8EB-47C2FC0DE1F6}" destId="{9573E4E8-6DCA-4E42-8B1A-0194E2341130}" srcOrd="8" destOrd="0" presId="urn:microsoft.com/office/officeart/2005/8/layout/radial1"/>
    <dgm:cxn modelId="{EAAA4E36-FEE0-47B9-B4B3-39BBDDBD6497}" type="presParOf" srcId="{B75852D3-B95B-4EE1-A8EB-47C2FC0DE1F6}" destId="{A5AC5ABA-10A1-4466-A308-3C97BDE50DC6}" srcOrd="9" destOrd="0" presId="urn:microsoft.com/office/officeart/2005/8/layout/radial1"/>
    <dgm:cxn modelId="{14379C13-777B-43D7-AE99-089DCDB25F67}" type="presParOf" srcId="{A5AC5ABA-10A1-4466-A308-3C97BDE50DC6}" destId="{1114619B-1CAE-4F9E-909F-95B92CCF43F2}" srcOrd="0" destOrd="0" presId="urn:microsoft.com/office/officeart/2005/8/layout/radial1"/>
    <dgm:cxn modelId="{D762CCA0-3166-4C80-81A3-77B934DC997C}" type="presParOf" srcId="{B75852D3-B95B-4EE1-A8EB-47C2FC0DE1F6}" destId="{8F871064-F860-4F99-8402-3737D5D9A410}" srcOrd="10" destOrd="0" presId="urn:microsoft.com/office/officeart/2005/8/layout/radial1"/>
    <dgm:cxn modelId="{523975B5-140D-4775-916A-B7BC1CA4DD07}" type="presParOf" srcId="{B75852D3-B95B-4EE1-A8EB-47C2FC0DE1F6}" destId="{5EF8CC4E-EC5E-411E-9AA9-A0E0A3043E0D}" srcOrd="11" destOrd="0" presId="urn:microsoft.com/office/officeart/2005/8/layout/radial1"/>
    <dgm:cxn modelId="{7020D22C-0290-4A75-BAE4-C8782E0CCEA9}" type="presParOf" srcId="{5EF8CC4E-EC5E-411E-9AA9-A0E0A3043E0D}" destId="{D5ADD8D8-07E6-43D4-B3FA-F9A9662987E1}" srcOrd="0" destOrd="0" presId="urn:microsoft.com/office/officeart/2005/8/layout/radial1"/>
    <dgm:cxn modelId="{6E0CD85B-463D-4AF8-B799-0D2B81679824}" type="presParOf" srcId="{B75852D3-B95B-4EE1-A8EB-47C2FC0DE1F6}" destId="{437866C7-7E2D-426A-9A0F-487ABA8BF04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46813-4DBE-4361-B01B-9EC3F0C04BB7}">
      <dsp:nvSpPr>
        <dsp:cNvPr id="0" name=""/>
        <dsp:cNvSpPr/>
      </dsp:nvSpPr>
      <dsp:spPr>
        <a:xfrm>
          <a:off x="5262857" y="2224520"/>
          <a:ext cx="1689292" cy="168929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a:off x="5510248" y="2471911"/>
        <a:ext cx="1194510" cy="1194510"/>
      </dsp:txXfrm>
    </dsp:sp>
    <dsp:sp modelId="{6D378001-A362-4B9B-959D-64C873F91F4A}">
      <dsp:nvSpPr>
        <dsp:cNvPr id="0" name=""/>
        <dsp:cNvSpPr/>
      </dsp:nvSpPr>
      <dsp:spPr>
        <a:xfrm rot="16200000">
          <a:off x="5852802" y="1957349"/>
          <a:ext cx="509402" cy="24940"/>
        </a:xfrm>
        <a:custGeom>
          <a:avLst/>
          <a:gdLst/>
          <a:ahLst/>
          <a:cxnLst/>
          <a:rect l="0" t="0" r="0" b="0"/>
          <a:pathLst>
            <a:path>
              <a:moveTo>
                <a:pt x="0" y="12470"/>
              </a:moveTo>
              <a:lnTo>
                <a:pt x="509402" y="124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94769" y="1957084"/>
        <a:ext cx="25470" cy="25470"/>
      </dsp:txXfrm>
    </dsp:sp>
    <dsp:sp modelId="{A9878871-89B6-4A8E-8706-C66F46ABFC7A}">
      <dsp:nvSpPr>
        <dsp:cNvPr id="0" name=""/>
        <dsp:cNvSpPr/>
      </dsp:nvSpPr>
      <dsp:spPr>
        <a:xfrm>
          <a:off x="5097932" y="25826"/>
          <a:ext cx="2019143" cy="16892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জন্ম : ১৯৩৯সালে পশ্চিমবঙ্গের হুগলি জেলার মৌড়া গ্রামে।</a:t>
          </a:r>
          <a:endParaRPr lang="en-US" sz="2000" kern="1200" dirty="0">
            <a:solidFill>
              <a:schemeClr val="tx1"/>
            </a:solidFill>
            <a:latin typeface="NikoshBAN" panose="02000000000000000000" pitchFamily="2" charset="0"/>
            <a:cs typeface="NikoshBAN" panose="02000000000000000000" pitchFamily="2" charset="0"/>
          </a:endParaRPr>
        </a:p>
      </dsp:txBody>
      <dsp:txXfrm>
        <a:off x="5393629" y="273217"/>
        <a:ext cx="1427749" cy="1194510"/>
      </dsp:txXfrm>
    </dsp:sp>
    <dsp:sp modelId="{E1342693-5504-4DA0-82E8-0E8DC9E06A98}">
      <dsp:nvSpPr>
        <dsp:cNvPr id="0" name=""/>
        <dsp:cNvSpPr/>
      </dsp:nvSpPr>
      <dsp:spPr>
        <a:xfrm rot="19800000">
          <a:off x="6814791" y="2544068"/>
          <a:ext cx="361220" cy="24940"/>
        </a:xfrm>
        <a:custGeom>
          <a:avLst/>
          <a:gdLst/>
          <a:ahLst/>
          <a:cxnLst/>
          <a:rect l="0" t="0" r="0" b="0"/>
          <a:pathLst>
            <a:path>
              <a:moveTo>
                <a:pt x="0" y="12470"/>
              </a:moveTo>
              <a:lnTo>
                <a:pt x="361220" y="124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86371" y="2547508"/>
        <a:ext cx="18061" cy="18061"/>
      </dsp:txXfrm>
    </dsp:sp>
    <dsp:sp modelId="{1D06C418-0FD5-4C18-BC75-1B8B5EB9FA40}">
      <dsp:nvSpPr>
        <dsp:cNvPr id="0" name=""/>
        <dsp:cNvSpPr/>
      </dsp:nvSpPr>
      <dsp:spPr>
        <a:xfrm>
          <a:off x="6948904" y="1125173"/>
          <a:ext cx="2125450" cy="1689292"/>
        </a:xfrm>
        <a:prstGeom prst="ellipse">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শিক্ষাজীবন: ঢাকা হাইস্কুল, কায়েদে আজম কলেজ, কলকাতা যাদবপুর।</a:t>
          </a:r>
          <a:endParaRPr lang="en-US" sz="2000" kern="1200" dirty="0">
            <a:solidFill>
              <a:schemeClr val="tx1"/>
            </a:solidFill>
            <a:latin typeface="NikoshBAN" panose="02000000000000000000" pitchFamily="2" charset="0"/>
            <a:cs typeface="NikoshBAN" panose="02000000000000000000" pitchFamily="2" charset="0"/>
          </a:endParaRPr>
        </a:p>
      </dsp:txBody>
      <dsp:txXfrm>
        <a:off x="7260169" y="1372564"/>
        <a:ext cx="1502920" cy="1194510"/>
      </dsp:txXfrm>
    </dsp:sp>
    <dsp:sp modelId="{B4FE44C4-A588-4812-85E2-CD1450CC6FF4}">
      <dsp:nvSpPr>
        <dsp:cNvPr id="0" name=""/>
        <dsp:cNvSpPr/>
      </dsp:nvSpPr>
      <dsp:spPr>
        <a:xfrm rot="1800000">
          <a:off x="6814481" y="3570483"/>
          <a:ext cx="365855" cy="24940"/>
        </a:xfrm>
        <a:custGeom>
          <a:avLst/>
          <a:gdLst/>
          <a:ahLst/>
          <a:cxnLst/>
          <a:rect l="0" t="0" r="0" b="0"/>
          <a:pathLst>
            <a:path>
              <a:moveTo>
                <a:pt x="0" y="12470"/>
              </a:moveTo>
              <a:lnTo>
                <a:pt x="365855" y="124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88262" y="3573807"/>
        <a:ext cx="18292" cy="18292"/>
      </dsp:txXfrm>
    </dsp:sp>
    <dsp:sp modelId="{AB650795-47E6-42D7-8EE5-F0F3CE2312D4}">
      <dsp:nvSpPr>
        <dsp:cNvPr id="0" name=""/>
        <dsp:cNvSpPr/>
      </dsp:nvSpPr>
      <dsp:spPr>
        <a:xfrm>
          <a:off x="6956455" y="3323868"/>
          <a:ext cx="2110348" cy="1689292"/>
        </a:xfrm>
        <a:prstGeom prst="ellipse">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কর্মজীবন: অধ্যাপনা করেন চট্রগ্রাম বিশ্ববিদ্যালয় ও জাহাঙ্গীর নগর বিশ্ববিদ্যালয়</a:t>
          </a:r>
          <a:endParaRPr lang="en-US" sz="2000" kern="1200" dirty="0">
            <a:solidFill>
              <a:schemeClr val="tx1"/>
            </a:solidFill>
            <a:latin typeface="NikoshBAN" panose="02000000000000000000" pitchFamily="2" charset="0"/>
            <a:cs typeface="NikoshBAN" panose="02000000000000000000" pitchFamily="2" charset="0"/>
          </a:endParaRPr>
        </a:p>
      </dsp:txBody>
      <dsp:txXfrm>
        <a:off x="7265508" y="3571259"/>
        <a:ext cx="1492242" cy="1194510"/>
      </dsp:txXfrm>
    </dsp:sp>
    <dsp:sp modelId="{6AD51775-7B42-446E-8458-F5C0443A7EFA}">
      <dsp:nvSpPr>
        <dsp:cNvPr id="0" name=""/>
        <dsp:cNvSpPr/>
      </dsp:nvSpPr>
      <dsp:spPr>
        <a:xfrm rot="5400000">
          <a:off x="5852802" y="4156044"/>
          <a:ext cx="509402" cy="24940"/>
        </a:xfrm>
        <a:custGeom>
          <a:avLst/>
          <a:gdLst/>
          <a:ahLst/>
          <a:cxnLst/>
          <a:rect l="0" t="0" r="0" b="0"/>
          <a:pathLst>
            <a:path>
              <a:moveTo>
                <a:pt x="0" y="12470"/>
              </a:moveTo>
              <a:lnTo>
                <a:pt x="509402" y="124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94769" y="4155779"/>
        <a:ext cx="25470" cy="25470"/>
      </dsp:txXfrm>
    </dsp:sp>
    <dsp:sp modelId="{9573E4E8-6DCA-4E42-8B1A-0194E2341130}">
      <dsp:nvSpPr>
        <dsp:cNvPr id="0" name=""/>
        <dsp:cNvSpPr/>
      </dsp:nvSpPr>
      <dsp:spPr>
        <a:xfrm>
          <a:off x="5057237" y="4423215"/>
          <a:ext cx="2100533" cy="1689292"/>
        </a:xfrm>
        <a:prstGeom prst="ellipse">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সাহিত্যকর্ম: কবিতা, গল্প। তবে প্রবন্ধে খ্যাতি লাভ করেন। অর্ধ শতাধিক গ্রন্থের রচয়িতা।</a:t>
          </a:r>
          <a:endParaRPr lang="en-US" sz="2000" kern="1200" dirty="0">
            <a:solidFill>
              <a:schemeClr val="tx1"/>
            </a:solidFill>
            <a:latin typeface="NikoshBAN" panose="02000000000000000000" pitchFamily="2" charset="0"/>
            <a:cs typeface="NikoshBAN" panose="02000000000000000000" pitchFamily="2" charset="0"/>
          </a:endParaRPr>
        </a:p>
      </dsp:txBody>
      <dsp:txXfrm>
        <a:off x="5364853" y="4670606"/>
        <a:ext cx="1485301" cy="1194510"/>
      </dsp:txXfrm>
    </dsp:sp>
    <dsp:sp modelId="{A5AC5ABA-10A1-4466-A308-3C97BDE50DC6}">
      <dsp:nvSpPr>
        <dsp:cNvPr id="0" name=""/>
        <dsp:cNvSpPr/>
      </dsp:nvSpPr>
      <dsp:spPr>
        <a:xfrm rot="9000000">
          <a:off x="5077884" y="3558904"/>
          <a:ext cx="319540" cy="24940"/>
        </a:xfrm>
        <a:custGeom>
          <a:avLst/>
          <a:gdLst/>
          <a:ahLst/>
          <a:cxnLst/>
          <a:rect l="0" t="0" r="0" b="0"/>
          <a:pathLst>
            <a:path>
              <a:moveTo>
                <a:pt x="0" y="12470"/>
              </a:moveTo>
              <a:lnTo>
                <a:pt x="319540" y="124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229665" y="3563386"/>
        <a:ext cx="15977" cy="15977"/>
      </dsp:txXfrm>
    </dsp:sp>
    <dsp:sp modelId="{8F871064-F860-4F99-8402-3737D5D9A410}">
      <dsp:nvSpPr>
        <dsp:cNvPr id="0" name=""/>
        <dsp:cNvSpPr/>
      </dsp:nvSpPr>
      <dsp:spPr>
        <a:xfrm>
          <a:off x="3117645" y="3252841"/>
          <a:ext cx="2171466" cy="1831344"/>
        </a:xfrm>
        <a:prstGeom prst="ellipse">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উল্লেখযোগ্য গ্রন্থ: স্বগত সংলাপ, রবীন্দ্রনাথ, কিশোর জীবনী নজরুল ইসলাম ইত্যাদি</a:t>
          </a:r>
          <a:endParaRPr lang="en-US" sz="2000" kern="1200" dirty="0">
            <a:solidFill>
              <a:schemeClr val="tx1"/>
            </a:solidFill>
            <a:latin typeface="NikoshBAN" panose="02000000000000000000" pitchFamily="2" charset="0"/>
            <a:cs typeface="NikoshBAN" panose="02000000000000000000" pitchFamily="2" charset="0"/>
          </a:endParaRPr>
        </a:p>
      </dsp:txBody>
      <dsp:txXfrm>
        <a:off x="3435649" y="3521035"/>
        <a:ext cx="1535458" cy="1294956"/>
      </dsp:txXfrm>
    </dsp:sp>
    <dsp:sp modelId="{5EF8CC4E-EC5E-411E-9AA9-A0E0A3043E0D}">
      <dsp:nvSpPr>
        <dsp:cNvPr id="0" name=""/>
        <dsp:cNvSpPr/>
      </dsp:nvSpPr>
      <dsp:spPr>
        <a:xfrm rot="12600000">
          <a:off x="5014388" y="2537475"/>
          <a:ext cx="387594" cy="24940"/>
        </a:xfrm>
        <a:custGeom>
          <a:avLst/>
          <a:gdLst/>
          <a:ahLst/>
          <a:cxnLst/>
          <a:rect l="0" t="0" r="0" b="0"/>
          <a:pathLst>
            <a:path>
              <a:moveTo>
                <a:pt x="0" y="12470"/>
              </a:moveTo>
              <a:lnTo>
                <a:pt x="387594" y="124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198495" y="2540255"/>
        <a:ext cx="19379" cy="19379"/>
      </dsp:txXfrm>
    </dsp:sp>
    <dsp:sp modelId="{437866C7-7E2D-426A-9A0F-487ABA8BF045}">
      <dsp:nvSpPr>
        <dsp:cNvPr id="0" name=""/>
        <dsp:cNvSpPr/>
      </dsp:nvSpPr>
      <dsp:spPr>
        <a:xfrm>
          <a:off x="3182902" y="1125173"/>
          <a:ext cx="2040952" cy="168929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IN" sz="2000" kern="1200" dirty="0" smtClean="0">
              <a:solidFill>
                <a:srgbClr val="FFFF00"/>
              </a:solidFill>
              <a:latin typeface="NikoshBAN" panose="02000000000000000000" pitchFamily="2" charset="0"/>
              <a:cs typeface="NikoshBAN" panose="02000000000000000000" pitchFamily="2" charset="0"/>
            </a:rPr>
            <a:t>পুরস্কার:  সাহিত্যে তাৎপর্যপুর্ণ অবদানের জন্য  বাংলা একাডেমি পুরুস্কার।</a:t>
          </a:r>
          <a:endParaRPr lang="en-US" sz="2000" kern="1200" dirty="0">
            <a:solidFill>
              <a:srgbClr val="FFFF00"/>
            </a:solidFill>
            <a:latin typeface="NikoshBAN" panose="02000000000000000000" pitchFamily="2" charset="0"/>
            <a:cs typeface="NikoshBAN" panose="02000000000000000000" pitchFamily="2" charset="0"/>
          </a:endParaRPr>
        </a:p>
      </dsp:txBody>
      <dsp:txXfrm>
        <a:off x="3481793" y="1372564"/>
        <a:ext cx="1443170" cy="11945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DDB89-8A48-48E5-B7AC-3970F1F89FF4}"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6B2D-8E81-40F0-85A7-73EA121F526E}" type="slidenum">
              <a:rPr lang="en-US" smtClean="0"/>
              <a:t>‹#›</a:t>
            </a:fld>
            <a:endParaRPr lang="en-US"/>
          </a:p>
        </p:txBody>
      </p:sp>
    </p:spTree>
    <p:extLst>
      <p:ext uri="{BB962C8B-B14F-4D97-AF65-F5344CB8AC3E}">
        <p14:creationId xmlns:p14="http://schemas.microsoft.com/office/powerpoint/2010/main" val="193418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233787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0320E-07AB-40EC-8297-D344A0109BE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360801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0320E-07AB-40EC-8297-D344A0109BE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235982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0320E-07AB-40EC-8297-D344A0109BE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28624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0320E-07AB-40EC-8297-D344A0109BE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127466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0320E-07AB-40EC-8297-D344A0109BE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316099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90320E-07AB-40EC-8297-D344A0109BE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421097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90320E-07AB-40EC-8297-D344A0109BED}"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300524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90320E-07AB-40EC-8297-D344A0109BED}"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150328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0320E-07AB-40EC-8297-D344A0109BED}"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42271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0320E-07AB-40EC-8297-D344A0109BE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1238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0320E-07AB-40EC-8297-D344A0109BE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AEEFA-DE47-48EA-9D2E-BC8C0B8DFCA9}" type="slidenum">
              <a:rPr lang="en-US" smtClean="0"/>
              <a:t>‹#›</a:t>
            </a:fld>
            <a:endParaRPr lang="en-US"/>
          </a:p>
        </p:txBody>
      </p:sp>
    </p:spTree>
    <p:extLst>
      <p:ext uri="{BB962C8B-B14F-4D97-AF65-F5344CB8AC3E}">
        <p14:creationId xmlns:p14="http://schemas.microsoft.com/office/powerpoint/2010/main" val="77469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0320E-07AB-40EC-8297-D344A0109BED}"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AEEFA-DE47-48EA-9D2E-BC8C0B8DFCA9}" type="slidenum">
              <a:rPr lang="en-US" smtClean="0"/>
              <a:t>‹#›</a:t>
            </a:fld>
            <a:endParaRPr lang="en-US"/>
          </a:p>
        </p:txBody>
      </p:sp>
    </p:spTree>
    <p:extLst>
      <p:ext uri="{BB962C8B-B14F-4D97-AF65-F5344CB8AC3E}">
        <p14:creationId xmlns:p14="http://schemas.microsoft.com/office/powerpoint/2010/main" val="2285414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25.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2.jp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7.jp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8.wmf"/></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5.jpg"/><Relationship Id="rId7" Type="http://schemas.openxmlformats.org/officeDocument/2006/relationships/image" Target="../media/image5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51.jp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 y="417095"/>
            <a:ext cx="12192000" cy="3046988"/>
          </a:xfrm>
          <a:prstGeom prst="rect">
            <a:avLst/>
          </a:prstGeom>
          <a:noFill/>
        </p:spPr>
        <p:txBody>
          <a:bodyPr wrap="square" rtlCol="0">
            <a:spAutoFit/>
          </a:bodyPr>
          <a:lstStyle/>
          <a:p>
            <a:pPr algn="ctr"/>
            <a:r>
              <a:rPr lang="en-US" sz="9600" b="1" dirty="0" err="1" smtClean="0">
                <a:ln w="6600">
                  <a:solidFill>
                    <a:schemeClr val="accent2"/>
                  </a:solidFill>
                  <a:prstDash val="solid"/>
                </a:ln>
                <a:solidFill>
                  <a:srgbClr val="FFFFFF"/>
                </a:solidFill>
                <a:effectLst>
                  <a:outerShdw dist="38100" dir="2700000" algn="tl" rotWithShape="0">
                    <a:schemeClr val="accent2"/>
                  </a:outerShdw>
                </a:effectLst>
              </a:rPr>
              <a:t>আজকের</a:t>
            </a:r>
            <a:r>
              <a:rPr lang="en-US" sz="96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9600" b="1" dirty="0" err="1" smtClean="0">
                <a:ln w="6600">
                  <a:solidFill>
                    <a:schemeClr val="accent2"/>
                  </a:solidFill>
                  <a:prstDash val="solid"/>
                </a:ln>
                <a:solidFill>
                  <a:srgbClr val="FFFFFF"/>
                </a:solidFill>
                <a:effectLst>
                  <a:outerShdw dist="38100" dir="2700000" algn="tl" rotWithShape="0">
                    <a:schemeClr val="accent2"/>
                  </a:outerShdw>
                </a:effectLst>
              </a:rPr>
              <a:t>মাল্টিমিডিয়া</a:t>
            </a:r>
            <a:r>
              <a:rPr lang="en-US" sz="96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9600" b="1" dirty="0" err="1" smtClean="0">
                <a:ln w="6600">
                  <a:solidFill>
                    <a:schemeClr val="accent2"/>
                  </a:solidFill>
                  <a:prstDash val="solid"/>
                </a:ln>
                <a:solidFill>
                  <a:srgbClr val="FFFFFF"/>
                </a:solidFill>
                <a:effectLst>
                  <a:outerShdw dist="38100" dir="2700000" algn="tl" rotWithShape="0">
                    <a:schemeClr val="accent2"/>
                  </a:outerShdw>
                </a:effectLst>
              </a:rPr>
              <a:t>ক্লাসে</a:t>
            </a:r>
            <a:r>
              <a:rPr lang="en-US" sz="96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9600" b="1" dirty="0" err="1" smtClean="0">
                <a:ln w="6600">
                  <a:solidFill>
                    <a:schemeClr val="accent2"/>
                  </a:solidFill>
                  <a:prstDash val="solid"/>
                </a:ln>
                <a:solidFill>
                  <a:srgbClr val="FFFFFF"/>
                </a:solidFill>
                <a:effectLst>
                  <a:outerShdw dist="38100" dir="2700000" algn="tl" rotWithShape="0">
                    <a:schemeClr val="accent2"/>
                  </a:outerShdw>
                </a:effectLst>
              </a:rPr>
              <a:t>সবাইকে</a:t>
            </a:r>
            <a:r>
              <a:rPr lang="en-US" sz="96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9600" b="1" dirty="0" err="1" smtClean="0">
                <a:ln w="6600">
                  <a:solidFill>
                    <a:schemeClr val="accent2"/>
                  </a:solidFill>
                  <a:prstDash val="solid"/>
                </a:ln>
                <a:solidFill>
                  <a:srgbClr val="FFFFFF"/>
                </a:solidFill>
                <a:effectLst>
                  <a:outerShdw dist="38100" dir="2700000" algn="tl" rotWithShape="0">
                    <a:schemeClr val="accent2"/>
                  </a:outerShdw>
                </a:effectLst>
              </a:rPr>
              <a:t>স্বাগতম</a:t>
            </a:r>
            <a:endParaRPr lang="en-US" sz="9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2672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712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25" y="5266970"/>
            <a:ext cx="11860777" cy="1508105"/>
          </a:xfrm>
          <a:prstGeom prst="rect">
            <a:avLst/>
          </a:prstGeom>
          <a:solidFill>
            <a:schemeClr val="accent5">
              <a:lumMod val="20000"/>
              <a:lumOff val="80000"/>
            </a:schemeClr>
          </a:solidFill>
        </p:spPr>
        <p:txBody>
          <a:bodyPr wrap="square">
            <a:spAutoFit/>
          </a:bodyPr>
          <a:lstStyle/>
          <a:p>
            <a:r>
              <a:rPr lang="bn-IN" sz="28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সাহিত্য</a:t>
            </a:r>
            <a:r>
              <a:rPr lang="bn-IN" sz="2800" dirty="0" smtClean="0">
                <a:latin typeface="NikoshBAN" panose="02000000000000000000" pitchFamily="2" charset="0"/>
                <a:cs typeface="NikoshBAN" panose="02000000000000000000" pitchFamily="2" charset="0"/>
              </a:rPr>
              <a:t>   সাহিত্য </a:t>
            </a:r>
            <a:r>
              <a:rPr lang="bn-IN" sz="2800" dirty="0">
                <a:latin typeface="NikoshBAN" panose="02000000000000000000" pitchFamily="2" charset="0"/>
                <a:cs typeface="NikoshBAN" panose="02000000000000000000" pitchFamily="2" charset="0"/>
              </a:rPr>
              <a:t>বিশাল পরিধির একটি বিষয়। সার্বিকভাবে সাহিত্যের রূপ বলতে আমরা সাহিত্যের বিভিন্ন শাখা বুঝে থাকি,যেমন- কবিতা মহাকাব্য,নাটক,কাব্যনাট্য,ছোটগল্প, উপন্যাস,রম্যরচনা ইত্যাদি। আর রীতি হলো এই </a:t>
            </a:r>
            <a:r>
              <a:rPr lang="bn-IN" sz="2800" dirty="0" smtClean="0">
                <a:latin typeface="NikoshBAN" panose="02000000000000000000" pitchFamily="2" charset="0"/>
                <a:cs typeface="NikoshBAN" panose="02000000000000000000" pitchFamily="2" charset="0"/>
              </a:rPr>
              <a:t>ঐ</a:t>
            </a:r>
            <a:r>
              <a:rPr lang="en-US" sz="2800" smtClean="0">
                <a:latin typeface="NikoshBAN" panose="02000000000000000000" pitchFamily="2" charset="0"/>
                <a:cs typeface="NikoshBAN" panose="02000000000000000000" pitchFamily="2" charset="0"/>
              </a:rPr>
              <a:t> </a:t>
            </a:r>
            <a:r>
              <a:rPr lang="bn-IN" sz="2800" smtClean="0">
                <a:latin typeface="NikoshBAN" panose="02000000000000000000" pitchFamily="2" charset="0"/>
                <a:cs typeface="NikoshBAN" panose="02000000000000000000" pitchFamily="2" charset="0"/>
              </a:rPr>
              <a:t>শাখাগুলো </a:t>
            </a:r>
            <a:r>
              <a:rPr lang="bn-IN" sz="2800" dirty="0">
                <a:latin typeface="NikoshBAN" panose="02000000000000000000" pitchFamily="2" charset="0"/>
                <a:cs typeface="NikoshBAN" panose="02000000000000000000" pitchFamily="2" charset="0"/>
              </a:rPr>
              <a:t>কীভাবে নির্মিত হয়েছে সে বিষয়ে পর্যবেক্ষণ ও আলোচনা।  </a:t>
            </a:r>
          </a:p>
        </p:txBody>
      </p:sp>
      <p:sp>
        <p:nvSpPr>
          <p:cNvPr id="3" name="Rectangle 2"/>
          <p:cNvSpPr/>
          <p:nvPr/>
        </p:nvSpPr>
        <p:spPr>
          <a:xfrm>
            <a:off x="4243628" y="-180774"/>
            <a:ext cx="3857145" cy="707886"/>
          </a:xfrm>
          <a:prstGeom prst="rect">
            <a:avLst/>
          </a:prstGeom>
        </p:spPr>
        <p:txBody>
          <a:bodyPr wrap="none">
            <a:spAutoFit/>
          </a:bodyPr>
          <a:lstStyle/>
          <a:p>
            <a:pPr algn="ctr"/>
            <a:r>
              <a:rPr lang="bn-IN" sz="4000" dirty="0">
                <a:solidFill>
                  <a:srgbClr val="FF0000"/>
                </a:solidFill>
                <a:latin typeface="NikoshBAN" panose="02000000000000000000" pitchFamily="2" charset="0"/>
                <a:cs typeface="NikoshBAN" panose="02000000000000000000" pitchFamily="2" charset="0"/>
              </a:rPr>
              <a:t>ছবির মাধ্যমে আলোচনা</a:t>
            </a:r>
            <a:endParaRPr lang="en-US" sz="4000" dirty="0">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25" y="527112"/>
            <a:ext cx="2982818" cy="44046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494" y="527111"/>
            <a:ext cx="2774464" cy="44046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209" y="527111"/>
            <a:ext cx="2887725" cy="44046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5646" y="527111"/>
            <a:ext cx="2761456" cy="4404653"/>
          </a:xfrm>
          <a:prstGeom prst="rect">
            <a:avLst/>
          </a:prstGeom>
        </p:spPr>
      </p:pic>
    </p:spTree>
    <p:extLst>
      <p:ext uri="{BB962C8B-B14F-4D97-AF65-F5344CB8AC3E}">
        <p14:creationId xmlns:p14="http://schemas.microsoft.com/office/powerpoint/2010/main" val="538547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p:cTn id="41"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948" y="0"/>
            <a:ext cx="1211705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72591" y="104931"/>
            <a:ext cx="3492708"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ছবির মাধ্যমে আলোচনা</a:t>
            </a:r>
            <a:endParaRPr lang="en-US" sz="3600"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936" y="755816"/>
            <a:ext cx="2803161" cy="37712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751262"/>
            <a:ext cx="2733943" cy="37757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69" y="746708"/>
            <a:ext cx="2837534" cy="37803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807" y="755816"/>
            <a:ext cx="2698225" cy="377121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0935" y="746708"/>
            <a:ext cx="2803162" cy="3771214"/>
          </a:xfrm>
          <a:prstGeom prst="rect">
            <a:avLst/>
          </a:prstGeom>
        </p:spPr>
      </p:pic>
      <p:sp>
        <p:nvSpPr>
          <p:cNvPr id="10" name="TextBox 9"/>
          <p:cNvSpPr txBox="1"/>
          <p:nvPr/>
        </p:nvSpPr>
        <p:spPr>
          <a:xfrm>
            <a:off x="74948" y="4767089"/>
            <a:ext cx="11932167" cy="1938992"/>
          </a:xfrm>
          <a:prstGeom prst="rect">
            <a:avLst/>
          </a:prstGeom>
          <a:solidFill>
            <a:schemeClr val="accent1">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কবিতা </a:t>
            </a:r>
            <a:r>
              <a:rPr lang="bn-IN" sz="2800" dirty="0" smtClean="0">
                <a:latin typeface="NikoshBAN" panose="02000000000000000000" pitchFamily="2" charset="0"/>
                <a:cs typeface="NikoshBAN" panose="02000000000000000000" pitchFamily="2" charset="0"/>
              </a:rPr>
              <a:t> ছন্দবদ্ধ ভাষায়, অর্থাৎ পদ্যে যা লিখিত হয় তাকেই আমরা “কবিতা” বলে থাকি।কবিতার প্রধান দুটি রূপভেদ হলো- মহাকাব্য ওগীতিকবিতা।বাংলা ভাষায় মহাকব্যের চুড়ান্ত সফল রূপ প্রকাশ করেছেন মাইকেল মধুসূদন দত্ত তাঁর “মেঘনাদ বধ” কাব্যে।ভারতবর্ষ উপমহাদেশের সর্বপ্রাচীন দুটি কাহিনীর একটি হলো রামায়ণ আর অন্যটি হলো মহাভারত।মহাকাব্যের মূল লক্ষ্য গল্প বলা, তবে তাকে গদ্যে না লিখে পদ্যে লিখতে হয়।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33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1450">
                                          <p:stCondLst>
                                            <p:cond delay="0"/>
                                          </p:stCondLst>
                                        </p:cTn>
                                        <p:tgtEl>
                                          <p:spTgt spid="5"/>
                                        </p:tgtEl>
                                      </p:cBhvr>
                                    </p:animEffect>
                                    <p:anim calcmode="lin" valueType="num">
                                      <p:cBhvr>
                                        <p:cTn id="76" dur="455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1660"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1660" tmFilter="0, 0; 0.125,0.2665; 0.25,0.4; 0.375,0.465; 0.5,0.5;  0.625,0.535; 0.75,0.6; 0.875,0.7335; 1,1">
                                          <p:stCondLst>
                                            <p:cond delay="1660"/>
                                          </p:stCondLst>
                                        </p:cTn>
                                        <p:tgtEl>
                                          <p:spTgt spid="5"/>
                                        </p:tgtEl>
                                        <p:attrNameLst>
                                          <p:attrName>ppt_y</p:attrName>
                                        </p:attrNameLst>
                                      </p:cBhvr>
                                      <p:tavLst>
                                        <p:tav tm="0" fmla="#ppt_y-sin(pi*$)/9">
                                          <p:val>
                                            <p:fltVal val="0"/>
                                          </p:val>
                                        </p:tav>
                                        <p:tav tm="100000">
                                          <p:val>
                                            <p:fltVal val="1"/>
                                          </p:val>
                                        </p:tav>
                                      </p:tavLst>
                                    </p:anim>
                                    <p:anim calcmode="lin" valueType="num">
                                      <p:cBhvr>
                                        <p:cTn id="79" dur="830" tmFilter="0, 0; 0.125,0.2665; 0.25,0.4; 0.375,0.465; 0.5,0.5;  0.625,0.535; 0.75,0.6; 0.875,0.7335; 1,1">
                                          <p:stCondLst>
                                            <p:cond delay="3310"/>
                                          </p:stCondLst>
                                        </p:cTn>
                                        <p:tgtEl>
                                          <p:spTgt spid="5"/>
                                        </p:tgtEl>
                                        <p:attrNameLst>
                                          <p:attrName>ppt_y</p:attrName>
                                        </p:attrNameLst>
                                      </p:cBhvr>
                                      <p:tavLst>
                                        <p:tav tm="0" fmla="#ppt_y-sin(pi*$)/27">
                                          <p:val>
                                            <p:fltVal val="0"/>
                                          </p:val>
                                        </p:tav>
                                        <p:tav tm="100000">
                                          <p:val>
                                            <p:fltVal val="1"/>
                                          </p:val>
                                        </p:tav>
                                      </p:tavLst>
                                    </p:anim>
                                    <p:anim calcmode="lin" valueType="num">
                                      <p:cBhvr>
                                        <p:cTn id="80" dur="410" tmFilter="0, 0; 0.125,0.2665; 0.25,0.4; 0.375,0.465; 0.5,0.5;  0.625,0.535; 0.75,0.6; 0.875,0.7335; 1,1">
                                          <p:stCondLst>
                                            <p:cond delay="4140"/>
                                          </p:stCondLst>
                                        </p:cTn>
                                        <p:tgtEl>
                                          <p:spTgt spid="5"/>
                                        </p:tgtEl>
                                        <p:attrNameLst>
                                          <p:attrName>ppt_y</p:attrName>
                                        </p:attrNameLst>
                                      </p:cBhvr>
                                      <p:tavLst>
                                        <p:tav tm="0" fmla="#ppt_y-sin(pi*$)/81">
                                          <p:val>
                                            <p:fltVal val="0"/>
                                          </p:val>
                                        </p:tav>
                                        <p:tav tm="100000">
                                          <p:val>
                                            <p:fltVal val="1"/>
                                          </p:val>
                                        </p:tav>
                                      </p:tavLst>
                                    </p:anim>
                                    <p:animScale>
                                      <p:cBhvr>
                                        <p:cTn id="81" dur="65">
                                          <p:stCondLst>
                                            <p:cond delay="1625"/>
                                          </p:stCondLst>
                                        </p:cTn>
                                        <p:tgtEl>
                                          <p:spTgt spid="5"/>
                                        </p:tgtEl>
                                      </p:cBhvr>
                                      <p:to x="100000" y="60000"/>
                                    </p:animScale>
                                    <p:animScale>
                                      <p:cBhvr>
                                        <p:cTn id="82" dur="415" decel="50000">
                                          <p:stCondLst>
                                            <p:cond delay="1690"/>
                                          </p:stCondLst>
                                        </p:cTn>
                                        <p:tgtEl>
                                          <p:spTgt spid="5"/>
                                        </p:tgtEl>
                                      </p:cBhvr>
                                      <p:to x="100000" y="100000"/>
                                    </p:animScale>
                                    <p:animScale>
                                      <p:cBhvr>
                                        <p:cTn id="83" dur="65">
                                          <p:stCondLst>
                                            <p:cond delay="3280"/>
                                          </p:stCondLst>
                                        </p:cTn>
                                        <p:tgtEl>
                                          <p:spTgt spid="5"/>
                                        </p:tgtEl>
                                      </p:cBhvr>
                                      <p:to x="100000" y="80000"/>
                                    </p:animScale>
                                    <p:animScale>
                                      <p:cBhvr>
                                        <p:cTn id="84" dur="415" decel="50000">
                                          <p:stCondLst>
                                            <p:cond delay="3345"/>
                                          </p:stCondLst>
                                        </p:cTn>
                                        <p:tgtEl>
                                          <p:spTgt spid="5"/>
                                        </p:tgtEl>
                                      </p:cBhvr>
                                      <p:to x="100000" y="100000"/>
                                    </p:animScale>
                                    <p:animScale>
                                      <p:cBhvr>
                                        <p:cTn id="85" dur="65">
                                          <p:stCondLst>
                                            <p:cond delay="4105"/>
                                          </p:stCondLst>
                                        </p:cTn>
                                        <p:tgtEl>
                                          <p:spTgt spid="5"/>
                                        </p:tgtEl>
                                      </p:cBhvr>
                                      <p:to x="100000" y="90000"/>
                                    </p:animScale>
                                    <p:animScale>
                                      <p:cBhvr>
                                        <p:cTn id="86" dur="415" decel="50000">
                                          <p:stCondLst>
                                            <p:cond delay="4170"/>
                                          </p:stCondLst>
                                        </p:cTn>
                                        <p:tgtEl>
                                          <p:spTgt spid="5"/>
                                        </p:tgtEl>
                                      </p:cBhvr>
                                      <p:to x="100000" y="100000"/>
                                    </p:animScale>
                                    <p:animScale>
                                      <p:cBhvr>
                                        <p:cTn id="87" dur="65">
                                          <p:stCondLst>
                                            <p:cond delay="4520"/>
                                          </p:stCondLst>
                                        </p:cTn>
                                        <p:tgtEl>
                                          <p:spTgt spid="5"/>
                                        </p:tgtEl>
                                      </p:cBhvr>
                                      <p:to x="100000" y="95000"/>
                                    </p:animScale>
                                    <p:animScale>
                                      <p:cBhvr>
                                        <p:cTn id="88" dur="415" decel="50000">
                                          <p:stCondLst>
                                            <p:cond delay="4585"/>
                                          </p:stCondLst>
                                        </p:cTn>
                                        <p:tgtEl>
                                          <p:spTgt spid="5"/>
                                        </p:tgtEl>
                                      </p:cBhvr>
                                      <p:to x="100000" y="100000"/>
                                    </p:animScale>
                                  </p:childTnLst>
                                </p:cTn>
                              </p:par>
                            </p:childTnLst>
                          </p:cTn>
                        </p:par>
                        <p:par>
                          <p:cTn id="89" fill="hold">
                            <p:stCondLst>
                              <p:cond delay="13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993"/>
            <a:ext cx="12192000" cy="70794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889350" y="-61993"/>
            <a:ext cx="4640559" cy="1084881"/>
          </a:xfrm>
          <a:prstGeom prst="rect">
            <a:avLst/>
          </a:prstGeom>
        </p:spPr>
      </p:pic>
      <p:sp>
        <p:nvSpPr>
          <p:cNvPr id="5" name="TextBox 4"/>
          <p:cNvSpPr txBox="1"/>
          <p:nvPr/>
        </p:nvSpPr>
        <p:spPr>
          <a:xfrm>
            <a:off x="0" y="5201587"/>
            <a:ext cx="12082072" cy="1815882"/>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বঙ্কিমচন্দ্রের মতে “বক্তার ভাবচ্ছ্বাসের পরিস্ফুটন মাত্র যাহার উদ্দেশ্যে, সেই কাব্যই গীতিকাব্য।” এই মন্তব্য সর্বাংশে সত্য। গীতিকবিতা কবির অনুভুতি প্রকাশ হওয়ায় সাধারণত দীর্ঘকায় হয়না। কিন্তু ক্ষেত্রবিশেষে যদি দীর্ঘও হয় তাতেও অসুবিধা নেই,যদি কবি মনের পুর্ণ অভিব্যাক্তি সেখানে প্রকাশিত হয়ে থাকে। বাংলা সাহিত্যে  গীতি কবিতার আদি নিদর্শন বৈষ্ণবপদাবলী।</a:t>
            </a:r>
            <a:endParaRPr lang="en-US" sz="2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591" y="596705"/>
            <a:ext cx="3830078" cy="46048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617" y="596704"/>
            <a:ext cx="3658524" cy="460488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949" y="596706"/>
            <a:ext cx="3906693" cy="4604881"/>
          </a:xfrm>
          <a:prstGeom prst="rect">
            <a:avLst/>
          </a:prstGeom>
        </p:spPr>
      </p:pic>
    </p:spTree>
    <p:extLst>
      <p:ext uri="{BB962C8B-B14F-4D97-AF65-F5344CB8AC3E}">
        <p14:creationId xmlns:p14="http://schemas.microsoft.com/office/powerpoint/2010/main" val="18013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9902" y="5042118"/>
            <a:ext cx="12042098" cy="1815882"/>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বাংলা</a:t>
            </a:r>
            <a:r>
              <a:rPr lang="bn-IN" sz="2800" dirty="0" smtClean="0">
                <a:latin typeface="NikoshBAN" panose="02000000000000000000" pitchFamily="2" charset="0"/>
                <a:cs typeface="NikoshBAN" panose="02000000000000000000" pitchFamily="2" charset="0"/>
              </a:rPr>
              <a:t> কবিতায় বিশেষ দুটি ধারার জনক কাজী নজরুল ইসলাম ও জসীম উদ্দীন। প্রথম জন আমাদের সাহিত্যে “বিদ্রোহী কবি”ও দ্বিতীয় জন “পল্লিকবি” হিসেবে স্থায়ী আসন লাভ করেছেন। নজরুলের কবিতায় যা উদ্দীপ্ত কণ্ঠস্বর ও দৃপ্ত ভাবের দেখা মেলে তা পুর্বে বাংলা কাব্যে ছিলনা। জসীম উদ্দীনের “নকশিকাঁথার মাঠ”ও “সোজনবাদিয়ার ঘাট” পুর্বে কেও রচনা করেননি।</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062" y="511444"/>
            <a:ext cx="3587646" cy="44267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49" y="511444"/>
            <a:ext cx="3557666" cy="453067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455" y="511443"/>
            <a:ext cx="3220769" cy="4530331"/>
          </a:xfrm>
          <a:prstGeom prst="rect">
            <a:avLst/>
          </a:prstGeom>
        </p:spPr>
      </p:pic>
      <p:pic>
        <p:nvPicPr>
          <p:cNvPr id="6" name="Picture 5"/>
          <p:cNvPicPr>
            <a:picLocks noChangeAspect="1"/>
          </p:cNvPicPr>
          <p:nvPr/>
        </p:nvPicPr>
        <p:blipFill>
          <a:blip r:embed="rId5"/>
          <a:stretch>
            <a:fillRect/>
          </a:stretch>
        </p:blipFill>
        <p:spPr>
          <a:xfrm>
            <a:off x="3889350" y="-61993"/>
            <a:ext cx="4640559" cy="945396"/>
          </a:xfrm>
          <a:prstGeom prst="rect">
            <a:avLst/>
          </a:prstGeom>
        </p:spPr>
      </p:pic>
    </p:spTree>
    <p:extLst>
      <p:ext uri="{BB962C8B-B14F-4D97-AF65-F5344CB8AC3E}">
        <p14:creationId xmlns:p14="http://schemas.microsoft.com/office/powerpoint/2010/main" val="3004582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86" y="433953"/>
            <a:ext cx="3492708" cy="46544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875" y="433952"/>
            <a:ext cx="3329149" cy="46544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507" y="433952"/>
            <a:ext cx="3531135" cy="4654454"/>
          </a:xfrm>
          <a:prstGeom prst="rect">
            <a:avLst/>
          </a:prstGeom>
        </p:spPr>
      </p:pic>
      <p:pic>
        <p:nvPicPr>
          <p:cNvPr id="6" name="Picture 5"/>
          <p:cNvPicPr>
            <a:picLocks noChangeAspect="1"/>
          </p:cNvPicPr>
          <p:nvPr/>
        </p:nvPicPr>
        <p:blipFill>
          <a:blip r:embed="rId5"/>
          <a:stretch>
            <a:fillRect/>
          </a:stretch>
        </p:blipFill>
        <p:spPr>
          <a:xfrm>
            <a:off x="3889350" y="-61993"/>
            <a:ext cx="4640559" cy="867905"/>
          </a:xfrm>
          <a:prstGeom prst="rect">
            <a:avLst/>
          </a:prstGeom>
        </p:spPr>
      </p:pic>
      <p:sp>
        <p:nvSpPr>
          <p:cNvPr id="8" name="TextBox 7"/>
          <p:cNvSpPr txBox="1"/>
          <p:nvPr/>
        </p:nvSpPr>
        <p:spPr>
          <a:xfrm>
            <a:off x="188580" y="4919008"/>
            <a:ext cx="12042098" cy="1938992"/>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নাটক</a:t>
            </a:r>
            <a:r>
              <a:rPr lang="bn-IN" sz="2800" dirty="0" smtClean="0">
                <a:latin typeface="NikoshBAN" panose="02000000000000000000" pitchFamily="2" charset="0"/>
                <a:cs typeface="NikoshBAN" panose="02000000000000000000" pitchFamily="2" charset="0"/>
              </a:rPr>
              <a:t>  বিশ্ব সাহিত্যে নাটক সর্বাপেক্ষা প্রাচীন।তবে মনে রাখা দরকার, নাটক সেকালে মুদ্রিত হয়ে (তখন তো ছাপাখানা ছিল না) ঘরে ঘরে পঠিত হতো না। নাটক অভিনীত হতো। নাটকের লক্ষ্য পাঠক নয়, নাটকের লক্ষ্য সর্বকালেই পাঠক সমাজ। নাটক সচরাচর পাঁচ অঙ্কে বিভক্ত হয়ে থাকে : ১</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প্রারম্ভ,  ২</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প্রবাহ (অর্থাৎ কাহিনীর অগ্রগতি,)  ৩</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উৎকর্ষ বা</a:t>
            </a:r>
            <a:r>
              <a:rPr lang="en-US" sz="28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Climax </a:t>
            </a:r>
            <a:r>
              <a:rPr lang="en-US" sz="2800" dirty="0" smtClean="0">
                <a:latin typeface="NikoshBAN" panose="02000000000000000000" pitchFamily="2" charset="0"/>
                <a:cs typeface="NikoshBAN" panose="02000000000000000000" pitchFamily="2" charset="0"/>
              </a:rPr>
              <a:t>4.</a:t>
            </a:r>
            <a:r>
              <a:rPr lang="bn-IN" sz="2800" dirty="0" smtClean="0">
                <a:latin typeface="NikoshBAN" panose="02000000000000000000" pitchFamily="2" charset="0"/>
                <a:cs typeface="NikoshBAN" panose="02000000000000000000" pitchFamily="2" charset="0"/>
              </a:rPr>
              <a:t>গ্রন্থিমোচন (অর্থাৎ পরিণিতির দিকে উত্তরণ),</a:t>
            </a:r>
            <a:r>
              <a:rPr lang="en-US" sz="2800" dirty="0" smtClean="0">
                <a:latin typeface="NikoshBAN" panose="02000000000000000000" pitchFamily="2" charset="0"/>
                <a:cs typeface="NikoshBAN" panose="02000000000000000000" pitchFamily="2" charset="0"/>
              </a:rPr>
              <a:t>  5.</a:t>
            </a:r>
            <a:r>
              <a:rPr lang="bn-IN" sz="2800" dirty="0" smtClean="0">
                <a:latin typeface="NikoshBAN" panose="02000000000000000000" pitchFamily="2" charset="0"/>
                <a:cs typeface="NikoshBAN" panose="02000000000000000000" pitchFamily="2" charset="0"/>
              </a:rPr>
              <a:t>  উপসংহার।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5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p:val>
                                            <p:fltVal val="0"/>
                                          </p:val>
                                        </p:tav>
                                        <p:tav tm="100000">
                                          <p:val>
                                            <p:strVal val="#ppt_w"/>
                                          </p:val>
                                        </p:tav>
                                      </p:tavLst>
                                    </p:anim>
                                    <p:anim calcmode="lin" valueType="num">
                                      <p:cBhvr>
                                        <p:cTn id="20" dur="5000" fill="hold"/>
                                        <p:tgtEl>
                                          <p:spTgt spid="8"/>
                                        </p:tgtEl>
                                        <p:attrNameLst>
                                          <p:attrName>ppt_h</p:attrName>
                                        </p:attrNameLst>
                                      </p:cBhvr>
                                      <p:tavLst>
                                        <p:tav tm="0">
                                          <p:val>
                                            <p:fltVal val="0"/>
                                          </p:val>
                                        </p:tav>
                                        <p:tav tm="100000">
                                          <p:val>
                                            <p:strVal val="#ppt_h"/>
                                          </p:val>
                                        </p:tav>
                                      </p:tavLst>
                                    </p:anim>
                                    <p:anim calcmode="lin" valueType="num">
                                      <p:cBhvr>
                                        <p:cTn id="21" dur="5000" fill="hold"/>
                                        <p:tgtEl>
                                          <p:spTgt spid="8"/>
                                        </p:tgtEl>
                                        <p:attrNameLst>
                                          <p:attrName>style.rotation</p:attrName>
                                        </p:attrNameLst>
                                      </p:cBhvr>
                                      <p:tavLst>
                                        <p:tav tm="0">
                                          <p:val>
                                            <p:fltVal val="90"/>
                                          </p:val>
                                        </p:tav>
                                        <p:tav tm="100000">
                                          <p:val>
                                            <p:fltVal val="0"/>
                                          </p:val>
                                        </p:tav>
                                      </p:tavLst>
                                    </p:anim>
                                    <p:animEffect transition="in" filter="fade">
                                      <p:cBhvr>
                                        <p:cTn id="22"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055" y="0"/>
            <a:ext cx="12040945"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55" y="607963"/>
            <a:ext cx="2836008" cy="42363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674" y="607962"/>
            <a:ext cx="2772448" cy="42363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299" y="607963"/>
            <a:ext cx="2871561" cy="42363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062" y="577605"/>
            <a:ext cx="2960409" cy="4236362"/>
          </a:xfrm>
          <a:prstGeom prst="rect">
            <a:avLst/>
          </a:prstGeom>
        </p:spPr>
      </p:pic>
      <p:pic>
        <p:nvPicPr>
          <p:cNvPr id="8" name="Picture 7"/>
          <p:cNvPicPr>
            <a:picLocks noChangeAspect="1"/>
          </p:cNvPicPr>
          <p:nvPr/>
        </p:nvPicPr>
        <p:blipFill>
          <a:blip r:embed="rId6"/>
          <a:stretch>
            <a:fillRect/>
          </a:stretch>
        </p:blipFill>
        <p:spPr>
          <a:xfrm>
            <a:off x="3889350" y="-61993"/>
            <a:ext cx="4640559" cy="658695"/>
          </a:xfrm>
          <a:prstGeom prst="rect">
            <a:avLst/>
          </a:prstGeom>
        </p:spPr>
      </p:pic>
      <p:sp>
        <p:nvSpPr>
          <p:cNvPr id="9" name="TextBox 8"/>
          <p:cNvSpPr txBox="1"/>
          <p:nvPr/>
        </p:nvSpPr>
        <p:spPr>
          <a:xfrm>
            <a:off x="0" y="5291528"/>
            <a:ext cx="12192000" cy="1384995"/>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কাহিনীর বিষয় বস্তু ও পরিণিতির দিক থেকে বিচার করলে নাটককে প্রধানত </a:t>
            </a:r>
            <a:r>
              <a:rPr lang="bn-IN" sz="2800" b="1" dirty="0" smtClean="0">
                <a:latin typeface="NikoshBAN" panose="02000000000000000000" pitchFamily="2" charset="0"/>
                <a:cs typeface="NikoshBAN" panose="02000000000000000000" pitchFamily="2" charset="0"/>
              </a:rPr>
              <a:t>ট্র্যাজেডি </a:t>
            </a:r>
            <a:r>
              <a:rPr lang="en-US" sz="2800" b="1"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Tragedy)</a:t>
            </a:r>
            <a:r>
              <a:rPr lang="bn-IN" sz="2800" dirty="0" smtClean="0">
                <a:latin typeface="NikoshBAN" panose="02000000000000000000" pitchFamily="2" charset="0"/>
                <a:cs typeface="NikoshBAN" panose="02000000000000000000" pitchFamily="2" charset="0"/>
              </a:rPr>
              <a:t>বা বিয়োগান্ত নাটক,  </a:t>
            </a:r>
            <a:r>
              <a:rPr lang="bn-IN" sz="2800" b="1" dirty="0" smtClean="0">
                <a:latin typeface="NikoshBAN" panose="02000000000000000000" pitchFamily="2" charset="0"/>
                <a:cs typeface="NikoshBAN" panose="02000000000000000000" pitchFamily="2" charset="0"/>
              </a:rPr>
              <a:t>কমেডি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Comydy</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মিলোনান্ত নাটক এবং প্রহসন-</a:t>
            </a:r>
            <a:r>
              <a:rPr lang="en-US" sz="2400" dirty="0" smtClean="0">
                <a:latin typeface="NikoshBAN" panose="02000000000000000000" pitchFamily="2" charset="0"/>
                <a:cs typeface="NikoshBAN" panose="02000000000000000000" pitchFamily="2" charset="0"/>
              </a:rPr>
              <a:t> (Force)</a:t>
            </a:r>
            <a:r>
              <a:rPr lang="bn-IN" sz="24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তিনটি বিভাগে বিভক্ত করা হয়। এদের মধ্যে ট্র্যাজেডিকেই সর্বশ্রেষ্ঠ গণ্য করা হয়।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92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fltVal val="0.5"/>
                                          </p:val>
                                        </p:tav>
                                        <p:tav tm="100000">
                                          <p:val>
                                            <p:strVal val="#ppt_x"/>
                                          </p:val>
                                        </p:tav>
                                      </p:tavLst>
                                    </p:anim>
                                    <p:anim calcmode="lin" valueType="num">
                                      <p:cBhvr>
                                        <p:cTn id="25" dur="20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3000" fill="hold"/>
                                        <p:tgtEl>
                                          <p:spTgt spid="4"/>
                                        </p:tgtEl>
                                        <p:attrNameLst>
                                          <p:attrName>ppt_w</p:attrName>
                                        </p:attrNameLst>
                                      </p:cBhvr>
                                      <p:tavLst>
                                        <p:tav tm="0">
                                          <p:val>
                                            <p:fltVal val="0"/>
                                          </p:val>
                                        </p:tav>
                                        <p:tav tm="100000">
                                          <p:val>
                                            <p:strVal val="#ppt_w"/>
                                          </p:val>
                                        </p:tav>
                                      </p:tavLst>
                                    </p:anim>
                                    <p:anim calcmode="lin" valueType="num">
                                      <p:cBhvr>
                                        <p:cTn id="29" dur="3000" fill="hold"/>
                                        <p:tgtEl>
                                          <p:spTgt spid="4"/>
                                        </p:tgtEl>
                                        <p:attrNameLst>
                                          <p:attrName>ppt_h</p:attrName>
                                        </p:attrNameLst>
                                      </p:cBhvr>
                                      <p:tavLst>
                                        <p:tav tm="0">
                                          <p:val>
                                            <p:fltVal val="0"/>
                                          </p:val>
                                        </p:tav>
                                        <p:tav tm="100000">
                                          <p:val>
                                            <p:strVal val="#ppt_h"/>
                                          </p:val>
                                        </p:tav>
                                      </p:tavLst>
                                    </p:anim>
                                    <p:animEffect transition="in" filter="fade">
                                      <p:cBhvr>
                                        <p:cTn id="30" dur="3000"/>
                                        <p:tgtEl>
                                          <p:spTgt spid="4"/>
                                        </p:tgtEl>
                                      </p:cBhvr>
                                    </p:animEffect>
                                    <p:anim calcmode="lin" valueType="num">
                                      <p:cBhvr>
                                        <p:cTn id="31" dur="3000" fill="hold"/>
                                        <p:tgtEl>
                                          <p:spTgt spid="4"/>
                                        </p:tgtEl>
                                        <p:attrNameLst>
                                          <p:attrName>ppt_x</p:attrName>
                                        </p:attrNameLst>
                                      </p:cBhvr>
                                      <p:tavLst>
                                        <p:tav tm="0">
                                          <p:val>
                                            <p:fltVal val="0.5"/>
                                          </p:val>
                                        </p:tav>
                                        <p:tav tm="100000">
                                          <p:val>
                                            <p:strVal val="#ppt_x"/>
                                          </p:val>
                                        </p:tav>
                                      </p:tavLst>
                                    </p:anim>
                                    <p:anim calcmode="lin" valueType="num">
                                      <p:cBhvr>
                                        <p:cTn id="32" dur="3000" fill="hold"/>
                                        <p:tgtEl>
                                          <p:spTgt spid="4"/>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6"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76600" y="-11243"/>
            <a:ext cx="4800600" cy="707886"/>
          </a:xfrm>
          <a:prstGeom prst="rect">
            <a:avLst/>
          </a:prstGeom>
          <a:noFill/>
        </p:spPr>
        <p:txBody>
          <a:bodyPr wrap="square" rtlCol="0">
            <a:spAutoFit/>
          </a:bodyPr>
          <a:lstStyle/>
          <a:p>
            <a:r>
              <a:rPr lang="bn-IN" sz="4000" dirty="0">
                <a:solidFill>
                  <a:srgbClr val="002060"/>
                </a:solidFill>
                <a:latin typeface="NikoshBAN" panose="02000000000000000000" pitchFamily="2" charset="0"/>
                <a:cs typeface="NikoshBAN" panose="02000000000000000000" pitchFamily="2" charset="0"/>
              </a:rPr>
              <a:t>নিচের শব্দার্থ গুলো জেনে নিই</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Oval 2"/>
          <p:cNvSpPr/>
          <p:nvPr/>
        </p:nvSpPr>
        <p:spPr>
          <a:xfrm>
            <a:off x="1924987" y="693495"/>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রামায়ণ</a:t>
            </a:r>
            <a:endParaRPr lang="en-US" sz="2800" dirty="0">
              <a:solidFill>
                <a:srgbClr val="002060"/>
              </a:solidFill>
              <a:latin typeface="NikoshBAN" panose="02000000000000000000" pitchFamily="2" charset="0"/>
              <a:cs typeface="NikoshBAN" panose="02000000000000000000" pitchFamily="2" charset="0"/>
            </a:endParaRPr>
          </a:p>
        </p:txBody>
      </p:sp>
      <p:sp>
        <p:nvSpPr>
          <p:cNvPr id="4" name="Oval 3"/>
          <p:cNvSpPr/>
          <p:nvPr/>
        </p:nvSpPr>
        <p:spPr>
          <a:xfrm>
            <a:off x="1968708" y="1980686"/>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মহাভারত</a:t>
            </a:r>
            <a:endParaRPr lang="en-US" sz="2800" dirty="0">
              <a:solidFill>
                <a:srgbClr val="002060"/>
              </a:solidFill>
              <a:latin typeface="NikoshBAN" panose="02000000000000000000" pitchFamily="2" charset="0"/>
              <a:cs typeface="NikoshBAN" panose="02000000000000000000" pitchFamily="2" charset="0"/>
            </a:endParaRPr>
          </a:p>
        </p:txBody>
      </p:sp>
      <p:sp>
        <p:nvSpPr>
          <p:cNvPr id="5" name="Oval 4"/>
          <p:cNvSpPr/>
          <p:nvPr/>
        </p:nvSpPr>
        <p:spPr>
          <a:xfrm>
            <a:off x="1968708" y="3246355"/>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প্রহসন</a:t>
            </a:r>
            <a:endParaRPr lang="en-US" sz="2800" dirty="0">
              <a:solidFill>
                <a:srgbClr val="002060"/>
              </a:solidFill>
              <a:latin typeface="NikoshBAN" panose="02000000000000000000" pitchFamily="2" charset="0"/>
              <a:cs typeface="NikoshBAN" panose="02000000000000000000" pitchFamily="2" charset="0"/>
            </a:endParaRPr>
          </a:p>
        </p:txBody>
      </p:sp>
      <p:sp>
        <p:nvSpPr>
          <p:cNvPr id="7" name="Oval 6"/>
          <p:cNvSpPr/>
          <p:nvPr/>
        </p:nvSpPr>
        <p:spPr>
          <a:xfrm>
            <a:off x="1976015" y="4662642"/>
            <a:ext cx="2286000"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রক্তকরবী</a:t>
            </a:r>
            <a:endParaRPr lang="en-US" sz="28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924987" y="6078929"/>
            <a:ext cx="2494614" cy="762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শেক্সপীয়র</a:t>
            </a:r>
            <a:endParaRPr lang="en-US" sz="2800" dirty="0">
              <a:solidFill>
                <a:srgbClr val="002060"/>
              </a:solidFill>
              <a:latin typeface="NikoshBAN" panose="02000000000000000000" pitchFamily="2" charset="0"/>
              <a:cs typeface="NikoshBAN" panose="02000000000000000000" pitchFamily="2" charset="0"/>
            </a:endParaRPr>
          </a:p>
        </p:txBody>
      </p:sp>
      <p:sp>
        <p:nvSpPr>
          <p:cNvPr id="9" name="Oval 8"/>
          <p:cNvSpPr/>
          <p:nvPr/>
        </p:nvSpPr>
        <p:spPr>
          <a:xfrm>
            <a:off x="7947610" y="601771"/>
            <a:ext cx="2720390" cy="85372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প্রাচীন ভারতবর্ষে  রচিত মহাকাব্য</a:t>
            </a:r>
            <a:endParaRPr lang="en-US" sz="2400" dirty="0">
              <a:solidFill>
                <a:srgbClr val="002060"/>
              </a:solidFill>
              <a:latin typeface="NikoshBAN" panose="02000000000000000000" pitchFamily="2" charset="0"/>
              <a:cs typeface="NikoshBAN" panose="02000000000000000000" pitchFamily="2" charset="0"/>
            </a:endParaRPr>
          </a:p>
        </p:txBody>
      </p:sp>
      <p:sp>
        <p:nvSpPr>
          <p:cNvPr id="19" name="Oval 18"/>
          <p:cNvSpPr/>
          <p:nvPr/>
        </p:nvSpPr>
        <p:spPr>
          <a:xfrm>
            <a:off x="8169624" y="4565263"/>
            <a:ext cx="2731878" cy="96084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রবীন্দ্রনাথের সাংকেতিক নাটক</a:t>
            </a:r>
            <a:endParaRPr lang="en-US" sz="2400" dirty="0">
              <a:solidFill>
                <a:srgbClr val="002060"/>
              </a:solidFill>
              <a:latin typeface="NikoshBAN" panose="02000000000000000000" pitchFamily="2" charset="0"/>
              <a:cs typeface="NikoshBAN" panose="02000000000000000000" pitchFamily="2" charset="0"/>
            </a:endParaRPr>
          </a:p>
        </p:txBody>
      </p:sp>
      <p:sp>
        <p:nvSpPr>
          <p:cNvPr id="20" name="Oval 19"/>
          <p:cNvSpPr/>
          <p:nvPr/>
        </p:nvSpPr>
        <p:spPr>
          <a:xfrm>
            <a:off x="8215871" y="5903201"/>
            <a:ext cx="2743201" cy="93772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ইংরেজ কবি ও নাট্যকার। </a:t>
            </a:r>
            <a:endParaRPr lang="en-US" sz="2400" dirty="0">
              <a:solidFill>
                <a:srgbClr val="002060"/>
              </a:solidFill>
              <a:latin typeface="NikoshBAN" panose="02000000000000000000" pitchFamily="2" charset="0"/>
              <a:cs typeface="NikoshBAN" panose="02000000000000000000" pitchFamily="2" charset="0"/>
            </a:endParaRPr>
          </a:p>
        </p:txBody>
      </p:sp>
      <p:sp>
        <p:nvSpPr>
          <p:cNvPr id="21" name="Oval 20"/>
          <p:cNvSpPr/>
          <p:nvPr/>
        </p:nvSpPr>
        <p:spPr>
          <a:xfrm>
            <a:off x="8158301" y="3297875"/>
            <a:ext cx="2616115" cy="93576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latin typeface="NikoshBAN" panose="02000000000000000000" pitchFamily="2" charset="0"/>
                <a:cs typeface="NikoshBAN" panose="02000000000000000000" pitchFamily="2" charset="0"/>
              </a:rPr>
              <a:t>হাস্যরসাত্মক রচনা</a:t>
            </a:r>
            <a:endParaRPr lang="en-US" sz="2400" dirty="0">
              <a:solidFill>
                <a:srgbClr val="002060"/>
              </a:solidFill>
              <a:latin typeface="NikoshBAN" panose="02000000000000000000" pitchFamily="2" charset="0"/>
              <a:cs typeface="NikoshBAN" panose="02000000000000000000" pitchFamily="2" charset="0"/>
            </a:endParaRPr>
          </a:p>
        </p:txBody>
      </p:sp>
      <p:sp>
        <p:nvSpPr>
          <p:cNvPr id="22" name="Oval 21"/>
          <p:cNvSpPr/>
          <p:nvPr/>
        </p:nvSpPr>
        <p:spPr>
          <a:xfrm>
            <a:off x="8057208" y="1871724"/>
            <a:ext cx="2667000" cy="97992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002060"/>
                </a:solidFill>
                <a:latin typeface="NikoshBAN" panose="02000000000000000000" pitchFamily="2" charset="0"/>
                <a:cs typeface="NikoshBAN" panose="02000000000000000000" pitchFamily="2" charset="0"/>
              </a:rPr>
              <a:t>প্রাচীন ভারতবর্ষে  রচিত </a:t>
            </a:r>
            <a:r>
              <a:rPr lang="bn-IN" sz="2400" dirty="0" smtClean="0">
                <a:solidFill>
                  <a:srgbClr val="002060"/>
                </a:solidFill>
                <a:latin typeface="NikoshBAN" panose="02000000000000000000" pitchFamily="2" charset="0"/>
                <a:cs typeface="NikoshBAN" panose="02000000000000000000" pitchFamily="2" charset="0"/>
              </a:rPr>
              <a:t>মহাকাব্য</a:t>
            </a:r>
            <a:endParaRPr lang="en-US" sz="2400" dirty="0">
              <a:solidFill>
                <a:srgbClr val="00206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656" y="580352"/>
            <a:ext cx="1904592" cy="1086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152" y="1777675"/>
            <a:ext cx="1966096" cy="1245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27562"/>
          <a:stretch/>
        </p:blipFill>
        <p:spPr>
          <a:xfrm>
            <a:off x="5189152" y="3133560"/>
            <a:ext cx="1966096" cy="1186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48630"/>
          <a:stretch/>
        </p:blipFill>
        <p:spPr>
          <a:xfrm>
            <a:off x="5250656" y="4409470"/>
            <a:ext cx="1904592" cy="126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0656" y="5570782"/>
            <a:ext cx="1904591" cy="1228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46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circle(in)">
                                      <p:cBhvr>
                                        <p:cTn id="72" dur="2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161" y="24436"/>
            <a:ext cx="12131839" cy="6824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 y="4238624"/>
            <a:ext cx="1851676" cy="261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642" y="1134879"/>
            <a:ext cx="6265806" cy="41696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9765" y="97590"/>
            <a:ext cx="1947864" cy="24730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9765" y="4238624"/>
            <a:ext cx="1947863" cy="26098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264" y="4238625"/>
            <a:ext cx="1743075" cy="2619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1" y="97590"/>
            <a:ext cx="1851676" cy="254622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579" y="97590"/>
            <a:ext cx="1771650" cy="2546221"/>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185" y="189132"/>
            <a:ext cx="1787589" cy="23815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8178" y="24436"/>
            <a:ext cx="1743075" cy="2619375"/>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0072" y="4238624"/>
            <a:ext cx="2141181" cy="260985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4570" y="4238624"/>
            <a:ext cx="1986961" cy="2609850"/>
          </a:xfrm>
          <a:prstGeom prst="rect">
            <a:avLst/>
          </a:prstGeom>
        </p:spPr>
      </p:pic>
    </p:spTree>
    <p:extLst>
      <p:ext uri="{BB962C8B-B14F-4D97-AF65-F5344CB8AC3E}">
        <p14:creationId xmlns:p14="http://schemas.microsoft.com/office/powerpoint/2010/main" val="1351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anim calcmode="lin" valueType="num">
                                      <p:cBhvr>
                                        <p:cTn id="17" dur="2000" fill="hold"/>
                                        <p:tgtEl>
                                          <p:spTgt spid="10"/>
                                        </p:tgtEl>
                                        <p:attrNameLst>
                                          <p:attrName>ppt_x</p:attrName>
                                        </p:attrNameLst>
                                      </p:cBhvr>
                                      <p:tavLst>
                                        <p:tav tm="0">
                                          <p:val>
                                            <p:fltVal val="0.5"/>
                                          </p:val>
                                        </p:tav>
                                        <p:tav tm="100000">
                                          <p:val>
                                            <p:strVal val="#ppt_x"/>
                                          </p:val>
                                        </p:tav>
                                      </p:tavLst>
                                    </p:anim>
                                    <p:anim calcmode="lin" valueType="num">
                                      <p:cBhvr>
                                        <p:cTn id="18" dur="20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3000" fill="hold"/>
                                        <p:tgtEl>
                                          <p:spTgt spid="3"/>
                                        </p:tgtEl>
                                        <p:attrNameLst>
                                          <p:attrName>ppt_w</p:attrName>
                                        </p:attrNameLst>
                                      </p:cBhvr>
                                      <p:tavLst>
                                        <p:tav tm="0">
                                          <p:val>
                                            <p:fltVal val="0"/>
                                          </p:val>
                                        </p:tav>
                                        <p:tav tm="100000">
                                          <p:val>
                                            <p:strVal val="#ppt_w"/>
                                          </p:val>
                                        </p:tav>
                                      </p:tavLst>
                                    </p:anim>
                                    <p:anim calcmode="lin" valueType="num">
                                      <p:cBhvr>
                                        <p:cTn id="29" dur="3000" fill="hold"/>
                                        <p:tgtEl>
                                          <p:spTgt spid="3"/>
                                        </p:tgtEl>
                                        <p:attrNameLst>
                                          <p:attrName>ppt_h</p:attrName>
                                        </p:attrNameLst>
                                      </p:cBhvr>
                                      <p:tavLst>
                                        <p:tav tm="0">
                                          <p:val>
                                            <p:fltVal val="0"/>
                                          </p:val>
                                        </p:tav>
                                        <p:tav tm="100000">
                                          <p:val>
                                            <p:strVal val="#ppt_h"/>
                                          </p:val>
                                        </p:tav>
                                      </p:tavLst>
                                    </p:anim>
                                    <p:animEffect transition="in" filter="fade">
                                      <p:cBhvr>
                                        <p:cTn id="30" dur="3000"/>
                                        <p:tgtEl>
                                          <p:spTgt spid="3"/>
                                        </p:tgtEl>
                                      </p:cBhvr>
                                    </p:animEffect>
                                    <p:anim calcmode="lin" valueType="num">
                                      <p:cBhvr>
                                        <p:cTn id="31" dur="3000" fill="hold"/>
                                        <p:tgtEl>
                                          <p:spTgt spid="3"/>
                                        </p:tgtEl>
                                        <p:attrNameLst>
                                          <p:attrName>ppt_x</p:attrName>
                                        </p:attrNameLst>
                                      </p:cBhvr>
                                      <p:tavLst>
                                        <p:tav tm="0">
                                          <p:val>
                                            <p:fltVal val="0.5"/>
                                          </p:val>
                                        </p:tav>
                                        <p:tav tm="100000">
                                          <p:val>
                                            <p:strVal val="#ppt_x"/>
                                          </p:val>
                                        </p:tav>
                                      </p:tavLst>
                                    </p:anim>
                                    <p:anim calcmode="lin" valueType="num">
                                      <p:cBhvr>
                                        <p:cTn id="32" dur="3000" fill="hold"/>
                                        <p:tgtEl>
                                          <p:spTgt spid="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Effect transition="in" filter="fade">
                                      <p:cBhvr>
                                        <p:cTn id="37" dur="2000"/>
                                        <p:tgtEl>
                                          <p:spTgt spid="8"/>
                                        </p:tgtEl>
                                      </p:cBhvr>
                                    </p:animEffect>
                                    <p:anim calcmode="lin" valueType="num">
                                      <p:cBhvr>
                                        <p:cTn id="38" dur="2000" fill="hold"/>
                                        <p:tgtEl>
                                          <p:spTgt spid="8"/>
                                        </p:tgtEl>
                                        <p:attrNameLst>
                                          <p:attrName>ppt_x</p:attrName>
                                        </p:attrNameLst>
                                      </p:cBhvr>
                                      <p:tavLst>
                                        <p:tav tm="0">
                                          <p:val>
                                            <p:fltVal val="0.5"/>
                                          </p:val>
                                        </p:tav>
                                        <p:tav tm="100000">
                                          <p:val>
                                            <p:strVal val="#ppt_x"/>
                                          </p:val>
                                        </p:tav>
                                      </p:tavLst>
                                    </p:anim>
                                    <p:anim calcmode="lin" valueType="num">
                                      <p:cBhvr>
                                        <p:cTn id="39" dur="2000" fill="hold"/>
                                        <p:tgtEl>
                                          <p:spTgt spid="8"/>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0" fill="hold"/>
                                        <p:tgtEl>
                                          <p:spTgt spid="7"/>
                                        </p:tgtEl>
                                        <p:attrNameLst>
                                          <p:attrName>ppt_w</p:attrName>
                                        </p:attrNameLst>
                                      </p:cBhvr>
                                      <p:tavLst>
                                        <p:tav tm="0">
                                          <p:val>
                                            <p:fltVal val="0"/>
                                          </p:val>
                                        </p:tav>
                                        <p:tav tm="100000">
                                          <p:val>
                                            <p:strVal val="#ppt_w"/>
                                          </p:val>
                                        </p:tav>
                                      </p:tavLst>
                                    </p:anim>
                                    <p:anim calcmode="lin" valueType="num">
                                      <p:cBhvr>
                                        <p:cTn id="43" dur="5000" fill="hold"/>
                                        <p:tgtEl>
                                          <p:spTgt spid="7"/>
                                        </p:tgtEl>
                                        <p:attrNameLst>
                                          <p:attrName>ppt_h</p:attrName>
                                        </p:attrNameLst>
                                      </p:cBhvr>
                                      <p:tavLst>
                                        <p:tav tm="0">
                                          <p:val>
                                            <p:fltVal val="0"/>
                                          </p:val>
                                        </p:tav>
                                        <p:tav tm="100000">
                                          <p:val>
                                            <p:strVal val="#ppt_h"/>
                                          </p:val>
                                        </p:tav>
                                      </p:tavLst>
                                    </p:anim>
                                    <p:animEffect transition="in" filter="fade">
                                      <p:cBhvr>
                                        <p:cTn id="44" dur="5000"/>
                                        <p:tgtEl>
                                          <p:spTgt spid="7"/>
                                        </p:tgtEl>
                                      </p:cBhvr>
                                    </p:animEffect>
                                    <p:anim calcmode="lin" valueType="num">
                                      <p:cBhvr>
                                        <p:cTn id="45" dur="5000" fill="hold"/>
                                        <p:tgtEl>
                                          <p:spTgt spid="7"/>
                                        </p:tgtEl>
                                        <p:attrNameLst>
                                          <p:attrName>ppt_x</p:attrName>
                                        </p:attrNameLst>
                                      </p:cBhvr>
                                      <p:tavLst>
                                        <p:tav tm="0">
                                          <p:val>
                                            <p:fltVal val="0.5"/>
                                          </p:val>
                                        </p:tav>
                                        <p:tav tm="100000">
                                          <p:val>
                                            <p:strVal val="#ppt_x"/>
                                          </p:val>
                                        </p:tav>
                                      </p:tavLst>
                                    </p:anim>
                                    <p:anim calcmode="lin" valueType="num">
                                      <p:cBhvr>
                                        <p:cTn id="46" dur="5000" fill="hold"/>
                                        <p:tgtEl>
                                          <p:spTgt spid="7"/>
                                        </p:tgtEl>
                                        <p:attrNameLst>
                                          <p:attrName>ppt_y</p:attrName>
                                        </p:attrNameLst>
                                      </p:cBhvr>
                                      <p:tavLst>
                                        <p:tav tm="0">
                                          <p:val>
                                            <p:fltVal val="0.5"/>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0" fill="hold"/>
                                        <p:tgtEl>
                                          <p:spTgt spid="11"/>
                                        </p:tgtEl>
                                        <p:attrNameLst>
                                          <p:attrName>ppt_w</p:attrName>
                                        </p:attrNameLst>
                                      </p:cBhvr>
                                      <p:tavLst>
                                        <p:tav tm="0">
                                          <p:val>
                                            <p:fltVal val="0"/>
                                          </p:val>
                                        </p:tav>
                                        <p:tav tm="100000">
                                          <p:val>
                                            <p:strVal val="#ppt_w"/>
                                          </p:val>
                                        </p:tav>
                                      </p:tavLst>
                                    </p:anim>
                                    <p:anim calcmode="lin" valueType="num">
                                      <p:cBhvr>
                                        <p:cTn id="50" dur="2000" fill="hold"/>
                                        <p:tgtEl>
                                          <p:spTgt spid="11"/>
                                        </p:tgtEl>
                                        <p:attrNameLst>
                                          <p:attrName>ppt_h</p:attrName>
                                        </p:attrNameLst>
                                      </p:cBhvr>
                                      <p:tavLst>
                                        <p:tav tm="0">
                                          <p:val>
                                            <p:fltVal val="0"/>
                                          </p:val>
                                        </p:tav>
                                        <p:tav tm="100000">
                                          <p:val>
                                            <p:strVal val="#ppt_h"/>
                                          </p:val>
                                        </p:tav>
                                      </p:tavLst>
                                    </p:anim>
                                    <p:animEffect transition="in" filter="fade">
                                      <p:cBhvr>
                                        <p:cTn id="51" dur="2000"/>
                                        <p:tgtEl>
                                          <p:spTgt spid="11"/>
                                        </p:tgtEl>
                                      </p:cBhvr>
                                    </p:animEffect>
                                  </p:childTnLst>
                                </p:cTn>
                              </p:par>
                              <p:par>
                                <p:cTn id="52" presetID="53"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2000" fill="hold"/>
                                        <p:tgtEl>
                                          <p:spTgt spid="2"/>
                                        </p:tgtEl>
                                        <p:attrNameLst>
                                          <p:attrName>ppt_w</p:attrName>
                                        </p:attrNameLst>
                                      </p:cBhvr>
                                      <p:tavLst>
                                        <p:tav tm="0">
                                          <p:val>
                                            <p:fltVal val="0"/>
                                          </p:val>
                                        </p:tav>
                                        <p:tav tm="100000">
                                          <p:val>
                                            <p:strVal val="#ppt_w"/>
                                          </p:val>
                                        </p:tav>
                                      </p:tavLst>
                                    </p:anim>
                                    <p:anim calcmode="lin" valueType="num">
                                      <p:cBhvr>
                                        <p:cTn id="55" dur="2000" fill="hold"/>
                                        <p:tgtEl>
                                          <p:spTgt spid="2"/>
                                        </p:tgtEl>
                                        <p:attrNameLst>
                                          <p:attrName>ppt_h</p:attrName>
                                        </p:attrNameLst>
                                      </p:cBhvr>
                                      <p:tavLst>
                                        <p:tav tm="0">
                                          <p:val>
                                            <p:fltVal val="0"/>
                                          </p:val>
                                        </p:tav>
                                        <p:tav tm="100000">
                                          <p:val>
                                            <p:strVal val="#ppt_h"/>
                                          </p:val>
                                        </p:tav>
                                      </p:tavLst>
                                    </p:anim>
                                    <p:animEffect transition="in" filter="fade">
                                      <p:cBhvr>
                                        <p:cTn id="56" dur="2000"/>
                                        <p:tgtEl>
                                          <p:spTgt spid="2"/>
                                        </p:tgtEl>
                                      </p:cBhvr>
                                    </p:animEffect>
                                  </p:childTnLst>
                                </p:cTn>
                              </p:par>
                              <p:par>
                                <p:cTn id="57" presetID="53" presetClass="entr" presetSubtype="16"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2000" fill="hold"/>
                                        <p:tgtEl>
                                          <p:spTgt spid="12"/>
                                        </p:tgtEl>
                                        <p:attrNameLst>
                                          <p:attrName>ppt_w</p:attrName>
                                        </p:attrNameLst>
                                      </p:cBhvr>
                                      <p:tavLst>
                                        <p:tav tm="0">
                                          <p:val>
                                            <p:fltVal val="0"/>
                                          </p:val>
                                        </p:tav>
                                        <p:tav tm="100000">
                                          <p:val>
                                            <p:strVal val="#ppt_w"/>
                                          </p:val>
                                        </p:tav>
                                      </p:tavLst>
                                    </p:anim>
                                    <p:anim calcmode="lin" valueType="num">
                                      <p:cBhvr>
                                        <p:cTn id="60" dur="2000" fill="hold"/>
                                        <p:tgtEl>
                                          <p:spTgt spid="12"/>
                                        </p:tgtEl>
                                        <p:attrNameLst>
                                          <p:attrName>ppt_h</p:attrName>
                                        </p:attrNameLst>
                                      </p:cBhvr>
                                      <p:tavLst>
                                        <p:tav tm="0">
                                          <p:val>
                                            <p:fltVal val="0"/>
                                          </p:val>
                                        </p:tav>
                                        <p:tav tm="100000">
                                          <p:val>
                                            <p:strVal val="#ppt_h"/>
                                          </p:val>
                                        </p:tav>
                                      </p:tavLst>
                                    </p:anim>
                                    <p:animEffect transition="in" filter="fade">
                                      <p:cBhvr>
                                        <p:cTn id="61" dur="2000"/>
                                        <p:tgtEl>
                                          <p:spTgt spid="12"/>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2000" fill="hold"/>
                                        <p:tgtEl>
                                          <p:spTgt spid="4"/>
                                        </p:tgtEl>
                                        <p:attrNameLst>
                                          <p:attrName>ppt_w</p:attrName>
                                        </p:attrNameLst>
                                      </p:cBhvr>
                                      <p:tavLst>
                                        <p:tav tm="0">
                                          <p:val>
                                            <p:fltVal val="0"/>
                                          </p:val>
                                        </p:tav>
                                        <p:tav tm="100000">
                                          <p:val>
                                            <p:strVal val="#ppt_w"/>
                                          </p:val>
                                        </p:tav>
                                      </p:tavLst>
                                    </p:anim>
                                    <p:anim calcmode="lin" valueType="num">
                                      <p:cBhvr>
                                        <p:cTn id="65" dur="2000" fill="hold"/>
                                        <p:tgtEl>
                                          <p:spTgt spid="4"/>
                                        </p:tgtEl>
                                        <p:attrNameLst>
                                          <p:attrName>ppt_h</p:attrName>
                                        </p:attrNameLst>
                                      </p:cBhvr>
                                      <p:tavLst>
                                        <p:tav tm="0">
                                          <p:val>
                                            <p:fltVal val="0"/>
                                          </p:val>
                                        </p:tav>
                                        <p:tav tm="100000">
                                          <p:val>
                                            <p:strVal val="#ppt_h"/>
                                          </p:val>
                                        </p:tav>
                                      </p:tavLst>
                                    </p:anim>
                                    <p:animEffect transition="in" filter="fade">
                                      <p:cBhvr>
                                        <p:cTn id="6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267200" y="0"/>
            <a:ext cx="3276600" cy="9906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002060"/>
                </a:solidFill>
                <a:latin typeface="NikoshBAN" panose="02000000000000000000" pitchFamily="2" charset="0"/>
                <a:cs typeface="NikoshBAN" panose="02000000000000000000" pitchFamily="2" charset="0"/>
              </a:rPr>
              <a:t>জোড়ায় কাজ</a:t>
            </a:r>
            <a:endParaRPr lang="en-US" sz="3600" dirty="0">
              <a:solidFill>
                <a:srgbClr val="002060"/>
              </a:solidFill>
              <a:latin typeface="NikoshBAN" panose="02000000000000000000" pitchFamily="2" charset="0"/>
              <a:cs typeface="NikoshBAN" panose="02000000000000000000" pitchFamily="2" charset="0"/>
            </a:endParaRPr>
          </a:p>
        </p:txBody>
      </p:sp>
      <p:sp>
        <p:nvSpPr>
          <p:cNvPr id="4" name="Rounded Rectangle 3"/>
          <p:cNvSpPr/>
          <p:nvPr/>
        </p:nvSpPr>
        <p:spPr>
          <a:xfrm>
            <a:off x="1981200" y="1364105"/>
            <a:ext cx="8382000" cy="1447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প্রশ্নঃ-সাহিত্যের রূপ ও রীতি বলতে কি বুঝায় ?</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1981200" y="3425125"/>
            <a:ext cx="8382000" cy="288573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dirty="0" smtClean="0">
              <a:solidFill>
                <a:schemeClr val="tx1"/>
              </a:solidFill>
              <a:latin typeface="NikoshBAN" panose="02000000000000000000" pitchFamily="2" charset="0"/>
              <a:cs typeface="NikoshBAN" panose="02000000000000000000" pitchFamily="2" charset="0"/>
            </a:endParaRPr>
          </a:p>
          <a:p>
            <a:pPr algn="ctr"/>
            <a:endParaRPr lang="bn-IN" sz="3200" dirty="0">
              <a:solidFill>
                <a:schemeClr val="tx1"/>
              </a:solidFill>
              <a:latin typeface="NikoshBAN" panose="02000000000000000000" pitchFamily="2" charset="0"/>
              <a:cs typeface="NikoshBAN" panose="02000000000000000000" pitchFamily="2" charset="0"/>
            </a:endParaRPr>
          </a:p>
          <a:p>
            <a:pPr algn="ctr"/>
            <a:r>
              <a:rPr lang="bn-IN" sz="3600" dirty="0" smtClean="0">
                <a:solidFill>
                  <a:schemeClr val="tx1"/>
                </a:solidFill>
                <a:latin typeface="NikoshBAN" panose="02000000000000000000" pitchFamily="2" charset="0"/>
                <a:cs typeface="NikoshBAN" panose="02000000000000000000" pitchFamily="2" charset="0"/>
              </a:rPr>
              <a:t>উত্তরঃ-   </a:t>
            </a:r>
            <a:r>
              <a:rPr lang="bn-IN" sz="3600" dirty="0">
                <a:solidFill>
                  <a:schemeClr val="tx1"/>
                </a:solidFill>
                <a:latin typeface="NikoshBAN" panose="02000000000000000000" pitchFamily="2" charset="0"/>
                <a:cs typeface="NikoshBAN" panose="02000000000000000000" pitchFamily="2" charset="0"/>
              </a:rPr>
              <a:t>সাহিত্যের রূপ বলতে আমরা সাহিত্যের বিভিন্ন শাখা বুঝে থাকি</a:t>
            </a:r>
            <a:r>
              <a:rPr lang="bn-IN" sz="3600" dirty="0" smtClean="0">
                <a:solidFill>
                  <a:schemeClr val="tx1"/>
                </a:solidFill>
                <a:latin typeface="NikoshBAN" panose="02000000000000000000" pitchFamily="2" charset="0"/>
                <a:cs typeface="NikoshBAN" panose="02000000000000000000" pitchFamily="2" charset="0"/>
              </a:rPr>
              <a:t>,  যেমন- </a:t>
            </a:r>
            <a:r>
              <a:rPr lang="bn-IN" sz="3600" dirty="0">
                <a:solidFill>
                  <a:schemeClr val="tx1"/>
                </a:solidFill>
                <a:latin typeface="NikoshBAN" panose="02000000000000000000" pitchFamily="2" charset="0"/>
                <a:cs typeface="NikoshBAN" panose="02000000000000000000" pitchFamily="2" charset="0"/>
              </a:rPr>
              <a:t>কবিতা মহাকাব্য,নাটক,কাব্যনাট্য,ছোটগল্প, উপন্যাস,রম্যরচনা ইত্যাদি। আর রীতি হলো এই ঐশাখাগুলো কীভাবে নির্মিত হয়েছে সে বিষয়ে পর্যবেক্ষণ ও আলোচনা।  </a:t>
            </a:r>
          </a:p>
          <a:p>
            <a:pPr algn="ctr"/>
            <a:r>
              <a:rPr lang="bn-IN"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5" name="Oval 4"/>
          <p:cNvSpPr/>
          <p:nvPr/>
        </p:nvSpPr>
        <p:spPr>
          <a:xfrm>
            <a:off x="10183319" y="236095"/>
            <a:ext cx="1828800" cy="117298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rPr>
              <a:t>৫ মিনিট</a:t>
            </a:r>
            <a:endParaRPr lang="en-US" sz="2400" dirty="0">
              <a:solidFill>
                <a:srgbClr val="FF0000"/>
              </a:solidFill>
            </a:endParaRPr>
          </a:p>
        </p:txBody>
      </p:sp>
    </p:spTree>
    <p:extLst>
      <p:ext uri="{BB962C8B-B14F-4D97-AF65-F5344CB8AC3E}">
        <p14:creationId xmlns:p14="http://schemas.microsoft.com/office/powerpoint/2010/main" val="4153045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4915" y="0"/>
            <a:ext cx="5014724" cy="7098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শিক্ষক পরিচিতি</a:t>
            </a:r>
            <a:endParaRPr lang="en-US" sz="40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425783" y="0"/>
            <a:ext cx="4578013" cy="7098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পাঠ পরিচিতি</a:t>
            </a:r>
            <a:endParaRPr lang="en-US" sz="40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2061275" y="709846"/>
            <a:ext cx="2503076" cy="2188090"/>
          </a:xfrm>
          <a:prstGeom prst="rect">
            <a:avLst/>
          </a:prstGeom>
          <a:ln>
            <a:noFill/>
          </a:ln>
          <a:effectLst>
            <a:softEdge rad="112500"/>
          </a:effectLst>
        </p:spPr>
      </p:pic>
      <p:sp>
        <p:nvSpPr>
          <p:cNvPr id="11" name="Rectangle 10"/>
          <p:cNvSpPr/>
          <p:nvPr/>
        </p:nvSpPr>
        <p:spPr>
          <a:xfrm>
            <a:off x="943186" y="3073963"/>
            <a:ext cx="4845517" cy="3323987"/>
          </a:xfrm>
          <a:prstGeom prst="rect">
            <a:avLst/>
          </a:prstGeom>
          <a:solidFill>
            <a:schemeClr val="bg1"/>
          </a:solidFill>
        </p:spPr>
        <p:txBody>
          <a:bodyPr wrap="square">
            <a:spAutoFit/>
          </a:bodyPr>
          <a:lstStyle/>
          <a:p>
            <a:r>
              <a:rPr lang="bn-IN" sz="32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r>
              <a:rPr lang="bn-IN" sz="3200" dirty="0">
                <a:latin typeface="NikoshBAN" panose="02000000000000000000" pitchFamily="2" charset="0"/>
                <a:ea typeface="Microsoft YaHei" panose="020B0503020204020204" pitchFamily="34" charset="-122"/>
                <a:cs typeface="NikoshBAN" panose="02000000000000000000" pitchFamily="2" charset="0"/>
              </a:rPr>
              <a:t>প্রভাষক বাংলা</a:t>
            </a:r>
          </a:p>
          <a:p>
            <a:r>
              <a:rPr lang="bn-IN" sz="32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r>
              <a:rPr lang="bn-IN" sz="32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r>
              <a:rPr lang="bn-IN" sz="32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r>
              <a:rPr lang="bn-IN" sz="32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3200" dirty="0">
                <a:latin typeface="NikoshBAN" panose="02000000000000000000" pitchFamily="2" charset="0"/>
                <a:ea typeface="Microsoft YaHei" panose="020B0503020204020204" pitchFamily="34" charset="-122"/>
                <a:cs typeface="NikoshBAN" panose="02000000000000000000" pitchFamily="2" charset="0"/>
              </a:rPr>
              <a:t> </a:t>
            </a:r>
            <a:r>
              <a:rPr lang="en-US"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6874514" y="3073963"/>
            <a:ext cx="4388604" cy="3170099"/>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a:solidFill>
                  <a:schemeClr val="tx1"/>
                </a:solidFill>
                <a:latin typeface="NikoshBAN" pitchFamily="2" charset="0"/>
                <a:cs typeface="NikoshBAN" pitchFamily="2" charset="0"/>
              </a:rPr>
              <a:t>শ্রে</a:t>
            </a:r>
            <a:r>
              <a:rPr lang="en-US" sz="4000" dirty="0" err="1">
                <a:solidFill>
                  <a:schemeClr val="tx1"/>
                </a:solidFill>
                <a:latin typeface="NikoshBAN" pitchFamily="2" charset="0"/>
                <a:cs typeface="NikoshBAN" pitchFamily="2" charset="0"/>
              </a:rPr>
              <a:t>ণিঃ</a:t>
            </a:r>
            <a:r>
              <a:rPr lang="bn-IN"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নবম</a:t>
            </a:r>
            <a:endParaRPr lang="bn-BD" sz="4000" dirty="0">
              <a:solidFill>
                <a:schemeClr val="tx1"/>
              </a:solidFill>
              <a:latin typeface="NikoshBAN" pitchFamily="2" charset="0"/>
              <a:cs typeface="NikoshBAN" pitchFamily="2" charset="0"/>
            </a:endParaRPr>
          </a:p>
          <a:p>
            <a:pPr algn="ctr"/>
            <a:r>
              <a:rPr lang="bn-BD" sz="4000" dirty="0">
                <a:solidFill>
                  <a:schemeClr val="tx1"/>
                </a:solidFill>
                <a:latin typeface="NikoshBAN" pitchFamily="2" charset="0"/>
                <a:cs typeface="NikoshBAN" pitchFamily="2" charset="0"/>
              </a:rPr>
              <a:t>বিষয়ঃ</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বাংলা</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প্রথম</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পত্র</a:t>
            </a:r>
            <a:r>
              <a:rPr lang="en-US" sz="4000" dirty="0">
                <a:solidFill>
                  <a:schemeClr val="tx1"/>
                </a:solidFill>
                <a:latin typeface="NikoshBAN" pitchFamily="2" charset="0"/>
                <a:cs typeface="NikoshBAN" pitchFamily="2" charset="0"/>
              </a:rPr>
              <a:t> </a:t>
            </a:r>
            <a:endParaRPr lang="bn-BD" sz="4000" dirty="0">
              <a:solidFill>
                <a:schemeClr val="tx1"/>
              </a:solidFill>
              <a:latin typeface="NikoshBAN" pitchFamily="2" charset="0"/>
              <a:cs typeface="NikoshBAN" pitchFamily="2" charset="0"/>
            </a:endParaRPr>
          </a:p>
          <a:p>
            <a:pPr algn="ctr"/>
            <a:r>
              <a:rPr lang="bn-BD" sz="4000" dirty="0">
                <a:solidFill>
                  <a:schemeClr val="tx1"/>
                </a:solidFill>
                <a:latin typeface="NikoshBAN" pitchFamily="2" charset="0"/>
                <a:cs typeface="NikoshBAN" pitchFamily="2" charset="0"/>
              </a:rPr>
              <a:t>শিক্ষার্থীর সংখাঃ</a:t>
            </a:r>
            <a:r>
              <a:rPr lang="bn-IN" sz="4000" dirty="0">
                <a:solidFill>
                  <a:schemeClr val="tx1"/>
                </a:solidFill>
                <a:latin typeface="NikoshBAN" pitchFamily="2" charset="0"/>
                <a:cs typeface="NikoshBAN" pitchFamily="2" charset="0"/>
              </a:rPr>
              <a:t>২২</a:t>
            </a:r>
            <a:r>
              <a:rPr lang="bn-BD" sz="4000" dirty="0">
                <a:solidFill>
                  <a:schemeClr val="tx1"/>
                </a:solidFill>
                <a:latin typeface="NikoshBAN" pitchFamily="2" charset="0"/>
                <a:cs typeface="NikoshBAN" pitchFamily="2" charset="0"/>
              </a:rPr>
              <a:t> জন</a:t>
            </a:r>
          </a:p>
          <a:p>
            <a:pPr algn="ctr"/>
            <a:r>
              <a:rPr lang="bn-BD" sz="4000" dirty="0">
                <a:solidFill>
                  <a:schemeClr val="tx1"/>
                </a:solidFill>
                <a:latin typeface="NikoshBAN" pitchFamily="2" charset="0"/>
                <a:cs typeface="NikoshBAN" pitchFamily="2" charset="0"/>
              </a:rPr>
              <a:t>সময়ঃ ৫০ মিনিট</a:t>
            </a:r>
            <a:endParaRPr lang="bn-IN" sz="4000" dirty="0">
              <a:solidFill>
                <a:schemeClr val="tx1"/>
              </a:solidFill>
              <a:latin typeface="NikoshBAN" pitchFamily="2" charset="0"/>
              <a:cs typeface="NikoshBAN" pitchFamily="2" charset="0"/>
            </a:endParaRPr>
          </a:p>
          <a:p>
            <a:pPr algn="ctr"/>
            <a:r>
              <a:rPr lang="bn-IN" sz="4000" dirty="0">
                <a:solidFill>
                  <a:schemeClr val="tx1"/>
                </a:solidFill>
                <a:latin typeface="NikoshBAN" pitchFamily="2" charset="0"/>
                <a:cs typeface="NikoshBAN" pitchFamily="2" charset="0"/>
              </a:rPr>
              <a:t>তারিখ </a:t>
            </a:r>
            <a:r>
              <a:rPr lang="bn-IN" sz="4000" dirty="0" smtClean="0">
                <a:solidFill>
                  <a:schemeClr val="tx1"/>
                </a:solidFill>
                <a:latin typeface="NikoshBAN" pitchFamily="2" charset="0"/>
                <a:cs typeface="NikoshBAN" pitchFamily="2" charset="0"/>
              </a:rPr>
              <a:t>০৫/১১/২০১৯</a:t>
            </a:r>
            <a:endParaRPr lang="bn-BD" sz="4000" dirty="0">
              <a:solidFill>
                <a:schemeClr val="tx1"/>
              </a:solidFill>
              <a:latin typeface="NikoshBAN" pitchFamily="2" charset="0"/>
              <a:cs typeface="NikoshBAN"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468" y="789226"/>
            <a:ext cx="2007434" cy="2108709"/>
          </a:xfrm>
          <a:prstGeom prst="rect">
            <a:avLst/>
          </a:prstGeom>
        </p:spPr>
      </p:pic>
    </p:spTree>
    <p:extLst>
      <p:ext uri="{BB962C8B-B14F-4D97-AF65-F5344CB8AC3E}">
        <p14:creationId xmlns:p14="http://schemas.microsoft.com/office/powerpoint/2010/main" val="14844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0"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800" decel="100000"/>
                                        <p:tgtEl>
                                          <p:spTgt spid="12">
                                            <p:txEl>
                                              <p:pRg st="0" end="0"/>
                                            </p:txEl>
                                          </p:spTgt>
                                        </p:tgtEl>
                                      </p:cBhvr>
                                    </p:animEffect>
                                    <p:anim calcmode="lin" valueType="num">
                                      <p:cBhvr>
                                        <p:cTn id="14" dur="800" decel="100000" fill="hold"/>
                                        <p:tgtEl>
                                          <p:spTgt spid="12">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2">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2">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2">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2">
                                            <p:txEl>
                                              <p:pRg st="0" end="0"/>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800" decel="100000"/>
                                        <p:tgtEl>
                                          <p:spTgt spid="12">
                                            <p:txEl>
                                              <p:pRg st="1" end="1"/>
                                            </p:txEl>
                                          </p:spTgt>
                                        </p:tgtEl>
                                      </p:cBhvr>
                                    </p:animEffect>
                                    <p:anim calcmode="lin" valueType="num">
                                      <p:cBhvr>
                                        <p:cTn id="22" dur="800" decel="100000" fill="hold"/>
                                        <p:tgtEl>
                                          <p:spTgt spid="12">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2">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2">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xEl>
                                              <p:pRg st="1" end="1"/>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800" decel="100000"/>
                                        <p:tgtEl>
                                          <p:spTgt spid="12">
                                            <p:txEl>
                                              <p:pRg st="2" end="2"/>
                                            </p:txEl>
                                          </p:spTgt>
                                        </p:tgtEl>
                                      </p:cBhvr>
                                    </p:animEffect>
                                    <p:anim calcmode="lin" valueType="num">
                                      <p:cBhvr>
                                        <p:cTn id="30" dur="800" decel="100000" fill="hold"/>
                                        <p:tgtEl>
                                          <p:spTgt spid="12">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2">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2">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2">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2">
                                            <p:txEl>
                                              <p:pRg st="2" end="2"/>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800" decel="100000"/>
                                        <p:tgtEl>
                                          <p:spTgt spid="12">
                                            <p:txEl>
                                              <p:pRg st="3" end="3"/>
                                            </p:txEl>
                                          </p:spTgt>
                                        </p:tgtEl>
                                      </p:cBhvr>
                                    </p:animEffect>
                                    <p:anim calcmode="lin" valueType="num">
                                      <p:cBhvr>
                                        <p:cTn id="38" dur="800" decel="100000" fill="hold"/>
                                        <p:tgtEl>
                                          <p:spTgt spid="12">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2">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2">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xEl>
                                              <p:pRg st="3" end="3"/>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Effect transition="in" filter="fade">
                                      <p:cBhvr>
                                        <p:cTn id="45" dur="800" decel="100000"/>
                                        <p:tgtEl>
                                          <p:spTgt spid="12">
                                            <p:txEl>
                                              <p:pRg st="4" end="4"/>
                                            </p:txEl>
                                          </p:spTgt>
                                        </p:tgtEl>
                                      </p:cBhvr>
                                    </p:animEffect>
                                    <p:anim calcmode="lin" valueType="num">
                                      <p:cBhvr>
                                        <p:cTn id="46" dur="800" decel="100000" fill="hold"/>
                                        <p:tgtEl>
                                          <p:spTgt spid="12">
                                            <p:txEl>
                                              <p:pRg st="4" end="4"/>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2">
                                            <p:txEl>
                                              <p:pRg st="4" end="4"/>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2">
                                            <p:txEl>
                                              <p:pRg st="4" end="4"/>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2">
                                            <p:txEl>
                                              <p:pRg st="4" end="4"/>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2">
                                            <p:txEl>
                                              <p:pRg st="4" end="4"/>
                                            </p:txEl>
                                          </p:spTgt>
                                        </p:tgtEl>
                                        <p:attrNameLst>
                                          <p:attrName>ppt_y</p:attrName>
                                        </p:attrNameLst>
                                      </p:cBhvr>
                                      <p:tavLst>
                                        <p:tav tm="0">
                                          <p:val>
                                            <p:strVal val="#ppt_y+0.1"/>
                                          </p:val>
                                        </p:tav>
                                        <p:tav tm="100000">
                                          <p:val>
                                            <p:strVal val="#ppt_y"/>
                                          </p:val>
                                        </p:tav>
                                      </p:tavLst>
                                    </p:anim>
                                  </p:childTnLst>
                                </p:cTn>
                              </p:par>
                              <p:par>
                                <p:cTn id="51" presetID="3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par>
                                <p:cTn id="57" presetID="30" presetClass="entr" presetSubtype="0" fill="hold" nodeType="with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fade">
                                      <p:cBhvr>
                                        <p:cTn id="59" dur="800" decel="100000"/>
                                        <p:tgtEl>
                                          <p:spTgt spid="11">
                                            <p:txEl>
                                              <p:pRg st="0" end="0"/>
                                            </p:txEl>
                                          </p:spTgt>
                                        </p:tgtEl>
                                      </p:cBhvr>
                                    </p:animEffect>
                                    <p:anim calcmode="lin" valueType="num">
                                      <p:cBhvr>
                                        <p:cTn id="60"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fade">
                                      <p:cBhvr>
                                        <p:cTn id="67" dur="800" decel="100000"/>
                                        <p:tgtEl>
                                          <p:spTgt spid="11">
                                            <p:txEl>
                                              <p:pRg st="1" end="1"/>
                                            </p:txEl>
                                          </p:spTgt>
                                        </p:tgtEl>
                                      </p:cBhvr>
                                    </p:animEffect>
                                    <p:anim calcmode="lin" valueType="num">
                                      <p:cBhvr>
                                        <p:cTn id="68"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par>
                                <p:cTn id="73" presetID="30" presetClass="entr" presetSubtype="0" fill="hold"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Effect transition="in" filter="fade">
                                      <p:cBhvr>
                                        <p:cTn id="75" dur="800" decel="100000"/>
                                        <p:tgtEl>
                                          <p:spTgt spid="11">
                                            <p:txEl>
                                              <p:pRg st="2" end="2"/>
                                            </p:txEl>
                                          </p:spTgt>
                                        </p:tgtEl>
                                      </p:cBhvr>
                                    </p:animEffect>
                                    <p:anim calcmode="lin" valueType="num">
                                      <p:cBhvr>
                                        <p:cTn id="7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par>
                                <p:cTn id="81" presetID="30" presetClass="entr" presetSubtype="0" fill="hold" nodeType="withEffect">
                                  <p:stCondLst>
                                    <p:cond delay="0"/>
                                  </p:stCondLst>
                                  <p:childTnLst>
                                    <p:set>
                                      <p:cBhvr>
                                        <p:cTn id="82" dur="1" fill="hold">
                                          <p:stCondLst>
                                            <p:cond delay="0"/>
                                          </p:stCondLst>
                                        </p:cTn>
                                        <p:tgtEl>
                                          <p:spTgt spid="11">
                                            <p:txEl>
                                              <p:pRg st="3" end="3"/>
                                            </p:txEl>
                                          </p:spTgt>
                                        </p:tgtEl>
                                        <p:attrNameLst>
                                          <p:attrName>style.visibility</p:attrName>
                                        </p:attrNameLst>
                                      </p:cBhvr>
                                      <p:to>
                                        <p:strVal val="visible"/>
                                      </p:to>
                                    </p:set>
                                    <p:animEffect transition="in" filter="fade">
                                      <p:cBhvr>
                                        <p:cTn id="83" dur="800" decel="100000"/>
                                        <p:tgtEl>
                                          <p:spTgt spid="11">
                                            <p:txEl>
                                              <p:pRg st="3" end="3"/>
                                            </p:txEl>
                                          </p:spTgt>
                                        </p:tgtEl>
                                      </p:cBhvr>
                                    </p:animEffect>
                                    <p:anim calcmode="lin" valueType="num">
                                      <p:cBhvr>
                                        <p:cTn id="84" dur="800" decel="100000" fill="hold"/>
                                        <p:tgtEl>
                                          <p:spTgt spid="11">
                                            <p:txEl>
                                              <p:pRg st="3" end="3"/>
                                            </p:txEl>
                                          </p:spTgt>
                                        </p:tgtEl>
                                        <p:attrNameLst>
                                          <p:attrName>style.rotation</p:attrName>
                                        </p:attrNameLst>
                                      </p:cBhvr>
                                      <p:tavLst>
                                        <p:tav tm="0">
                                          <p:val>
                                            <p:fltVal val="-90"/>
                                          </p:val>
                                        </p:tav>
                                        <p:tav tm="100000">
                                          <p:val>
                                            <p:fltVal val="0"/>
                                          </p:val>
                                        </p:tav>
                                      </p:tavLst>
                                    </p:anim>
                                    <p:anim calcmode="lin" valueType="num">
                                      <p:cBhvr>
                                        <p:cTn id="85" dur="800" decel="100000" fill="hold"/>
                                        <p:tgtEl>
                                          <p:spTgt spid="11">
                                            <p:txEl>
                                              <p:pRg st="3" end="3"/>
                                            </p:txEl>
                                          </p:spTgt>
                                        </p:tgtEl>
                                        <p:attrNameLst>
                                          <p:attrName>ppt_x</p:attrName>
                                        </p:attrNameLst>
                                      </p:cBhvr>
                                      <p:tavLst>
                                        <p:tav tm="0">
                                          <p:val>
                                            <p:strVal val="#ppt_x+0.4"/>
                                          </p:val>
                                        </p:tav>
                                        <p:tav tm="100000">
                                          <p:val>
                                            <p:strVal val="#ppt_x-0.05"/>
                                          </p:val>
                                        </p:tav>
                                      </p:tavLst>
                                    </p:anim>
                                    <p:anim calcmode="lin" valueType="num">
                                      <p:cBhvr>
                                        <p:cTn id="86" dur="800" decel="100000" fill="hold"/>
                                        <p:tgtEl>
                                          <p:spTgt spid="11">
                                            <p:txEl>
                                              <p:pRg st="3" end="3"/>
                                            </p:txEl>
                                          </p:spTgt>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1">
                                            <p:txEl>
                                              <p:pRg st="3" end="3"/>
                                            </p:txEl>
                                          </p:spTgt>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1">
                                            <p:txEl>
                                              <p:pRg st="3" end="3"/>
                                            </p:txEl>
                                          </p:spTgt>
                                        </p:tgtEl>
                                        <p:attrNameLst>
                                          <p:attrName>ppt_y</p:attrName>
                                        </p:attrNameLst>
                                      </p:cBhvr>
                                      <p:tavLst>
                                        <p:tav tm="0">
                                          <p:val>
                                            <p:strVal val="#ppt_y+0.1"/>
                                          </p:val>
                                        </p:tav>
                                        <p:tav tm="100000">
                                          <p:val>
                                            <p:strVal val="#ppt_y"/>
                                          </p:val>
                                        </p:tav>
                                      </p:tavLst>
                                    </p:anim>
                                  </p:childTnLst>
                                </p:cTn>
                              </p:par>
                              <p:par>
                                <p:cTn id="89" presetID="30" presetClass="entr" presetSubtype="0" fill="hold" nodeType="withEffect">
                                  <p:stCondLst>
                                    <p:cond delay="0"/>
                                  </p:stCondLst>
                                  <p:childTnLst>
                                    <p:set>
                                      <p:cBhvr>
                                        <p:cTn id="90" dur="1" fill="hold">
                                          <p:stCondLst>
                                            <p:cond delay="0"/>
                                          </p:stCondLst>
                                        </p:cTn>
                                        <p:tgtEl>
                                          <p:spTgt spid="11">
                                            <p:txEl>
                                              <p:pRg st="4" end="4"/>
                                            </p:txEl>
                                          </p:spTgt>
                                        </p:tgtEl>
                                        <p:attrNameLst>
                                          <p:attrName>style.visibility</p:attrName>
                                        </p:attrNameLst>
                                      </p:cBhvr>
                                      <p:to>
                                        <p:strVal val="visible"/>
                                      </p:to>
                                    </p:set>
                                    <p:animEffect transition="in" filter="fade">
                                      <p:cBhvr>
                                        <p:cTn id="91" dur="800" decel="100000"/>
                                        <p:tgtEl>
                                          <p:spTgt spid="11">
                                            <p:txEl>
                                              <p:pRg st="4" end="4"/>
                                            </p:txEl>
                                          </p:spTgt>
                                        </p:tgtEl>
                                      </p:cBhvr>
                                    </p:animEffect>
                                    <p:anim calcmode="lin" valueType="num">
                                      <p:cBhvr>
                                        <p:cTn id="92" dur="800" decel="100000" fill="hold"/>
                                        <p:tgtEl>
                                          <p:spTgt spid="11">
                                            <p:txEl>
                                              <p:pRg st="4" end="4"/>
                                            </p:txEl>
                                          </p:spTgt>
                                        </p:tgtEl>
                                        <p:attrNameLst>
                                          <p:attrName>style.rotation</p:attrName>
                                        </p:attrNameLst>
                                      </p:cBhvr>
                                      <p:tavLst>
                                        <p:tav tm="0">
                                          <p:val>
                                            <p:fltVal val="-90"/>
                                          </p:val>
                                        </p:tav>
                                        <p:tav tm="100000">
                                          <p:val>
                                            <p:fltVal val="0"/>
                                          </p:val>
                                        </p:tav>
                                      </p:tavLst>
                                    </p:anim>
                                    <p:anim calcmode="lin" valueType="num">
                                      <p:cBhvr>
                                        <p:cTn id="93" dur="800" decel="100000" fill="hold"/>
                                        <p:tgtEl>
                                          <p:spTgt spid="11">
                                            <p:txEl>
                                              <p:pRg st="4" end="4"/>
                                            </p:txEl>
                                          </p:spTgt>
                                        </p:tgtEl>
                                        <p:attrNameLst>
                                          <p:attrName>ppt_x</p:attrName>
                                        </p:attrNameLst>
                                      </p:cBhvr>
                                      <p:tavLst>
                                        <p:tav tm="0">
                                          <p:val>
                                            <p:strVal val="#ppt_x+0.4"/>
                                          </p:val>
                                        </p:tav>
                                        <p:tav tm="100000">
                                          <p:val>
                                            <p:strVal val="#ppt_x-0.05"/>
                                          </p:val>
                                        </p:tav>
                                      </p:tavLst>
                                    </p:anim>
                                    <p:anim calcmode="lin" valueType="num">
                                      <p:cBhvr>
                                        <p:cTn id="94" dur="800" decel="100000" fill="hold"/>
                                        <p:tgtEl>
                                          <p:spTgt spid="11">
                                            <p:txEl>
                                              <p:pRg st="4" end="4"/>
                                            </p:txEl>
                                          </p:spTgt>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11">
                                            <p:txEl>
                                              <p:pRg st="4" end="4"/>
                                            </p:txEl>
                                          </p:spTgt>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11">
                                            <p:txEl>
                                              <p:pRg st="4" end="4"/>
                                            </p:txEl>
                                          </p:spTgt>
                                        </p:tgtEl>
                                        <p:attrNameLst>
                                          <p:attrName>ppt_y</p:attrName>
                                        </p:attrNameLst>
                                      </p:cBhvr>
                                      <p:tavLst>
                                        <p:tav tm="0">
                                          <p:val>
                                            <p:strVal val="#ppt_y+0.1"/>
                                          </p:val>
                                        </p:tav>
                                        <p:tav tm="100000">
                                          <p:val>
                                            <p:strVal val="#ppt_y"/>
                                          </p:val>
                                        </p:tav>
                                      </p:tavLst>
                                    </p:anim>
                                  </p:childTnLst>
                                </p:cTn>
                              </p:par>
                              <p:par>
                                <p:cTn id="97" presetID="30" presetClass="entr" presetSubtype="0" fill="hold" nodeType="withEffect">
                                  <p:stCondLst>
                                    <p:cond delay="0"/>
                                  </p:stCondLst>
                                  <p:childTnLst>
                                    <p:set>
                                      <p:cBhvr>
                                        <p:cTn id="98" dur="1" fill="hold">
                                          <p:stCondLst>
                                            <p:cond delay="0"/>
                                          </p:stCondLst>
                                        </p:cTn>
                                        <p:tgtEl>
                                          <p:spTgt spid="11">
                                            <p:txEl>
                                              <p:pRg st="5" end="5"/>
                                            </p:txEl>
                                          </p:spTgt>
                                        </p:tgtEl>
                                        <p:attrNameLst>
                                          <p:attrName>style.visibility</p:attrName>
                                        </p:attrNameLst>
                                      </p:cBhvr>
                                      <p:to>
                                        <p:strVal val="visible"/>
                                      </p:to>
                                    </p:set>
                                    <p:animEffect transition="in" filter="fade">
                                      <p:cBhvr>
                                        <p:cTn id="99" dur="800" decel="100000"/>
                                        <p:tgtEl>
                                          <p:spTgt spid="11">
                                            <p:txEl>
                                              <p:pRg st="5" end="5"/>
                                            </p:txEl>
                                          </p:spTgt>
                                        </p:tgtEl>
                                      </p:cBhvr>
                                    </p:animEffect>
                                    <p:anim calcmode="lin" valueType="num">
                                      <p:cBhvr>
                                        <p:cTn id="100" dur="800" decel="100000" fill="hold"/>
                                        <p:tgtEl>
                                          <p:spTgt spid="11">
                                            <p:txEl>
                                              <p:pRg st="5" end="5"/>
                                            </p:txEl>
                                          </p:spTgt>
                                        </p:tgtEl>
                                        <p:attrNameLst>
                                          <p:attrName>style.rotation</p:attrName>
                                        </p:attrNameLst>
                                      </p:cBhvr>
                                      <p:tavLst>
                                        <p:tav tm="0">
                                          <p:val>
                                            <p:fltVal val="-90"/>
                                          </p:val>
                                        </p:tav>
                                        <p:tav tm="100000">
                                          <p:val>
                                            <p:fltVal val="0"/>
                                          </p:val>
                                        </p:tav>
                                      </p:tavLst>
                                    </p:anim>
                                    <p:anim calcmode="lin" valueType="num">
                                      <p:cBhvr>
                                        <p:cTn id="101" dur="800" decel="100000" fill="hold"/>
                                        <p:tgtEl>
                                          <p:spTgt spid="11">
                                            <p:txEl>
                                              <p:pRg st="5" end="5"/>
                                            </p:txEl>
                                          </p:spTgt>
                                        </p:tgtEl>
                                        <p:attrNameLst>
                                          <p:attrName>ppt_x</p:attrName>
                                        </p:attrNameLst>
                                      </p:cBhvr>
                                      <p:tavLst>
                                        <p:tav tm="0">
                                          <p:val>
                                            <p:strVal val="#ppt_x+0.4"/>
                                          </p:val>
                                        </p:tav>
                                        <p:tav tm="100000">
                                          <p:val>
                                            <p:strVal val="#ppt_x-0.05"/>
                                          </p:val>
                                        </p:tav>
                                      </p:tavLst>
                                    </p:anim>
                                    <p:anim calcmode="lin" valueType="num">
                                      <p:cBhvr>
                                        <p:cTn id="102" dur="800" decel="100000" fill="hold"/>
                                        <p:tgtEl>
                                          <p:spTgt spid="11">
                                            <p:txEl>
                                              <p:pRg st="5" end="5"/>
                                            </p:txEl>
                                          </p:spTgt>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11">
                                            <p:txEl>
                                              <p:pRg st="5" end="5"/>
                                            </p:txEl>
                                          </p:spTgt>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11">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21" t="4983" r="14555" b="5345"/>
          <a:stretch/>
        </p:blipFill>
        <p:spPr>
          <a:xfrm>
            <a:off x="3727725" y="3541362"/>
            <a:ext cx="2549089" cy="29601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76" y="3518116"/>
            <a:ext cx="2669774" cy="300667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527" y="3518115"/>
            <a:ext cx="2027533" cy="29431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794" y="254106"/>
            <a:ext cx="5260060" cy="309839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7899" y="3541362"/>
            <a:ext cx="2484352" cy="291994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7549" y="254106"/>
            <a:ext cx="5284702" cy="3073755"/>
          </a:xfrm>
          <a:prstGeom prst="rect">
            <a:avLst/>
          </a:prstGeom>
        </p:spPr>
      </p:pic>
    </p:spTree>
    <p:extLst>
      <p:ext uri="{BB962C8B-B14F-4D97-AF65-F5344CB8AC3E}">
        <p14:creationId xmlns:p14="http://schemas.microsoft.com/office/powerpoint/2010/main" val="501941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343400" y="6246"/>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2438400" y="1149246"/>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696200" y="1108023"/>
            <a:ext cx="1981200" cy="838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65943" y="2080964"/>
            <a:ext cx="5220325"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প্রশ্নঃ-বিশ্বসাহিত্যে সর্বাপেক্ষা প্রাচীন সাহিত্য কি এবং তার লক্ষ্য কী ছিল?</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433862" y="3095128"/>
            <a:ext cx="5553857" cy="22520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উত্তরঃ-</a:t>
            </a:r>
            <a:r>
              <a:rPr lang="bn-IN" sz="3200" dirty="0">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বিশ্ব সাহিত্যে </a:t>
            </a:r>
            <a:r>
              <a:rPr lang="bn-IN" sz="3200" dirty="0" smtClean="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সর্বাপেক্ষা </a:t>
            </a:r>
            <a:r>
              <a:rPr lang="bn-IN" sz="3200" dirty="0" smtClean="0">
                <a:solidFill>
                  <a:schemeClr val="tx1"/>
                </a:solidFill>
                <a:latin typeface="NikoshBAN" panose="02000000000000000000" pitchFamily="2" charset="0"/>
                <a:cs typeface="NikoshBAN" panose="02000000000000000000" pitchFamily="2" charset="0"/>
              </a:rPr>
              <a:t>প্রাচীন সাহিত্য “নাটক”। </a:t>
            </a:r>
            <a:r>
              <a:rPr lang="bn-IN" sz="3200" dirty="0">
                <a:solidFill>
                  <a:schemeClr val="tx1"/>
                </a:solidFill>
                <a:latin typeface="NikoshBAN" panose="02000000000000000000" pitchFamily="2" charset="0"/>
                <a:cs typeface="NikoshBAN" panose="02000000000000000000" pitchFamily="2" charset="0"/>
              </a:rPr>
              <a:t>নাটক অভিনীত হতো। নাটকের লক্ষ্য পাঠক নয়, নাটকের লক্ষ্য সর্বকালেই পাঠক সমাজ।</a:t>
            </a:r>
            <a:r>
              <a:rPr lang="bn-IN"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421581" y="2080964"/>
            <a:ext cx="5591329"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প্রশ্নঃ- বাংলা ভাষায় প্রথম কালজয়ী ঔপন্যাসিক কে ?  তাঁর রচিত কয়েকটি  উপন্যাসের নাম লিখ।</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6421581" y="2985513"/>
            <a:ext cx="5598255" cy="23616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উত্তরঃ- বাংলা ভাষায় প্রথম কালজয়ী ঔপন্যাসিক </a:t>
            </a:r>
            <a:r>
              <a:rPr lang="bn-IN" sz="3200" dirty="0" smtClean="0">
                <a:solidFill>
                  <a:schemeClr val="tx1"/>
                </a:solidFill>
                <a:latin typeface="NikoshBAN" panose="02000000000000000000" pitchFamily="2" charset="0"/>
                <a:cs typeface="NikoshBAN" panose="02000000000000000000" pitchFamily="2" charset="0"/>
              </a:rPr>
              <a:t>সাহিত্য সম্রাট বঙ্কিম চন্দ্রচট্রোপাধ্যায় ।  </a:t>
            </a:r>
            <a:r>
              <a:rPr lang="bn-IN" sz="3200" dirty="0">
                <a:solidFill>
                  <a:schemeClr val="tx1"/>
                </a:solidFill>
                <a:latin typeface="NikoshBAN" panose="02000000000000000000" pitchFamily="2" charset="0"/>
                <a:cs typeface="NikoshBAN" panose="02000000000000000000" pitchFamily="2" charset="0"/>
              </a:rPr>
              <a:t>তাঁর রচিত কয়েকটি  উপন্যাসের </a:t>
            </a:r>
            <a:r>
              <a:rPr lang="bn-IN" sz="3200" dirty="0" smtClean="0">
                <a:solidFill>
                  <a:schemeClr val="tx1"/>
                </a:solidFill>
                <a:latin typeface="NikoshBAN" panose="02000000000000000000" pitchFamily="2" charset="0"/>
                <a:cs typeface="NikoshBAN" panose="02000000000000000000" pitchFamily="2" charset="0"/>
              </a:rPr>
              <a:t>নাম দূর্গেশনন্দিনী, কপালকুণ্ডলা, বিষবৃক্ষ, চন্দ্রশেখর ইত্যাদি। </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523095" y="224852"/>
            <a:ext cx="1668905" cy="106430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১০ মিনিট</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465943" y="5527964"/>
            <a:ext cx="11546967"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আগে নাটক অভিনয় করা হতো মঞ্চে। এসো এবার আমরা মঞ্চনাটক নিয়ে একটি ভিডিও দেখি </a:t>
            </a:r>
            <a:endParaRPr lang="en-US" sz="4400" dirty="0">
              <a:latin typeface="NikoshBAN" panose="02000000000000000000" pitchFamily="2" charset="0"/>
              <a:cs typeface="NikoshBAN" panose="02000000000000000000" pitchFamily="2" charset="0"/>
            </a:endParaRPr>
          </a:p>
        </p:txBody>
      </p:sp>
      <p:graphicFrame>
        <p:nvGraphicFramePr>
          <p:cNvPr id="12" name="Object 11">
            <a:hlinkClick r:id="" action="ppaction://ole?verb=0"/>
          </p:cNvPr>
          <p:cNvGraphicFramePr>
            <a:graphicFrameLocks noChangeAspect="1"/>
          </p:cNvGraphicFramePr>
          <p:nvPr>
            <p:extLst>
              <p:ext uri="{D42A27DB-BD31-4B8C-83A1-F6EECF244321}">
                <p14:modId xmlns:p14="http://schemas.microsoft.com/office/powerpoint/2010/main" val="1293096096"/>
              </p:ext>
            </p:extLst>
          </p:nvPr>
        </p:nvGraphicFramePr>
        <p:xfrm>
          <a:off x="9919855" y="5402195"/>
          <a:ext cx="1725400" cy="1455806"/>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9919855" y="5402195"/>
                        <a:ext cx="1725400" cy="1455806"/>
                      </a:xfrm>
                      <a:prstGeom prst="rect">
                        <a:avLst/>
                      </a:prstGeom>
                    </p:spPr>
                  </p:pic>
                </p:oleObj>
              </mc:Fallback>
            </mc:AlternateContent>
          </a:graphicData>
        </a:graphic>
      </p:graphicFrame>
    </p:spTree>
    <p:extLst>
      <p:ext uri="{BB962C8B-B14F-4D97-AF65-F5344CB8AC3E}">
        <p14:creationId xmlns:p14="http://schemas.microsoft.com/office/powerpoint/2010/main" val="21191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par>
                                <p:cTn id="20" presetID="53" presetClass="entr" presetSubtype="16" repeatCount="indefinite"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par>
                                <p:cTn id="64" presetID="2" presetClass="entr" presetSubtype="9"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3000" fill="hold"/>
                                        <p:tgtEl>
                                          <p:spTgt spid="12"/>
                                        </p:tgtEl>
                                        <p:attrNameLst>
                                          <p:attrName>ppt_x</p:attrName>
                                        </p:attrNameLst>
                                      </p:cBhvr>
                                      <p:tavLst>
                                        <p:tav tm="0">
                                          <p:val>
                                            <p:strVal val="0-#ppt_w/2"/>
                                          </p:val>
                                        </p:tav>
                                        <p:tav tm="100000">
                                          <p:val>
                                            <p:strVal val="#ppt_x"/>
                                          </p:val>
                                        </p:tav>
                                      </p:tavLst>
                                    </p:anim>
                                    <p:anim calcmode="lin" valueType="num">
                                      <p:cBhvr additive="base">
                                        <p:cTn id="67" dur="3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29100" y="0"/>
            <a:ext cx="3390900" cy="609600"/>
          </a:xfrm>
          <a:prstGeom prst="rect">
            <a:avLst/>
          </a:prstGeom>
          <a:solidFill>
            <a:schemeClr val="tx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মূল্যায়ন</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1752600" y="609601"/>
            <a:ext cx="8915400" cy="646331"/>
          </a:xfrm>
          <a:prstGeom prst="rect">
            <a:avLst/>
          </a:prstGeom>
          <a:solidFill>
            <a:schemeClr val="accent4">
              <a:lumMod val="20000"/>
              <a:lumOff val="8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৩। </a:t>
            </a:r>
            <a:r>
              <a:rPr lang="bn-IN" sz="3600" dirty="0" smtClean="0">
                <a:latin typeface="NikoshBAN" panose="02000000000000000000" pitchFamily="2" charset="0"/>
                <a:cs typeface="NikoshBAN" panose="02000000000000000000" pitchFamily="2" charset="0"/>
              </a:rPr>
              <a:t>শেষ হয়ে হইল না শেষ- কথাটি কিসের ক্ষাত্রে বলা হয়?</a:t>
            </a:r>
            <a:endParaRPr lang="bn-IN" sz="3600" dirty="0">
              <a:latin typeface="NikoshBAN" panose="02000000000000000000" pitchFamily="2" charset="0"/>
              <a:cs typeface="NikoshBAN" panose="02000000000000000000" pitchFamily="2" charset="0"/>
            </a:endParaRPr>
          </a:p>
        </p:txBody>
      </p:sp>
      <p:sp>
        <p:nvSpPr>
          <p:cNvPr id="6" name="Rectangle 5"/>
          <p:cNvSpPr/>
          <p:nvPr/>
        </p:nvSpPr>
        <p:spPr>
          <a:xfrm>
            <a:off x="1752600" y="1447800"/>
            <a:ext cx="3810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নাটকের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752600" y="2649273"/>
            <a:ext cx="3810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উপন্যাসের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826712" y="2649273"/>
            <a:ext cx="3646357"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ছোট গল্পের</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781801" y="1604733"/>
            <a:ext cx="3646357" cy="838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কাব্যের</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781801" y="4687669"/>
            <a:ext cx="365260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নাটক</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752600" y="4687669"/>
            <a:ext cx="3810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কবিতা</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752600" y="5914868"/>
            <a:ext cx="3869336"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মহাকাব্য</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781801" y="5746230"/>
            <a:ext cx="3646357"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প্রবন্ধ </a:t>
            </a:r>
            <a:endParaRPr lang="en-US" sz="36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752600" y="3631368"/>
            <a:ext cx="8915400" cy="646331"/>
          </a:xfrm>
          <a:prstGeom prst="rect">
            <a:avLst/>
          </a:prstGeom>
          <a:solidFill>
            <a:schemeClr val="accent4">
              <a:lumMod val="20000"/>
              <a:lumOff val="8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৪ । </a:t>
            </a:r>
            <a:r>
              <a:rPr lang="bn-IN" sz="3600" dirty="0" smtClean="0">
                <a:latin typeface="NikoshBAN" panose="02000000000000000000" pitchFamily="2" charset="0"/>
                <a:cs typeface="NikoshBAN" panose="02000000000000000000" pitchFamily="2" charset="0"/>
              </a:rPr>
              <a:t>বিশ্ব সাহিত্যে সর্বাপেক্ষা প্রাচীন সাহিত্য কর্ম কি??</a:t>
            </a:r>
            <a:endParaRPr lang="bn-IN" sz="3600" dirty="0">
              <a:latin typeface="NikoshBAN" panose="02000000000000000000" pitchFamily="2" charset="0"/>
              <a:cs typeface="NikoshBAN" panose="02000000000000000000" pitchFamily="2" charset="0"/>
            </a:endParaRPr>
          </a:p>
        </p:txBody>
      </p:sp>
      <p:sp>
        <p:nvSpPr>
          <p:cNvPr id="3" name="TextBox 2"/>
          <p:cNvSpPr txBox="1"/>
          <p:nvPr/>
        </p:nvSpPr>
        <p:spPr>
          <a:xfrm>
            <a:off x="9286561" y="119820"/>
            <a:ext cx="2350957" cy="1077218"/>
          </a:xfrm>
          <a:prstGeom prst="rect">
            <a:avLst/>
          </a:prstGeom>
          <a:solidFill>
            <a:srgbClr val="FFFF00"/>
          </a:solid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সঠিক</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উত্তরটি</a:t>
            </a:r>
            <a:r>
              <a:rPr lang="en-US" sz="3200" dirty="0" err="1" smtClean="0">
                <a:solidFill>
                  <a:srgbClr val="FF0000"/>
                </a:solidFill>
                <a:latin typeface="NikoshBAN" panose="02000000000000000000" pitchFamily="2" charset="0"/>
                <a:cs typeface="NikoshBAN" panose="02000000000000000000" pitchFamily="2" charset="0"/>
              </a:rPr>
              <a:t>তে</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ক্লিক</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করি</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sp>
        <p:nvSpPr>
          <p:cNvPr id="8" name="Cloud Callout 7"/>
          <p:cNvSpPr/>
          <p:nvPr/>
        </p:nvSpPr>
        <p:spPr>
          <a:xfrm>
            <a:off x="9450401" y="3269570"/>
            <a:ext cx="2722536"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উত্তর সঠিক হয়নি।কারণ প্রবন্ধ  আধুনিক যুগের রচনা।</a:t>
            </a:r>
            <a:endParaRPr lang="en-US" sz="2400" dirty="0">
              <a:solidFill>
                <a:srgbClr val="FF0000"/>
              </a:solidFill>
              <a:latin typeface="NikoshBAN" panose="02000000000000000000" pitchFamily="2" charset="0"/>
              <a:cs typeface="NikoshBAN" panose="02000000000000000000" pitchFamily="2" charset="0"/>
            </a:endParaRPr>
          </a:p>
        </p:txBody>
      </p:sp>
      <p:sp>
        <p:nvSpPr>
          <p:cNvPr id="16" name="Cloud Callout 15"/>
          <p:cNvSpPr/>
          <p:nvPr/>
        </p:nvSpPr>
        <p:spPr>
          <a:xfrm>
            <a:off x="9394007" y="3269569"/>
            <a:ext cx="2722536"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উত্তর সঠিক হয়নি।কারণ মহা কাব্য প্রাচীন  যুগের রচনা হলেও প্রাচীন নয়।।</a:t>
            </a:r>
            <a:endParaRPr lang="en-US" sz="2400" dirty="0">
              <a:solidFill>
                <a:srgbClr val="FF0000"/>
              </a:solidFill>
              <a:latin typeface="NikoshBAN" panose="02000000000000000000" pitchFamily="2" charset="0"/>
              <a:cs typeface="NikoshBAN" panose="02000000000000000000" pitchFamily="2" charset="0"/>
            </a:endParaRPr>
          </a:p>
        </p:txBody>
      </p:sp>
      <p:sp>
        <p:nvSpPr>
          <p:cNvPr id="22" name="Cloud Callout 21"/>
          <p:cNvSpPr/>
          <p:nvPr/>
        </p:nvSpPr>
        <p:spPr>
          <a:xfrm>
            <a:off x="-65975" y="1790794"/>
            <a:ext cx="2964775"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উত্তর সঠিক হয়নি।</a:t>
            </a:r>
            <a:r>
              <a:rPr lang="bn-IN" sz="2400" dirty="0">
                <a:solidFill>
                  <a:srgbClr val="FF0000"/>
                </a:solidFill>
                <a:latin typeface="NikoshBAN" panose="02000000000000000000" pitchFamily="2" charset="0"/>
                <a:cs typeface="NikoshBAN" panose="02000000000000000000" pitchFamily="2" charset="0"/>
              </a:rPr>
              <a:t> </a:t>
            </a:r>
            <a:r>
              <a:rPr lang="bn-IN" sz="2400" dirty="0" smtClean="0">
                <a:solidFill>
                  <a:srgbClr val="FF0000"/>
                </a:solidFill>
                <a:latin typeface="NikoshBAN" panose="02000000000000000000" pitchFamily="2" charset="0"/>
                <a:cs typeface="NikoshBAN" panose="02000000000000000000" pitchFamily="2" charset="0"/>
              </a:rPr>
              <a:t>আবার চেষ্টা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23" name="Cloud Callout 22"/>
          <p:cNvSpPr/>
          <p:nvPr/>
        </p:nvSpPr>
        <p:spPr>
          <a:xfrm>
            <a:off x="9210606" y="3256035"/>
            <a:ext cx="2964775"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উত্তর সঠিক হয়নি।কারণ কবিতা প্রাচীন যুগের হলেও  সর্বাপেক্ষা প্রাচীন নয় ।</a:t>
            </a:r>
            <a:endParaRPr lang="en-US" sz="2400" dirty="0">
              <a:solidFill>
                <a:srgbClr val="FF0000"/>
              </a:solidFill>
              <a:latin typeface="NikoshBAN" panose="02000000000000000000" pitchFamily="2" charset="0"/>
              <a:cs typeface="NikoshBAN" panose="02000000000000000000" pitchFamily="2" charset="0"/>
            </a:endParaRPr>
          </a:p>
        </p:txBody>
      </p:sp>
      <p:sp>
        <p:nvSpPr>
          <p:cNvPr id="24" name="Cloud Callout 23"/>
          <p:cNvSpPr/>
          <p:nvPr/>
        </p:nvSpPr>
        <p:spPr>
          <a:xfrm>
            <a:off x="9218335" y="3256034"/>
            <a:ext cx="2964775"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অভিনন্দন!  তোমার উত্তর সঠিক হয়েছে।কারণ নাটকই প্রাচীন যুগের সাহিত্য কর্ম।</a:t>
            </a:r>
            <a:endParaRPr lang="en-US" sz="2400" dirty="0">
              <a:solidFill>
                <a:srgbClr val="FF0000"/>
              </a:solidFill>
              <a:latin typeface="NikoshBAN" panose="02000000000000000000" pitchFamily="2" charset="0"/>
              <a:cs typeface="NikoshBAN" panose="02000000000000000000" pitchFamily="2" charset="0"/>
            </a:endParaRPr>
          </a:p>
        </p:txBody>
      </p:sp>
      <p:sp>
        <p:nvSpPr>
          <p:cNvPr id="25" name="Cloud Callout 24"/>
          <p:cNvSpPr/>
          <p:nvPr/>
        </p:nvSpPr>
        <p:spPr>
          <a:xfrm>
            <a:off x="-57666" y="1814099"/>
            <a:ext cx="2964775"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উত্তর সঠিক হয়নি।</a:t>
            </a:r>
            <a:r>
              <a:rPr lang="bn-IN" sz="2400" dirty="0">
                <a:solidFill>
                  <a:srgbClr val="FF0000"/>
                </a:solidFill>
                <a:latin typeface="NikoshBAN" panose="02000000000000000000" pitchFamily="2" charset="0"/>
                <a:cs typeface="NikoshBAN" panose="02000000000000000000" pitchFamily="2" charset="0"/>
              </a:rPr>
              <a:t> </a:t>
            </a:r>
            <a:r>
              <a:rPr lang="bn-IN" sz="2400" dirty="0" smtClean="0">
                <a:solidFill>
                  <a:srgbClr val="FF0000"/>
                </a:solidFill>
                <a:latin typeface="NikoshBAN" panose="02000000000000000000" pitchFamily="2" charset="0"/>
                <a:cs typeface="NikoshBAN" panose="02000000000000000000" pitchFamily="2" charset="0"/>
              </a:rPr>
              <a:t>আবার চেষ্টা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26" name="Cloud Callout 25"/>
          <p:cNvSpPr/>
          <p:nvPr/>
        </p:nvSpPr>
        <p:spPr>
          <a:xfrm>
            <a:off x="-49937" y="1810464"/>
            <a:ext cx="2964775"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উত্তর সঠিক হয়নি।</a:t>
            </a:r>
            <a:r>
              <a:rPr lang="bn-IN" sz="2400" dirty="0">
                <a:solidFill>
                  <a:srgbClr val="FF0000"/>
                </a:solidFill>
                <a:latin typeface="NikoshBAN" panose="02000000000000000000" pitchFamily="2" charset="0"/>
                <a:cs typeface="NikoshBAN" panose="02000000000000000000" pitchFamily="2" charset="0"/>
              </a:rPr>
              <a:t> </a:t>
            </a:r>
            <a:r>
              <a:rPr lang="bn-IN" sz="2400" dirty="0" smtClean="0">
                <a:solidFill>
                  <a:srgbClr val="FF0000"/>
                </a:solidFill>
                <a:latin typeface="NikoshBAN" panose="02000000000000000000" pitchFamily="2" charset="0"/>
                <a:cs typeface="NikoshBAN" panose="02000000000000000000" pitchFamily="2" charset="0"/>
              </a:rPr>
              <a:t>আবার চেষ্টা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27" name="Cloud Callout 26"/>
          <p:cNvSpPr/>
          <p:nvPr/>
        </p:nvSpPr>
        <p:spPr>
          <a:xfrm>
            <a:off x="-33899" y="1806829"/>
            <a:ext cx="2964775" cy="2794861"/>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latin typeface="NikoshBAN" panose="02000000000000000000" pitchFamily="2" charset="0"/>
                <a:cs typeface="NikoshBAN" panose="02000000000000000000" pitchFamily="2" charset="0"/>
              </a:rPr>
              <a:t>অভিনন্দন! তোমার উত্তর সঠিক হয়েছে। </a:t>
            </a:r>
            <a:endParaRPr lang="en-US" sz="2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29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Effect transition="in" filter="fade">
                                      <p:cBhvr>
                                        <p:cTn id="17" dur="1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Effect transition="in" filter="fade">
                                      <p:cBhvr>
                                        <p:cTn id="33"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ppt_w</p:attrName>
                                        </p:attrNameLst>
                                      </p:cBhvr>
                                      <p:tavLst>
                                        <p:tav tm="0">
                                          <p:val>
                                            <p:fltVal val="0"/>
                                          </p:val>
                                        </p:tav>
                                        <p:tav tm="100000">
                                          <p:val>
                                            <p:strVal val="#ppt_w"/>
                                          </p:val>
                                        </p:tav>
                                      </p:tavLst>
                                    </p:anim>
                                    <p:anim calcmode="lin" valueType="num">
                                      <p:cBhvr>
                                        <p:cTn id="40" dur="1000" fill="hold"/>
                                        <p:tgtEl>
                                          <p:spTgt spid="24"/>
                                        </p:tgtEl>
                                        <p:attrNameLst>
                                          <p:attrName>ppt_h</p:attrName>
                                        </p:attrNameLst>
                                      </p:cBhvr>
                                      <p:tavLst>
                                        <p:tav tm="0">
                                          <p:val>
                                            <p:fltVal val="0"/>
                                          </p:val>
                                        </p:tav>
                                        <p:tav tm="100000">
                                          <p:val>
                                            <p:strVal val="#ppt_h"/>
                                          </p:val>
                                        </p:tav>
                                      </p:tavLst>
                                    </p:anim>
                                    <p:animEffect transition="in" filter="fade">
                                      <p:cBhvr>
                                        <p:cTn id="41"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Effect transition="in" filter="fade">
                                      <p:cBhvr>
                                        <p:cTn id="57" dur="1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1000" fill="hold"/>
                                        <p:tgtEl>
                                          <p:spTgt spid="25"/>
                                        </p:tgtEl>
                                        <p:attrNameLst>
                                          <p:attrName>ppt_w</p:attrName>
                                        </p:attrNameLst>
                                      </p:cBhvr>
                                      <p:tavLst>
                                        <p:tav tm="0">
                                          <p:val>
                                            <p:fltVal val="0"/>
                                          </p:val>
                                        </p:tav>
                                        <p:tav tm="100000">
                                          <p:val>
                                            <p:strVal val="#ppt_w"/>
                                          </p:val>
                                        </p:tav>
                                      </p:tavLst>
                                    </p:anim>
                                    <p:anim calcmode="lin" valueType="num">
                                      <p:cBhvr>
                                        <p:cTn id="64" dur="1000" fill="hold"/>
                                        <p:tgtEl>
                                          <p:spTgt spid="25"/>
                                        </p:tgtEl>
                                        <p:attrNameLst>
                                          <p:attrName>ppt_h</p:attrName>
                                        </p:attrNameLst>
                                      </p:cBhvr>
                                      <p:tavLst>
                                        <p:tav tm="0">
                                          <p:val>
                                            <p:fltVal val="0"/>
                                          </p:val>
                                        </p:tav>
                                        <p:tav tm="100000">
                                          <p:val>
                                            <p:strVal val="#ppt_h"/>
                                          </p:val>
                                        </p:tav>
                                      </p:tavLst>
                                    </p:anim>
                                    <p:animEffect transition="in" filter="fade">
                                      <p:cBhvr>
                                        <p:cTn id="65" dur="1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Effect transition="in" filter="fade">
                                      <p:cBhvr>
                                        <p:cTn id="73"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7"/>
                  </p:tgtEl>
                </p:cond>
              </p:nextCondLst>
            </p:seq>
          </p:childTnLst>
        </p:cTn>
      </p:par>
    </p:tnLst>
    <p:bldLst>
      <p:bldP spid="3" grpId="0" animBg="1"/>
      <p:bldP spid="8" grpId="0" animBg="1"/>
      <p:bldP spid="16" grpId="0" animBg="1"/>
      <p:bldP spid="22" grpId="0" animBg="1"/>
      <p:bldP spid="23"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29100" y="0"/>
            <a:ext cx="3390900" cy="609600"/>
          </a:xfrm>
          <a:prstGeom prst="rect">
            <a:avLst/>
          </a:prstGeom>
          <a:solidFill>
            <a:schemeClr val="tx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মূল্যায়ন</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1752600" y="609601"/>
            <a:ext cx="8915400" cy="646331"/>
          </a:xfrm>
          <a:prstGeom prst="rect">
            <a:avLst/>
          </a:prstGeom>
          <a:solidFill>
            <a:schemeClr val="accent4">
              <a:lumMod val="20000"/>
              <a:lumOff val="8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১ । </a:t>
            </a:r>
            <a:r>
              <a:rPr lang="bn-IN" sz="3600" dirty="0" smtClean="0">
                <a:latin typeface="NikoshBAN" panose="02000000000000000000" pitchFamily="2" charset="0"/>
                <a:cs typeface="NikoshBAN" panose="02000000000000000000" pitchFamily="2" charset="0"/>
              </a:rPr>
              <a:t>ছন্দোবদ্ধ ভাষায় যা লিখা হয় তাকে কি ব </a:t>
            </a:r>
            <a:r>
              <a:rPr lang="bn-IN" sz="3600" dirty="0">
                <a:latin typeface="NikoshBAN" panose="02000000000000000000" pitchFamily="2" charset="0"/>
                <a:cs typeface="NikoshBAN" panose="02000000000000000000" pitchFamily="2" charset="0"/>
              </a:rPr>
              <a:t>?</a:t>
            </a:r>
          </a:p>
        </p:txBody>
      </p:sp>
      <p:sp>
        <p:nvSpPr>
          <p:cNvPr id="6" name="Rectangle 5"/>
          <p:cNvSpPr/>
          <p:nvPr/>
        </p:nvSpPr>
        <p:spPr>
          <a:xfrm>
            <a:off x="1752600" y="1447800"/>
            <a:ext cx="3810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ছোটগল্প</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752600" y="2649273"/>
            <a:ext cx="3810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প্রবন্ধ</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781801" y="2649273"/>
            <a:ext cx="3646357"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কবিতা </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781801" y="1524000"/>
            <a:ext cx="3646357" cy="838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প্রহসন</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781801" y="4687669"/>
            <a:ext cx="365260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গদ্যে ও  নাতিদীর্ঘ</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752600" y="4687669"/>
            <a:ext cx="3810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পদ্যে ও নাতিদীর্ঘ </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752600" y="5914868"/>
            <a:ext cx="3869336"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ছন্দে ও নাতিদীর্ঘ</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781801" y="5949845"/>
            <a:ext cx="3646357"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গদ্যে বড় আকারে।</a:t>
            </a:r>
            <a:endParaRPr lang="en-US" sz="36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752600" y="3631368"/>
            <a:ext cx="8915400" cy="646331"/>
          </a:xfrm>
          <a:prstGeom prst="rect">
            <a:avLst/>
          </a:prstGeom>
          <a:solidFill>
            <a:schemeClr val="accent4">
              <a:lumMod val="20000"/>
              <a:lumOff val="8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২ । </a:t>
            </a:r>
            <a:r>
              <a:rPr lang="bn-IN" sz="3600" dirty="0" smtClean="0">
                <a:latin typeface="NikoshBAN" panose="02000000000000000000" pitchFamily="2" charset="0"/>
                <a:cs typeface="NikoshBAN" panose="02000000000000000000" pitchFamily="2" charset="0"/>
              </a:rPr>
              <a:t>প্রবন্ধ কি আকারে লিখা হয় ?</a:t>
            </a:r>
            <a:endParaRPr lang="bn-IN" sz="3600" dirty="0">
              <a:latin typeface="NikoshBAN" panose="02000000000000000000" pitchFamily="2" charset="0"/>
              <a:cs typeface="NikoshBAN" panose="02000000000000000000" pitchFamily="2" charset="0"/>
            </a:endParaRPr>
          </a:p>
        </p:txBody>
      </p:sp>
      <p:sp>
        <p:nvSpPr>
          <p:cNvPr id="16" name="TextBox 15"/>
          <p:cNvSpPr txBox="1"/>
          <p:nvPr/>
        </p:nvSpPr>
        <p:spPr>
          <a:xfrm>
            <a:off x="8010994" y="67126"/>
            <a:ext cx="2427157" cy="584775"/>
          </a:xfrm>
          <a:prstGeom prst="rect">
            <a:avLst/>
          </a:prstGeom>
          <a:solidFill>
            <a:srgbClr val="FFFF00"/>
          </a:solidFill>
        </p:spPr>
        <p:txBody>
          <a:bodyPr wrap="square" rtlCol="0">
            <a:spAutoFit/>
          </a:bodyPr>
          <a:lstStyle/>
          <a:p>
            <a:r>
              <a:rPr lang="bn-IN" sz="3200" dirty="0">
                <a:solidFill>
                  <a:srgbClr val="FF0000"/>
                </a:solidFill>
                <a:latin typeface="NikoshBAN" panose="02000000000000000000" pitchFamily="2" charset="0"/>
                <a:cs typeface="NikoshBAN" panose="02000000000000000000" pitchFamily="2" charset="0"/>
              </a:rPr>
              <a:t>উত্তরটি জেনে নিই</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44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9"/>
                                        </p:tgtEl>
                                        <p:attrNameLst>
                                          <p:attrName>ppt_x</p:attrName>
                                          <p:attrName>ppt_y</p:attrName>
                                        </p:attrNameLst>
                                      </p:cBhvr>
                                    </p:animMotion>
                                    <p:animRot by="1500000">
                                      <p:cBhvr>
                                        <p:cTn id="35" dur="125" fill="hold">
                                          <p:stCondLst>
                                            <p:cond delay="0"/>
                                          </p:stCondLst>
                                        </p:cTn>
                                        <p:tgtEl>
                                          <p:spTgt spid="9"/>
                                        </p:tgtEl>
                                        <p:attrNameLst>
                                          <p:attrName>r</p:attrName>
                                        </p:attrNameLst>
                                      </p:cBhvr>
                                    </p:animRot>
                                    <p:animRot by="-1500000">
                                      <p:cBhvr>
                                        <p:cTn id="36" dur="125" fill="hold">
                                          <p:stCondLst>
                                            <p:cond delay="125"/>
                                          </p:stCondLst>
                                        </p:cTn>
                                        <p:tgtEl>
                                          <p:spTgt spid="9"/>
                                        </p:tgtEl>
                                        <p:attrNameLst>
                                          <p:attrName>r</p:attrName>
                                        </p:attrNameLst>
                                      </p:cBhvr>
                                    </p:animRot>
                                    <p:animRot by="-1500000">
                                      <p:cBhvr>
                                        <p:cTn id="37" dur="125" fill="hold">
                                          <p:stCondLst>
                                            <p:cond delay="250"/>
                                          </p:stCondLst>
                                        </p:cTn>
                                        <p:tgtEl>
                                          <p:spTgt spid="9"/>
                                        </p:tgtEl>
                                        <p:attrNameLst>
                                          <p:attrName>r</p:attrName>
                                        </p:attrNameLst>
                                      </p:cBhvr>
                                    </p:animRot>
                                    <p:animRot by="1500000">
                                      <p:cBhvr>
                                        <p:cTn id="38" dur="125" fill="hold">
                                          <p:stCondLst>
                                            <p:cond delay="375"/>
                                          </p:stCondLst>
                                        </p:cTn>
                                        <p:tgtEl>
                                          <p:spTgt spid="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2"/>
                                        </p:tgtEl>
                                        <p:attrNameLst>
                                          <p:attrName>ppt_w</p:attrName>
                                        </p:attrNameLst>
                                      </p:cBhvr>
                                      <p:tavLst>
                                        <p:tav tm="0">
                                          <p:val>
                                            <p:strVal val="ppt_w"/>
                                          </p:val>
                                        </p:tav>
                                        <p:tav tm="100000">
                                          <p:val>
                                            <p:fltVal val="0"/>
                                          </p:val>
                                        </p:tav>
                                      </p:tavLst>
                                    </p:anim>
                                    <p:anim calcmode="lin" valueType="num">
                                      <p:cBhvr>
                                        <p:cTn id="43" dur="500"/>
                                        <p:tgtEl>
                                          <p:spTgt spid="12"/>
                                        </p:tgtEl>
                                        <p:attrNameLst>
                                          <p:attrName>ppt_h</p:attrName>
                                        </p:attrNameLst>
                                      </p:cBhvr>
                                      <p:tavLst>
                                        <p:tav tm="0">
                                          <p:val>
                                            <p:strVal val="ppt_h"/>
                                          </p:val>
                                        </p:tav>
                                        <p:tav tm="100000">
                                          <p:val>
                                            <p:fltVal val="0"/>
                                          </p:val>
                                        </p:tav>
                                      </p:tavLst>
                                    </p:anim>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0" nodeType="clickEffect">
                                  <p:stCondLst>
                                    <p:cond delay="0"/>
                                  </p:stCondLst>
                                  <p:childTnLst>
                                    <p:anim calcmode="lin" valueType="num">
                                      <p:cBhvr>
                                        <p:cTn id="49" dur="500"/>
                                        <p:tgtEl>
                                          <p:spTgt spid="13"/>
                                        </p:tgtEl>
                                        <p:attrNameLst>
                                          <p:attrName>ppt_w</p:attrName>
                                        </p:attrNameLst>
                                      </p:cBhvr>
                                      <p:tavLst>
                                        <p:tav tm="0">
                                          <p:val>
                                            <p:strVal val="ppt_w"/>
                                          </p:val>
                                        </p:tav>
                                        <p:tav tm="100000">
                                          <p:val>
                                            <p:fltVal val="0"/>
                                          </p:val>
                                        </p:tav>
                                      </p:tavLst>
                                    </p:anim>
                                    <p:anim calcmode="lin" valueType="num">
                                      <p:cBhvr>
                                        <p:cTn id="50" dur="500"/>
                                        <p:tgtEl>
                                          <p:spTgt spid="13"/>
                                        </p:tgtEl>
                                        <p:attrNameLst>
                                          <p:attrName>ppt_h</p:attrName>
                                        </p:attrNameLst>
                                      </p:cBhvr>
                                      <p:tavLst>
                                        <p:tav tm="0">
                                          <p:val>
                                            <p:strVal val="ppt_h"/>
                                          </p:val>
                                        </p:tav>
                                        <p:tav tm="100000">
                                          <p:val>
                                            <p:fltVal val="0"/>
                                          </p:val>
                                        </p:tav>
                                      </p:tavLst>
                                    </p:anim>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14"/>
                                        </p:tgtEl>
                                        <p:attrNameLst>
                                          <p:attrName>ppt_w</p:attrName>
                                        </p:attrNameLst>
                                      </p:cBhvr>
                                      <p:tavLst>
                                        <p:tav tm="0">
                                          <p:val>
                                            <p:strVal val="ppt_w"/>
                                          </p:val>
                                        </p:tav>
                                        <p:tav tm="100000">
                                          <p:val>
                                            <p:fltVal val="0"/>
                                          </p:val>
                                        </p:tav>
                                      </p:tavLst>
                                    </p:anim>
                                    <p:anim calcmode="lin" valueType="num">
                                      <p:cBhvr>
                                        <p:cTn id="57" dur="500"/>
                                        <p:tgtEl>
                                          <p:spTgt spid="14"/>
                                        </p:tgtEl>
                                        <p:attrNameLst>
                                          <p:attrName>ppt_h</p:attrName>
                                        </p:attrNameLst>
                                      </p:cBhvr>
                                      <p:tavLst>
                                        <p:tav tm="0">
                                          <p:val>
                                            <p:strVal val="ppt_h"/>
                                          </p:val>
                                        </p:tav>
                                        <p:tav tm="100000">
                                          <p:val>
                                            <p:fltVal val="0"/>
                                          </p:val>
                                        </p:tav>
                                      </p:tavLst>
                                    </p:anim>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4" presetClass="emph" presetSubtype="0" fill="hold" grpId="0" nodeType="clickEffect">
                                  <p:stCondLst>
                                    <p:cond delay="0"/>
                                  </p:stCondLst>
                                  <p:iterate type="lt">
                                    <p:tmPct val="10000"/>
                                  </p:iterate>
                                  <p:childTnLst>
                                    <p:animMotion origin="layout" path="M 0.0 0.0 L 0.0 -0.07213" pathEditMode="relative" ptsTypes="">
                                      <p:cBhvr>
                                        <p:cTn id="63" dur="250" accel="50000" decel="50000" autoRev="1" fill="hold">
                                          <p:stCondLst>
                                            <p:cond delay="0"/>
                                          </p:stCondLst>
                                        </p:cTn>
                                        <p:tgtEl>
                                          <p:spTgt spid="11"/>
                                        </p:tgtEl>
                                        <p:attrNameLst>
                                          <p:attrName>ppt_x</p:attrName>
                                          <p:attrName>ppt_y</p:attrName>
                                        </p:attrNameLst>
                                      </p:cBhvr>
                                    </p:animMotion>
                                    <p:animRot by="1500000">
                                      <p:cBhvr>
                                        <p:cTn id="64" dur="125" fill="hold">
                                          <p:stCondLst>
                                            <p:cond delay="0"/>
                                          </p:stCondLst>
                                        </p:cTn>
                                        <p:tgtEl>
                                          <p:spTgt spid="11"/>
                                        </p:tgtEl>
                                        <p:attrNameLst>
                                          <p:attrName>r</p:attrName>
                                        </p:attrNameLst>
                                      </p:cBhvr>
                                    </p:animRot>
                                    <p:animRot by="-1500000">
                                      <p:cBhvr>
                                        <p:cTn id="65" dur="125" fill="hold">
                                          <p:stCondLst>
                                            <p:cond delay="125"/>
                                          </p:stCondLst>
                                        </p:cTn>
                                        <p:tgtEl>
                                          <p:spTgt spid="11"/>
                                        </p:tgtEl>
                                        <p:attrNameLst>
                                          <p:attrName>r</p:attrName>
                                        </p:attrNameLst>
                                      </p:cBhvr>
                                    </p:animRot>
                                    <p:animRot by="-1500000">
                                      <p:cBhvr>
                                        <p:cTn id="66" dur="125" fill="hold">
                                          <p:stCondLst>
                                            <p:cond delay="250"/>
                                          </p:stCondLst>
                                        </p:cTn>
                                        <p:tgtEl>
                                          <p:spTgt spid="11"/>
                                        </p:tgtEl>
                                        <p:attrNameLst>
                                          <p:attrName>r</p:attrName>
                                        </p:attrNameLst>
                                      </p:cBhvr>
                                    </p:animRot>
                                    <p:animRot by="1500000">
                                      <p:cBhvr>
                                        <p:cTn id="67"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4"/>
            <a:ext cx="12011186" cy="6866744"/>
            <a:chOff x="247650" y="152400"/>
            <a:chExt cx="8801100" cy="6011056"/>
          </a:xfrm>
        </p:grpSpPr>
        <p:sp>
          <p:nvSpPr>
            <p:cNvPr id="4" name="Rectangle 3"/>
            <p:cNvSpPr/>
            <p:nvPr/>
          </p:nvSpPr>
          <p:spPr>
            <a:xfrm>
              <a:off x="2106118" y="2028616"/>
              <a:ext cx="4572000" cy="2800767"/>
            </a:xfrm>
            <a:prstGeom prst="rect">
              <a:avLst/>
            </a:prstGeom>
          </p:spPr>
          <p:txBody>
            <a:bodyPr>
              <a:spAutoFit/>
            </a:bodyPr>
            <a:lstStyle/>
            <a:p>
              <a:pPr algn="ctr"/>
              <a:r>
                <a:rPr lang="bn-IN" altLang="en-US" sz="4400" dirty="0">
                  <a:latin typeface="NikoshBAN" panose="02000000000000000000" pitchFamily="2" charset="0"/>
                  <a:cs typeface="NikoshBAN" panose="02000000000000000000" pitchFamily="2" charset="0"/>
                </a:rPr>
                <a:t>রাসুল সাঃ এর জন্ম নিয়ে “এলো যে মহম্মদ’ কবিতা অনুসরণে  </a:t>
              </a:r>
              <a:r>
                <a:rPr lang="en-US" altLang="en-US" sz="4400" dirty="0">
                  <a:latin typeface="NikoshBAN" panose="02000000000000000000" pitchFamily="2" charset="0"/>
                  <a:cs typeface="NikoshBAN" panose="02000000000000000000" pitchFamily="2" charset="0"/>
                </a:rPr>
                <a:t> ১০টি </a:t>
              </a:r>
              <a:r>
                <a:rPr lang="en-US" altLang="en-US" sz="4400" dirty="0" err="1">
                  <a:latin typeface="NikoshBAN" panose="02000000000000000000" pitchFamily="2" charset="0"/>
                  <a:cs typeface="NikoshBAN" panose="02000000000000000000" pitchFamily="2" charset="0"/>
                </a:rPr>
                <a:t>বাক্য</a:t>
              </a:r>
              <a:r>
                <a:rPr lang="en-US" altLang="en-US" sz="4400" dirty="0">
                  <a:latin typeface="NikoshBAN" panose="02000000000000000000" pitchFamily="2" charset="0"/>
                  <a:cs typeface="NikoshBAN" panose="02000000000000000000" pitchFamily="2" charset="0"/>
                </a:rPr>
                <a:t> </a:t>
              </a:r>
              <a:r>
                <a:rPr lang="en-US" altLang="en-US" sz="4400" dirty="0" err="1">
                  <a:latin typeface="NikoshBAN" panose="02000000000000000000" pitchFamily="2" charset="0"/>
                  <a:cs typeface="NikoshBAN" panose="02000000000000000000" pitchFamily="2" charset="0"/>
                </a:rPr>
                <a:t>লিখে</a:t>
              </a:r>
              <a:r>
                <a:rPr lang="en-US" altLang="en-US" sz="4400" dirty="0">
                  <a:latin typeface="NikoshBAN" panose="02000000000000000000" pitchFamily="2" charset="0"/>
                  <a:cs typeface="NikoshBAN" panose="02000000000000000000" pitchFamily="2" charset="0"/>
                </a:rPr>
                <a:t> </a:t>
              </a:r>
              <a:r>
                <a:rPr lang="en-US" altLang="en-US" sz="4400" dirty="0" err="1">
                  <a:latin typeface="NikoshBAN" panose="02000000000000000000" pitchFamily="2" charset="0"/>
                  <a:cs typeface="NikoshBAN" panose="02000000000000000000" pitchFamily="2" charset="0"/>
                </a:rPr>
                <a:t>আনবে</a:t>
              </a:r>
              <a:r>
                <a:rPr lang="en-US" altLang="en-US" sz="4400" dirty="0">
                  <a:latin typeface="NikoshBAN" panose="02000000000000000000" pitchFamily="2" charset="0"/>
                  <a:cs typeface="NikoshBAN" panose="02000000000000000000" pitchFamily="2" charset="0"/>
                </a:rPr>
                <a:t>।</a:t>
              </a:r>
              <a:endParaRPr lang="en-US" altLang="en-US" sz="1600" dirty="0">
                <a:latin typeface="NikoshBAN" panose="02000000000000000000" pitchFamily="2" charset="0"/>
                <a:cs typeface="NikoshBAN" panose="02000000000000000000" pitchFamily="2" charset="0"/>
              </a:endParaRPr>
            </a:p>
          </p:txBody>
        </p:sp>
        <p:sp>
          <p:nvSpPr>
            <p:cNvPr id="5" name="Up Arrow 4"/>
            <p:cNvSpPr/>
            <p:nvPr/>
          </p:nvSpPr>
          <p:spPr>
            <a:xfrm>
              <a:off x="247650" y="152400"/>
              <a:ext cx="8801100" cy="1601918"/>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371600" y="1754318"/>
              <a:ext cx="6705600" cy="373208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সাহিত্যের বিভিন্ন শাখা প্রশাখার একটি তালিকা তৈরি করবে।</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235440" y="5508885"/>
              <a:ext cx="6855501"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222348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6" y="80241"/>
            <a:ext cx="3247938" cy="32479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409" y="3576152"/>
            <a:ext cx="3172493" cy="312047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8749" r="16166"/>
          <a:stretch/>
        </p:blipFill>
        <p:spPr>
          <a:xfrm>
            <a:off x="8666540" y="3576151"/>
            <a:ext cx="3236160" cy="312186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186" y="3576152"/>
            <a:ext cx="3247938" cy="312047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410" y="80241"/>
            <a:ext cx="3172492" cy="3247938"/>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6539" y="80241"/>
            <a:ext cx="3236160" cy="3247938"/>
          </a:xfrm>
          <a:prstGeom prst="rect">
            <a:avLst/>
          </a:prstGeom>
        </p:spPr>
      </p:pic>
      <p:sp>
        <p:nvSpPr>
          <p:cNvPr id="8" name="TextBox 7"/>
          <p:cNvSpPr txBox="1"/>
          <p:nvPr/>
        </p:nvSpPr>
        <p:spPr>
          <a:xfrm>
            <a:off x="118587" y="3074122"/>
            <a:ext cx="11918197" cy="2646878"/>
          </a:xfrm>
          <a:prstGeom prst="rect">
            <a:avLst/>
          </a:prstGeom>
          <a:noFill/>
        </p:spPr>
        <p:txBody>
          <a:bodyPr wrap="square" rtlCol="0">
            <a:spAutoFit/>
          </a:bodyPr>
          <a:lstStyle/>
          <a:p>
            <a:r>
              <a:rPr lang="en-US" sz="16600" dirty="0" err="1" smtClean="0">
                <a:latin typeface="NikoshBAN" panose="02000000000000000000" pitchFamily="2" charset="0"/>
                <a:cs typeface="NikoshBAN" panose="02000000000000000000" pitchFamily="2" charset="0"/>
              </a:rPr>
              <a:t>সবাইকে</a:t>
            </a:r>
            <a:r>
              <a:rPr lang="en-US" sz="16600" dirty="0" smtClean="0">
                <a:latin typeface="NikoshBAN" panose="02000000000000000000" pitchFamily="2" charset="0"/>
                <a:cs typeface="NikoshBAN" panose="02000000000000000000" pitchFamily="2" charset="0"/>
              </a:rPr>
              <a:t> </a:t>
            </a:r>
            <a:r>
              <a:rPr lang="en-US" sz="16600" dirty="0" err="1" smtClean="0">
                <a:latin typeface="NikoshBAN" panose="02000000000000000000" pitchFamily="2" charset="0"/>
                <a:cs typeface="NikoshBAN" panose="02000000000000000000" pitchFamily="2" charset="0"/>
              </a:rPr>
              <a:t>ধন্যবাদ</a:t>
            </a:r>
            <a:endParaRPr lang="en-US" sz="1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395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97590"/>
            <a:ext cx="12192000" cy="68484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 y="4238624"/>
            <a:ext cx="1851676" cy="261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175" y="1218286"/>
            <a:ext cx="6265806" cy="41696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8397" y="59116"/>
            <a:ext cx="1947864" cy="24730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9765" y="4238624"/>
            <a:ext cx="1947863" cy="26098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264" y="4238625"/>
            <a:ext cx="1743075" cy="2619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1" y="97590"/>
            <a:ext cx="1851676" cy="254622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579" y="97590"/>
            <a:ext cx="1771650" cy="2546221"/>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185" y="189132"/>
            <a:ext cx="1787589" cy="23815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8178" y="24436"/>
            <a:ext cx="1743075" cy="2619375"/>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0072" y="4238624"/>
            <a:ext cx="2141181" cy="260985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4570" y="4238624"/>
            <a:ext cx="1986961" cy="2609850"/>
          </a:xfrm>
          <a:prstGeom prst="rect">
            <a:avLst/>
          </a:prstGeom>
        </p:spPr>
      </p:pic>
      <p:sp>
        <p:nvSpPr>
          <p:cNvPr id="13" name="TextBox 12"/>
          <p:cNvSpPr txBox="1"/>
          <p:nvPr/>
        </p:nvSpPr>
        <p:spPr>
          <a:xfrm>
            <a:off x="60161" y="2944393"/>
            <a:ext cx="12131839" cy="1200329"/>
          </a:xfrm>
          <a:prstGeom prst="rect">
            <a:avLst/>
          </a:prstGeom>
          <a:noFill/>
        </p:spPr>
        <p:txBody>
          <a:bodyPr wrap="square" rtlCol="0">
            <a:spAutoFit/>
          </a:bodyPr>
          <a:lstStyle/>
          <a:p>
            <a:r>
              <a:rPr lang="bn-IN"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লক্ষ্য করছি সাহিত্যের বিভিন্ন রুপ</a:t>
            </a:r>
            <a:endPar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708309" y="3006102"/>
            <a:ext cx="11359319" cy="1200329"/>
          </a:xfrm>
          <a:prstGeom prst="rect">
            <a:avLst/>
          </a:prstGeom>
          <a:noFill/>
        </p:spPr>
        <p:txBody>
          <a:bodyPr wrap="square" rtlCol="0">
            <a:spAutoFit/>
          </a:bodyPr>
          <a:lstStyle/>
          <a:p>
            <a:r>
              <a:rPr lang="bn-IN"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ছবিগুলোতে তোমরা কী লক্ষ্য করছ?</a:t>
            </a:r>
            <a:endPar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05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anim calcmode="lin" valueType="num">
                                      <p:cBhvr>
                                        <p:cTn id="17" dur="2000" fill="hold"/>
                                        <p:tgtEl>
                                          <p:spTgt spid="10"/>
                                        </p:tgtEl>
                                        <p:attrNameLst>
                                          <p:attrName>ppt_x</p:attrName>
                                        </p:attrNameLst>
                                      </p:cBhvr>
                                      <p:tavLst>
                                        <p:tav tm="0">
                                          <p:val>
                                            <p:fltVal val="0.5"/>
                                          </p:val>
                                        </p:tav>
                                        <p:tav tm="100000">
                                          <p:val>
                                            <p:strVal val="#ppt_x"/>
                                          </p:val>
                                        </p:tav>
                                      </p:tavLst>
                                    </p:anim>
                                    <p:anim calcmode="lin" valueType="num">
                                      <p:cBhvr>
                                        <p:cTn id="18" dur="20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3000" fill="hold"/>
                                        <p:tgtEl>
                                          <p:spTgt spid="3"/>
                                        </p:tgtEl>
                                        <p:attrNameLst>
                                          <p:attrName>ppt_w</p:attrName>
                                        </p:attrNameLst>
                                      </p:cBhvr>
                                      <p:tavLst>
                                        <p:tav tm="0">
                                          <p:val>
                                            <p:fltVal val="0"/>
                                          </p:val>
                                        </p:tav>
                                        <p:tav tm="100000">
                                          <p:val>
                                            <p:strVal val="#ppt_w"/>
                                          </p:val>
                                        </p:tav>
                                      </p:tavLst>
                                    </p:anim>
                                    <p:anim calcmode="lin" valueType="num">
                                      <p:cBhvr>
                                        <p:cTn id="29" dur="3000" fill="hold"/>
                                        <p:tgtEl>
                                          <p:spTgt spid="3"/>
                                        </p:tgtEl>
                                        <p:attrNameLst>
                                          <p:attrName>ppt_h</p:attrName>
                                        </p:attrNameLst>
                                      </p:cBhvr>
                                      <p:tavLst>
                                        <p:tav tm="0">
                                          <p:val>
                                            <p:fltVal val="0"/>
                                          </p:val>
                                        </p:tav>
                                        <p:tav tm="100000">
                                          <p:val>
                                            <p:strVal val="#ppt_h"/>
                                          </p:val>
                                        </p:tav>
                                      </p:tavLst>
                                    </p:anim>
                                    <p:animEffect transition="in" filter="fade">
                                      <p:cBhvr>
                                        <p:cTn id="30" dur="3000"/>
                                        <p:tgtEl>
                                          <p:spTgt spid="3"/>
                                        </p:tgtEl>
                                      </p:cBhvr>
                                    </p:animEffect>
                                    <p:anim calcmode="lin" valueType="num">
                                      <p:cBhvr>
                                        <p:cTn id="31" dur="3000" fill="hold"/>
                                        <p:tgtEl>
                                          <p:spTgt spid="3"/>
                                        </p:tgtEl>
                                        <p:attrNameLst>
                                          <p:attrName>ppt_x</p:attrName>
                                        </p:attrNameLst>
                                      </p:cBhvr>
                                      <p:tavLst>
                                        <p:tav tm="0">
                                          <p:val>
                                            <p:fltVal val="0.5"/>
                                          </p:val>
                                        </p:tav>
                                        <p:tav tm="100000">
                                          <p:val>
                                            <p:strVal val="#ppt_x"/>
                                          </p:val>
                                        </p:tav>
                                      </p:tavLst>
                                    </p:anim>
                                    <p:anim calcmode="lin" valueType="num">
                                      <p:cBhvr>
                                        <p:cTn id="32" dur="3000" fill="hold"/>
                                        <p:tgtEl>
                                          <p:spTgt spid="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Effect transition="in" filter="fade">
                                      <p:cBhvr>
                                        <p:cTn id="37" dur="2000"/>
                                        <p:tgtEl>
                                          <p:spTgt spid="8"/>
                                        </p:tgtEl>
                                      </p:cBhvr>
                                    </p:animEffect>
                                    <p:anim calcmode="lin" valueType="num">
                                      <p:cBhvr>
                                        <p:cTn id="38" dur="2000" fill="hold"/>
                                        <p:tgtEl>
                                          <p:spTgt spid="8"/>
                                        </p:tgtEl>
                                        <p:attrNameLst>
                                          <p:attrName>ppt_x</p:attrName>
                                        </p:attrNameLst>
                                      </p:cBhvr>
                                      <p:tavLst>
                                        <p:tav tm="0">
                                          <p:val>
                                            <p:fltVal val="0.5"/>
                                          </p:val>
                                        </p:tav>
                                        <p:tav tm="100000">
                                          <p:val>
                                            <p:strVal val="#ppt_x"/>
                                          </p:val>
                                        </p:tav>
                                      </p:tavLst>
                                    </p:anim>
                                    <p:anim calcmode="lin" valueType="num">
                                      <p:cBhvr>
                                        <p:cTn id="39" dur="2000" fill="hold"/>
                                        <p:tgtEl>
                                          <p:spTgt spid="8"/>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0" fill="hold"/>
                                        <p:tgtEl>
                                          <p:spTgt spid="7"/>
                                        </p:tgtEl>
                                        <p:attrNameLst>
                                          <p:attrName>ppt_w</p:attrName>
                                        </p:attrNameLst>
                                      </p:cBhvr>
                                      <p:tavLst>
                                        <p:tav tm="0">
                                          <p:val>
                                            <p:fltVal val="0"/>
                                          </p:val>
                                        </p:tav>
                                        <p:tav tm="100000">
                                          <p:val>
                                            <p:strVal val="#ppt_w"/>
                                          </p:val>
                                        </p:tav>
                                      </p:tavLst>
                                    </p:anim>
                                    <p:anim calcmode="lin" valueType="num">
                                      <p:cBhvr>
                                        <p:cTn id="43" dur="5000" fill="hold"/>
                                        <p:tgtEl>
                                          <p:spTgt spid="7"/>
                                        </p:tgtEl>
                                        <p:attrNameLst>
                                          <p:attrName>ppt_h</p:attrName>
                                        </p:attrNameLst>
                                      </p:cBhvr>
                                      <p:tavLst>
                                        <p:tav tm="0">
                                          <p:val>
                                            <p:fltVal val="0"/>
                                          </p:val>
                                        </p:tav>
                                        <p:tav tm="100000">
                                          <p:val>
                                            <p:strVal val="#ppt_h"/>
                                          </p:val>
                                        </p:tav>
                                      </p:tavLst>
                                    </p:anim>
                                    <p:animEffect transition="in" filter="fade">
                                      <p:cBhvr>
                                        <p:cTn id="44" dur="5000"/>
                                        <p:tgtEl>
                                          <p:spTgt spid="7"/>
                                        </p:tgtEl>
                                      </p:cBhvr>
                                    </p:animEffect>
                                    <p:anim calcmode="lin" valueType="num">
                                      <p:cBhvr>
                                        <p:cTn id="45" dur="5000" fill="hold"/>
                                        <p:tgtEl>
                                          <p:spTgt spid="7"/>
                                        </p:tgtEl>
                                        <p:attrNameLst>
                                          <p:attrName>ppt_x</p:attrName>
                                        </p:attrNameLst>
                                      </p:cBhvr>
                                      <p:tavLst>
                                        <p:tav tm="0">
                                          <p:val>
                                            <p:fltVal val="0.5"/>
                                          </p:val>
                                        </p:tav>
                                        <p:tav tm="100000">
                                          <p:val>
                                            <p:strVal val="#ppt_x"/>
                                          </p:val>
                                        </p:tav>
                                      </p:tavLst>
                                    </p:anim>
                                    <p:anim calcmode="lin" valueType="num">
                                      <p:cBhvr>
                                        <p:cTn id="46" dur="5000" fill="hold"/>
                                        <p:tgtEl>
                                          <p:spTgt spid="7"/>
                                        </p:tgtEl>
                                        <p:attrNameLst>
                                          <p:attrName>ppt_y</p:attrName>
                                        </p:attrNameLst>
                                      </p:cBhvr>
                                      <p:tavLst>
                                        <p:tav tm="0">
                                          <p:val>
                                            <p:fltVal val="0.5"/>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0" fill="hold"/>
                                        <p:tgtEl>
                                          <p:spTgt spid="11"/>
                                        </p:tgtEl>
                                        <p:attrNameLst>
                                          <p:attrName>ppt_w</p:attrName>
                                        </p:attrNameLst>
                                      </p:cBhvr>
                                      <p:tavLst>
                                        <p:tav tm="0">
                                          <p:val>
                                            <p:fltVal val="0"/>
                                          </p:val>
                                        </p:tav>
                                        <p:tav tm="100000">
                                          <p:val>
                                            <p:strVal val="#ppt_w"/>
                                          </p:val>
                                        </p:tav>
                                      </p:tavLst>
                                    </p:anim>
                                    <p:anim calcmode="lin" valueType="num">
                                      <p:cBhvr>
                                        <p:cTn id="50" dur="2000" fill="hold"/>
                                        <p:tgtEl>
                                          <p:spTgt spid="11"/>
                                        </p:tgtEl>
                                        <p:attrNameLst>
                                          <p:attrName>ppt_h</p:attrName>
                                        </p:attrNameLst>
                                      </p:cBhvr>
                                      <p:tavLst>
                                        <p:tav tm="0">
                                          <p:val>
                                            <p:fltVal val="0"/>
                                          </p:val>
                                        </p:tav>
                                        <p:tav tm="100000">
                                          <p:val>
                                            <p:strVal val="#ppt_h"/>
                                          </p:val>
                                        </p:tav>
                                      </p:tavLst>
                                    </p:anim>
                                    <p:animEffect transition="in" filter="fade">
                                      <p:cBhvr>
                                        <p:cTn id="51" dur="2000"/>
                                        <p:tgtEl>
                                          <p:spTgt spid="11"/>
                                        </p:tgtEl>
                                      </p:cBhvr>
                                    </p:animEffect>
                                  </p:childTnLst>
                                </p:cTn>
                              </p:par>
                              <p:par>
                                <p:cTn id="52" presetID="53" presetClass="entr" presetSubtype="16"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2000" fill="hold"/>
                                        <p:tgtEl>
                                          <p:spTgt spid="2"/>
                                        </p:tgtEl>
                                        <p:attrNameLst>
                                          <p:attrName>ppt_w</p:attrName>
                                        </p:attrNameLst>
                                      </p:cBhvr>
                                      <p:tavLst>
                                        <p:tav tm="0">
                                          <p:val>
                                            <p:fltVal val="0"/>
                                          </p:val>
                                        </p:tav>
                                        <p:tav tm="100000">
                                          <p:val>
                                            <p:strVal val="#ppt_w"/>
                                          </p:val>
                                        </p:tav>
                                      </p:tavLst>
                                    </p:anim>
                                    <p:anim calcmode="lin" valueType="num">
                                      <p:cBhvr>
                                        <p:cTn id="55" dur="2000" fill="hold"/>
                                        <p:tgtEl>
                                          <p:spTgt spid="2"/>
                                        </p:tgtEl>
                                        <p:attrNameLst>
                                          <p:attrName>ppt_h</p:attrName>
                                        </p:attrNameLst>
                                      </p:cBhvr>
                                      <p:tavLst>
                                        <p:tav tm="0">
                                          <p:val>
                                            <p:fltVal val="0"/>
                                          </p:val>
                                        </p:tav>
                                        <p:tav tm="100000">
                                          <p:val>
                                            <p:strVal val="#ppt_h"/>
                                          </p:val>
                                        </p:tav>
                                      </p:tavLst>
                                    </p:anim>
                                    <p:animEffect transition="in" filter="fade">
                                      <p:cBhvr>
                                        <p:cTn id="56" dur="2000"/>
                                        <p:tgtEl>
                                          <p:spTgt spid="2"/>
                                        </p:tgtEl>
                                      </p:cBhvr>
                                    </p:animEffect>
                                  </p:childTnLst>
                                </p:cTn>
                              </p:par>
                              <p:par>
                                <p:cTn id="57" presetID="53" presetClass="entr" presetSubtype="16"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2000" fill="hold"/>
                                        <p:tgtEl>
                                          <p:spTgt spid="12"/>
                                        </p:tgtEl>
                                        <p:attrNameLst>
                                          <p:attrName>ppt_w</p:attrName>
                                        </p:attrNameLst>
                                      </p:cBhvr>
                                      <p:tavLst>
                                        <p:tav tm="0">
                                          <p:val>
                                            <p:fltVal val="0"/>
                                          </p:val>
                                        </p:tav>
                                        <p:tav tm="100000">
                                          <p:val>
                                            <p:strVal val="#ppt_w"/>
                                          </p:val>
                                        </p:tav>
                                      </p:tavLst>
                                    </p:anim>
                                    <p:anim calcmode="lin" valueType="num">
                                      <p:cBhvr>
                                        <p:cTn id="60" dur="2000" fill="hold"/>
                                        <p:tgtEl>
                                          <p:spTgt spid="12"/>
                                        </p:tgtEl>
                                        <p:attrNameLst>
                                          <p:attrName>ppt_h</p:attrName>
                                        </p:attrNameLst>
                                      </p:cBhvr>
                                      <p:tavLst>
                                        <p:tav tm="0">
                                          <p:val>
                                            <p:fltVal val="0"/>
                                          </p:val>
                                        </p:tav>
                                        <p:tav tm="100000">
                                          <p:val>
                                            <p:strVal val="#ppt_h"/>
                                          </p:val>
                                        </p:tav>
                                      </p:tavLst>
                                    </p:anim>
                                    <p:animEffect transition="in" filter="fade">
                                      <p:cBhvr>
                                        <p:cTn id="61" dur="2000"/>
                                        <p:tgtEl>
                                          <p:spTgt spid="12"/>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2000" fill="hold"/>
                                        <p:tgtEl>
                                          <p:spTgt spid="4"/>
                                        </p:tgtEl>
                                        <p:attrNameLst>
                                          <p:attrName>ppt_w</p:attrName>
                                        </p:attrNameLst>
                                      </p:cBhvr>
                                      <p:tavLst>
                                        <p:tav tm="0">
                                          <p:val>
                                            <p:fltVal val="0"/>
                                          </p:val>
                                        </p:tav>
                                        <p:tav tm="100000">
                                          <p:val>
                                            <p:strVal val="#ppt_w"/>
                                          </p:val>
                                        </p:tav>
                                      </p:tavLst>
                                    </p:anim>
                                    <p:anim calcmode="lin" valueType="num">
                                      <p:cBhvr>
                                        <p:cTn id="65" dur="2000" fill="hold"/>
                                        <p:tgtEl>
                                          <p:spTgt spid="4"/>
                                        </p:tgtEl>
                                        <p:attrNameLst>
                                          <p:attrName>ppt_h</p:attrName>
                                        </p:attrNameLst>
                                      </p:cBhvr>
                                      <p:tavLst>
                                        <p:tav tm="0">
                                          <p:val>
                                            <p:fltVal val="0"/>
                                          </p:val>
                                        </p:tav>
                                        <p:tav tm="100000">
                                          <p:val>
                                            <p:strVal val="#ppt_h"/>
                                          </p:val>
                                        </p:tav>
                                      </p:tavLst>
                                    </p:anim>
                                    <p:animEffect transition="in" filter="fade">
                                      <p:cBhvr>
                                        <p:cTn id="66" dur="2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0" nodeType="clickEffect">
                                  <p:stCondLst>
                                    <p:cond delay="0"/>
                                  </p:stCondLst>
                                  <p:childTnLst>
                                    <p:anim calcmode="lin" valueType="num">
                                      <p:cBhvr>
                                        <p:cTn id="70" dur="1000"/>
                                        <p:tgtEl>
                                          <p:spTgt spid="16"/>
                                        </p:tgtEl>
                                        <p:attrNameLst>
                                          <p:attrName>ppt_w</p:attrName>
                                        </p:attrNameLst>
                                      </p:cBhvr>
                                      <p:tavLst>
                                        <p:tav tm="0">
                                          <p:val>
                                            <p:strVal val="ppt_w"/>
                                          </p:val>
                                        </p:tav>
                                        <p:tav tm="100000">
                                          <p:val>
                                            <p:fltVal val="0"/>
                                          </p:val>
                                        </p:tav>
                                      </p:tavLst>
                                    </p:anim>
                                    <p:anim calcmode="lin" valueType="num">
                                      <p:cBhvr>
                                        <p:cTn id="71" dur="1000"/>
                                        <p:tgtEl>
                                          <p:spTgt spid="16"/>
                                        </p:tgtEl>
                                        <p:attrNameLst>
                                          <p:attrName>ppt_h</p:attrName>
                                        </p:attrNameLst>
                                      </p:cBhvr>
                                      <p:tavLst>
                                        <p:tav tm="0">
                                          <p:val>
                                            <p:strVal val="ppt_h"/>
                                          </p:val>
                                        </p:tav>
                                        <p:tav tm="100000">
                                          <p:val>
                                            <p:fltVal val="0"/>
                                          </p:val>
                                        </p:tav>
                                      </p:tavLst>
                                    </p:anim>
                                    <p:set>
                                      <p:cBhvr>
                                        <p:cTn id="72" dur="1" fill="hold">
                                          <p:stCondLst>
                                            <p:cond delay="999"/>
                                          </p:stCondLst>
                                        </p:cTn>
                                        <p:tgtEl>
                                          <p:spTgt spid="16"/>
                                        </p:tgtEl>
                                        <p:attrNameLst>
                                          <p:attrName>style.visibility</p:attrName>
                                        </p:attrNameLst>
                                      </p:cBhvr>
                                      <p:to>
                                        <p:strVal val="hidden"/>
                                      </p:to>
                                    </p:set>
                                  </p:childTnLst>
                                </p:cTn>
                              </p:par>
                              <p:par>
                                <p:cTn id="73" presetID="41" presetClass="entr" presetSubtype="0" fill="hold" grpId="0" nodeType="withEffect">
                                  <p:stCondLst>
                                    <p:cond delay="0"/>
                                  </p:stCondLst>
                                  <p:iterate type="lt">
                                    <p:tmPct val="10000"/>
                                  </p:iterate>
                                  <p:childTnLst>
                                    <p:set>
                                      <p:cBhvr>
                                        <p:cTn id="74" dur="1" fill="hold">
                                          <p:stCondLst>
                                            <p:cond delay="0"/>
                                          </p:stCondLst>
                                        </p:cTn>
                                        <p:tgtEl>
                                          <p:spTgt spid="13"/>
                                        </p:tgtEl>
                                        <p:attrNameLst>
                                          <p:attrName>style.visibility</p:attrName>
                                        </p:attrNameLst>
                                      </p:cBhvr>
                                      <p:to>
                                        <p:strVal val="visible"/>
                                      </p:to>
                                    </p:set>
                                    <p:anim calcmode="lin" valueType="num">
                                      <p:cBhvr>
                                        <p:cTn id="75" dur="3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6" dur="3000" fill="hold"/>
                                        <p:tgtEl>
                                          <p:spTgt spid="13"/>
                                        </p:tgtEl>
                                        <p:attrNameLst>
                                          <p:attrName>ppt_y</p:attrName>
                                        </p:attrNameLst>
                                      </p:cBhvr>
                                      <p:tavLst>
                                        <p:tav tm="0">
                                          <p:val>
                                            <p:strVal val="#ppt_y"/>
                                          </p:val>
                                        </p:tav>
                                        <p:tav tm="100000">
                                          <p:val>
                                            <p:strVal val="#ppt_y"/>
                                          </p:val>
                                        </p:tav>
                                      </p:tavLst>
                                    </p:anim>
                                    <p:anim calcmode="lin" valueType="num">
                                      <p:cBhvr>
                                        <p:cTn id="77" dur="3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8" dur="3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9" dur="3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48"/>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47972" y="273958"/>
            <a:ext cx="11676583" cy="6348515"/>
            <a:chOff x="267444" y="276306"/>
            <a:chExt cx="11924556" cy="658169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44" y="341978"/>
              <a:ext cx="11924556" cy="65160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433" y="276306"/>
              <a:ext cx="2418928" cy="2166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77" y="276306"/>
              <a:ext cx="1817830" cy="2603918"/>
            </a:xfrm>
            <a:prstGeom prst="rect">
              <a:avLst/>
            </a:prstGeom>
          </p:spPr>
        </p:pic>
      </p:grpSp>
      <p:sp>
        <p:nvSpPr>
          <p:cNvPr id="11" name="TextBox 10"/>
          <p:cNvSpPr txBox="1"/>
          <p:nvPr/>
        </p:nvSpPr>
        <p:spPr>
          <a:xfrm>
            <a:off x="1354608" y="2785096"/>
            <a:ext cx="10430359" cy="1862048"/>
          </a:xfrm>
          <a:prstGeom prst="rect">
            <a:avLst/>
          </a:prstGeom>
          <a:noFill/>
        </p:spPr>
        <p:txBody>
          <a:bodyPr wrap="square" rtlCol="0">
            <a:spAutoFit/>
          </a:bodyPr>
          <a:lstStyle/>
          <a:p>
            <a:r>
              <a:rPr lang="bn-IN" sz="115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সাহিত্যের রূপ ও রীতি</a:t>
            </a:r>
          </a:p>
        </p:txBody>
      </p:sp>
      <p:sp>
        <p:nvSpPr>
          <p:cNvPr id="12" name="Rectangle 11"/>
          <p:cNvSpPr/>
          <p:nvPr/>
        </p:nvSpPr>
        <p:spPr>
          <a:xfrm>
            <a:off x="2245266" y="240116"/>
            <a:ext cx="7129221" cy="1107996"/>
          </a:xfrm>
          <a:prstGeom prst="rect">
            <a:avLst/>
          </a:prstGeom>
          <a:noFill/>
        </p:spPr>
        <p:txBody>
          <a:bodyPr wrap="square" lIns="91440" tIns="45720" rIns="91440" bIns="45720">
            <a:spAutoFit/>
          </a:bodyPr>
          <a:lstStyle/>
          <a:p>
            <a:pPr algn="ctr"/>
            <a:r>
              <a:rPr lang="bn-IN"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 আজকের পাঠ</a:t>
            </a:r>
            <a:endParaRPr lang="en-US" sz="6600" dirty="0">
              <a:ln w="0"/>
              <a:effectLst>
                <a:outerShdw blurRad="38100" dist="19050" dir="2700000" algn="tl" rotWithShape="0">
                  <a:schemeClr val="dk1">
                    <a:alpha val="40000"/>
                  </a:schemeClr>
                </a:outerShdw>
              </a:effectLst>
            </a:endParaRPr>
          </a:p>
        </p:txBody>
      </p:sp>
      <p:sp>
        <p:nvSpPr>
          <p:cNvPr id="14" name="TextBox 13"/>
          <p:cNvSpPr txBox="1"/>
          <p:nvPr/>
        </p:nvSpPr>
        <p:spPr>
          <a:xfrm>
            <a:off x="7284204" y="4551068"/>
            <a:ext cx="3831072" cy="1200329"/>
          </a:xfrm>
          <a:prstGeom prst="rect">
            <a:avLst/>
          </a:prstGeom>
          <a:noFill/>
        </p:spPr>
        <p:txBody>
          <a:bodyPr wrap="square" rtlCol="0">
            <a:spAutoFit/>
          </a:bodyPr>
          <a:lstStyle/>
          <a:p>
            <a:r>
              <a:rPr lang="bn-IN"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হায়াৎ মামুদ</a:t>
            </a:r>
            <a:endPar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Oval 6"/>
          <p:cNvSpPr/>
          <p:nvPr/>
        </p:nvSpPr>
        <p:spPr>
          <a:xfrm>
            <a:off x="9689433" y="5501899"/>
            <a:ext cx="2095534" cy="130044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FF0000"/>
                </a:solidFill>
                <a:latin typeface="NikoshBAN" panose="02000000000000000000" pitchFamily="2" charset="0"/>
                <a:cs typeface="NikoshBAN" panose="02000000000000000000" pitchFamily="2" charset="0"/>
              </a:rPr>
              <a:t>১ম পর্ব</a:t>
            </a:r>
            <a:endParaRPr lang="en-US" sz="4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25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repeatCount="indefinite"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3000" fill="hold"/>
                                        <p:tgtEl>
                                          <p:spTgt spid="7"/>
                                        </p:tgtEl>
                                        <p:attrNameLst>
                                          <p:attrName>ppt_w</p:attrName>
                                        </p:attrNameLst>
                                      </p:cBhvr>
                                      <p:tavLst>
                                        <p:tav tm="0">
                                          <p:val>
                                            <p:fltVal val="0"/>
                                          </p:val>
                                        </p:tav>
                                        <p:tav tm="100000">
                                          <p:val>
                                            <p:strVal val="#ppt_w"/>
                                          </p:val>
                                        </p:tav>
                                      </p:tavLst>
                                    </p:anim>
                                    <p:anim calcmode="lin" valueType="num">
                                      <p:cBhvr>
                                        <p:cTn id="15" dur="3000" fill="hold"/>
                                        <p:tgtEl>
                                          <p:spTgt spid="7"/>
                                        </p:tgtEl>
                                        <p:attrNameLst>
                                          <p:attrName>ppt_h</p:attrName>
                                        </p:attrNameLst>
                                      </p:cBhvr>
                                      <p:tavLst>
                                        <p:tav tm="0">
                                          <p:val>
                                            <p:fltVal val="0"/>
                                          </p:val>
                                        </p:tav>
                                        <p:tav tm="100000">
                                          <p:val>
                                            <p:strVal val="#ppt_h"/>
                                          </p:val>
                                        </p:tav>
                                      </p:tavLst>
                                    </p:anim>
                                    <p:animEffect transition="in" filter="fade">
                                      <p:cBhvr>
                                        <p:cTn id="16" dur="3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2000" fill="hold"/>
                                        <p:tgtEl>
                                          <p:spTgt spid="14"/>
                                        </p:tgtEl>
                                        <p:attrNameLst>
                                          <p:attrName>ppt_w</p:attrName>
                                        </p:attrNameLst>
                                      </p:cBhvr>
                                      <p:tavLst>
                                        <p:tav tm="0">
                                          <p:val>
                                            <p:fltVal val="0"/>
                                          </p:val>
                                        </p:tav>
                                        <p:tav tm="100000">
                                          <p:val>
                                            <p:strVal val="#ppt_w"/>
                                          </p:val>
                                        </p:tav>
                                      </p:tavLst>
                                    </p:anim>
                                    <p:anim calcmode="lin" valueType="num">
                                      <p:cBhvr>
                                        <p:cTn id="20" dur="2000" fill="hold"/>
                                        <p:tgtEl>
                                          <p:spTgt spid="14"/>
                                        </p:tgtEl>
                                        <p:attrNameLst>
                                          <p:attrName>ppt_h</p:attrName>
                                        </p:attrNameLst>
                                      </p:cBhvr>
                                      <p:tavLst>
                                        <p:tav tm="0">
                                          <p:val>
                                            <p:fltVal val="0"/>
                                          </p:val>
                                        </p:tav>
                                        <p:tav tm="100000">
                                          <p:val>
                                            <p:strVal val="#ppt_h"/>
                                          </p:val>
                                        </p:tav>
                                      </p:tavLst>
                                    </p:anim>
                                    <p:anim calcmode="lin" valueType="num">
                                      <p:cBhvr>
                                        <p:cTn id="21" dur="2000" fill="hold"/>
                                        <p:tgtEl>
                                          <p:spTgt spid="14"/>
                                        </p:tgtEl>
                                        <p:attrNameLst>
                                          <p:attrName>style.rotation</p:attrName>
                                        </p:attrNameLst>
                                      </p:cBhvr>
                                      <p:tavLst>
                                        <p:tav tm="0">
                                          <p:val>
                                            <p:fltVal val="90"/>
                                          </p:val>
                                        </p:tav>
                                        <p:tav tm="100000">
                                          <p:val>
                                            <p:fltVal val="0"/>
                                          </p:val>
                                        </p:tav>
                                      </p:tavLst>
                                    </p:anim>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p:cNvSpPr>
            <a:spLocks noGrp="1"/>
          </p:cNvSpPr>
          <p:nvPr/>
        </p:nvSpPr>
        <p:spPr>
          <a:xfrm>
            <a:off x="805912" y="1549830"/>
            <a:ext cx="10569843" cy="4897465"/>
          </a:xfrm>
          <a:prstGeom prst="rect">
            <a:avLst/>
          </a:prstGeom>
          <a:solidFill>
            <a:schemeClr val="accent4">
              <a:lumMod val="40000"/>
              <a:lumOff val="6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sz="6600" dirty="0">
                <a:solidFill>
                  <a:srgbClr val="FF0000"/>
                </a:solidFill>
                <a:latin typeface="NikoshBAN" panose="02000000000000000000" pitchFamily="2" charset="0"/>
                <a:cs typeface="NikoshBAN" panose="02000000000000000000" pitchFamily="2" charset="0"/>
              </a:rPr>
              <a:t>এ পাঠ শেষে শিক্ষার্থীরা</a:t>
            </a:r>
            <a:r>
              <a:rPr lang="bn-BD" sz="6600" dirty="0" smtClean="0">
                <a:solidFill>
                  <a:srgbClr val="FF0000"/>
                </a:solidFill>
                <a:latin typeface="NikoshBAN" panose="02000000000000000000" pitchFamily="2" charset="0"/>
                <a:cs typeface="NikoshBAN" panose="02000000000000000000" pitchFamily="2" charset="0"/>
              </a:rPr>
              <a:t>......</a:t>
            </a:r>
            <a:endParaRPr lang="bn-IN" sz="4000" u="sng" dirty="0">
              <a:solidFill>
                <a:srgbClr val="FF0000"/>
              </a:solidFill>
              <a:latin typeface="NikoshBAN" panose="02000000000000000000" pitchFamily="2" charset="0"/>
              <a:cs typeface="NikoshBAN" panose="02000000000000000000" pitchFamily="2" charset="0"/>
            </a:endParaRPr>
          </a:p>
          <a:p>
            <a:pPr>
              <a:buFont typeface="Wingdings" panose="05000000000000000000" pitchFamily="2" charset="2"/>
              <a:buChar char="Ø"/>
            </a:pPr>
            <a:r>
              <a:rPr lang="bn-IN" sz="4000" dirty="0">
                <a:solidFill>
                  <a:srgbClr val="FF0000"/>
                </a:solidFill>
                <a:latin typeface="NikoshBAN" panose="02000000000000000000" pitchFamily="2" charset="0"/>
                <a:cs typeface="NikoshBAN" panose="02000000000000000000" pitchFamily="2" charset="0"/>
              </a:rPr>
              <a:t>   </a:t>
            </a:r>
            <a:r>
              <a:rPr lang="bn-IN" sz="4800" dirty="0">
                <a:solidFill>
                  <a:srgbClr val="FF0000"/>
                </a:solidFill>
                <a:latin typeface="NikoshBAN" panose="02000000000000000000" pitchFamily="2" charset="0"/>
                <a:cs typeface="NikoshBAN" panose="02000000000000000000" pitchFamily="2" charset="0"/>
              </a:rPr>
              <a:t>লেখকের   পরিচয় বলতে পারবে।</a:t>
            </a:r>
          </a:p>
          <a:p>
            <a:pPr algn="l">
              <a:buFont typeface="Wingdings" panose="05000000000000000000" pitchFamily="2" charset="2"/>
              <a:buChar char="Ø"/>
            </a:pPr>
            <a:r>
              <a:rPr lang="bn-IN" sz="4800" dirty="0">
                <a:solidFill>
                  <a:srgbClr val="FF0000"/>
                </a:solidFill>
                <a:latin typeface="NikoshBAN" panose="02000000000000000000" pitchFamily="2" charset="0"/>
                <a:cs typeface="NikoshBAN" panose="02000000000000000000" pitchFamily="2" charset="0"/>
              </a:rPr>
              <a:t>   গুরুত্ত্বপুর্ণ কিছু শব্দের শব্দার্থ করতে পারবে।</a:t>
            </a:r>
          </a:p>
          <a:p>
            <a:pPr algn="l">
              <a:buFont typeface="Wingdings" panose="05000000000000000000" pitchFamily="2" charset="2"/>
              <a:buChar char="Ø"/>
            </a:pPr>
            <a:r>
              <a:rPr lang="bn-IN" sz="4800" dirty="0">
                <a:solidFill>
                  <a:srgbClr val="FF0000"/>
                </a:solidFill>
                <a:latin typeface="NikoshBAN" panose="02000000000000000000" pitchFamily="2" charset="0"/>
                <a:cs typeface="NikoshBAN" panose="02000000000000000000" pitchFamily="2" charset="0"/>
              </a:rPr>
              <a:t>   সাহিত্যের রূপ ও রীতি  কি  তা  বলতে পারবে।</a:t>
            </a:r>
          </a:p>
          <a:p>
            <a:pPr algn="l">
              <a:buFont typeface="Wingdings" panose="05000000000000000000" pitchFamily="2" charset="2"/>
              <a:buChar char="Ø"/>
            </a:pPr>
            <a:r>
              <a:rPr lang="bn-IN" sz="4800" dirty="0">
                <a:solidFill>
                  <a:srgbClr val="FF0000"/>
                </a:solidFill>
                <a:latin typeface="NikoshBAN" panose="02000000000000000000" pitchFamily="2" charset="0"/>
                <a:cs typeface="NikoshBAN" panose="02000000000000000000" pitchFamily="2" charset="0"/>
              </a:rPr>
              <a:t>   সাহিত্যের বিভিন্ন শাখা প্রশাখা সম্পর্কে বর্ণনা করতে পারবে</a:t>
            </a:r>
            <a:r>
              <a:rPr lang="bn-IN" sz="4800" dirty="0" smtClean="0">
                <a:solidFill>
                  <a:srgbClr val="FF0000"/>
                </a:solidFill>
                <a:latin typeface="NikoshBAN" panose="02000000000000000000" pitchFamily="2" charset="0"/>
                <a:cs typeface="NikoshBAN" panose="02000000000000000000" pitchFamily="2" charset="0"/>
              </a:rPr>
              <a:t>।</a:t>
            </a:r>
            <a:endParaRPr lang="en-US" sz="48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805912" y="113196"/>
            <a:ext cx="10569841" cy="1323439"/>
          </a:xfrm>
          <a:prstGeom prst="rect">
            <a:avLst/>
          </a:prstGeom>
          <a:solidFill>
            <a:schemeClr val="accent4">
              <a:lumMod val="20000"/>
              <a:lumOff val="80000"/>
            </a:schemeClr>
          </a:solidFill>
        </p:spPr>
        <p:txBody>
          <a:bodyPr wrap="square" rtlCol="0">
            <a:spAutoFit/>
          </a:bodyPr>
          <a:lstStyle/>
          <a:p>
            <a:pPr algn="ctr"/>
            <a:r>
              <a:rPr lang="en-US" sz="8000" dirty="0" err="1"/>
              <a:t>শিখনফল</a:t>
            </a:r>
            <a:endParaRPr lang="en-US" sz="8000" dirty="0"/>
          </a:p>
        </p:txBody>
      </p:sp>
    </p:spTree>
    <p:extLst>
      <p:ext uri="{BB962C8B-B14F-4D97-AF65-F5344CB8AC3E}">
        <p14:creationId xmlns:p14="http://schemas.microsoft.com/office/powerpoint/2010/main" val="1921851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1417552088"/>
              </p:ext>
            </p:extLst>
          </p:nvPr>
        </p:nvGraphicFramePr>
        <p:xfrm>
          <a:off x="0" y="719666"/>
          <a:ext cx="12192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371584" y="0"/>
            <a:ext cx="2868461"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লেখক পরিচিতি</a:t>
            </a:r>
            <a:endParaRPr lang="en-US" sz="4400" dirty="0">
              <a:latin typeface="NikoshBAN" panose="02000000000000000000" pitchFamily="2" charset="0"/>
              <a:cs typeface="NikoshBAN" panose="02000000000000000000" pitchFamily="2" charset="0"/>
            </a:endParaRPr>
          </a:p>
        </p:txBody>
      </p:sp>
      <p:grpSp>
        <p:nvGrpSpPr>
          <p:cNvPr id="9" name="Group 8"/>
          <p:cNvGrpSpPr/>
          <p:nvPr/>
        </p:nvGrpSpPr>
        <p:grpSpPr>
          <a:xfrm>
            <a:off x="297339" y="364706"/>
            <a:ext cx="2718148" cy="1315233"/>
            <a:chOff x="926926" y="543049"/>
            <a:chExt cx="2718148" cy="1315233"/>
          </a:xfrm>
          <a:solidFill>
            <a:srgbClr val="00B0F0"/>
          </a:solidFill>
        </p:grpSpPr>
        <p:sp>
          <p:nvSpPr>
            <p:cNvPr id="7" name="Notched Right Arrow 6"/>
            <p:cNvSpPr/>
            <p:nvPr/>
          </p:nvSpPr>
          <p:spPr>
            <a:xfrm>
              <a:off x="926926" y="543049"/>
              <a:ext cx="2718148" cy="1315233"/>
            </a:xfrm>
            <a:prstGeom prst="notched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26927" y="792940"/>
              <a:ext cx="2310950" cy="769441"/>
            </a:xfrm>
            <a:prstGeom prst="rect">
              <a:avLst/>
            </a:prstGeom>
            <a:grpFill/>
          </p:spPr>
          <p:txBody>
            <a:bodyPr wrap="square" rtlCol="0">
              <a:spAutoFit/>
            </a:bodyPr>
            <a:lstStyle/>
            <a:p>
              <a:r>
                <a:rPr lang="bn-IN" sz="4400" dirty="0" smtClean="0">
                  <a:solidFill>
                    <a:srgbClr val="FF0000"/>
                  </a:solidFill>
                  <a:latin typeface="NikoshBAN" panose="02000000000000000000" pitchFamily="2" charset="0"/>
                  <a:cs typeface="NikoshBAN" panose="02000000000000000000" pitchFamily="2" charset="0"/>
                </a:rPr>
                <a:t>হায়াৎ মামুদ</a:t>
              </a:r>
              <a:endParaRPr lang="en-US" sz="4400" dirty="0">
                <a:solidFill>
                  <a:srgbClr val="FF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934598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0A046813-4DBE-4361-B01B-9EC3F0C04BB7}"/>
                                            </p:graphicEl>
                                          </p:spTgt>
                                        </p:tgtEl>
                                        <p:attrNameLst>
                                          <p:attrName>style.visibility</p:attrName>
                                        </p:attrNameLst>
                                      </p:cBhvr>
                                      <p:to>
                                        <p:strVal val="visible"/>
                                      </p:to>
                                    </p:set>
                                    <p:anim calcmode="lin" valueType="num">
                                      <p:cBhvr>
                                        <p:cTn id="15" dur="1000" fill="hold"/>
                                        <p:tgtEl>
                                          <p:spTgt spid="2">
                                            <p:graphicEl>
                                              <a:dgm id="{0A046813-4DBE-4361-B01B-9EC3F0C04BB7}"/>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0A046813-4DBE-4361-B01B-9EC3F0C04BB7}"/>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0A046813-4DBE-4361-B01B-9EC3F0C04BB7}"/>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0A046813-4DBE-4361-B01B-9EC3F0C04BB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graphicEl>
                                              <a:dgm id="{6D378001-A362-4B9B-959D-64C873F91F4A}"/>
                                            </p:graphicEl>
                                          </p:spTgt>
                                        </p:tgtEl>
                                        <p:attrNameLst>
                                          <p:attrName>style.visibility</p:attrName>
                                        </p:attrNameLst>
                                      </p:cBhvr>
                                      <p:to>
                                        <p:strVal val="visible"/>
                                      </p:to>
                                    </p:set>
                                    <p:anim calcmode="lin" valueType="num">
                                      <p:cBhvr>
                                        <p:cTn id="23" dur="1000" fill="hold"/>
                                        <p:tgtEl>
                                          <p:spTgt spid="2">
                                            <p:graphicEl>
                                              <a:dgm id="{6D378001-A362-4B9B-959D-64C873F91F4A}"/>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6D378001-A362-4B9B-959D-64C873F91F4A}"/>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6D378001-A362-4B9B-959D-64C873F91F4A}"/>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6D378001-A362-4B9B-959D-64C873F91F4A}"/>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A9878871-89B6-4A8E-8706-C66F46ABFC7A}"/>
                                            </p:graphicEl>
                                          </p:spTgt>
                                        </p:tgtEl>
                                        <p:attrNameLst>
                                          <p:attrName>style.visibility</p:attrName>
                                        </p:attrNameLst>
                                      </p:cBhvr>
                                      <p:to>
                                        <p:strVal val="visible"/>
                                      </p:to>
                                    </p:set>
                                    <p:anim calcmode="lin" valueType="num">
                                      <p:cBhvr>
                                        <p:cTn id="29" dur="1000" fill="hold"/>
                                        <p:tgtEl>
                                          <p:spTgt spid="2">
                                            <p:graphicEl>
                                              <a:dgm id="{A9878871-89B6-4A8E-8706-C66F46ABFC7A}"/>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A9878871-89B6-4A8E-8706-C66F46ABFC7A}"/>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A9878871-89B6-4A8E-8706-C66F46ABFC7A}"/>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A9878871-89B6-4A8E-8706-C66F46ABFC7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graphicEl>
                                              <a:dgm id="{E1342693-5504-4DA0-82E8-0E8DC9E06A98}"/>
                                            </p:graphicEl>
                                          </p:spTgt>
                                        </p:tgtEl>
                                        <p:attrNameLst>
                                          <p:attrName>style.visibility</p:attrName>
                                        </p:attrNameLst>
                                      </p:cBhvr>
                                      <p:to>
                                        <p:strVal val="visible"/>
                                      </p:to>
                                    </p:set>
                                    <p:anim calcmode="lin" valueType="num">
                                      <p:cBhvr>
                                        <p:cTn id="37" dur="1000" fill="hold"/>
                                        <p:tgtEl>
                                          <p:spTgt spid="2">
                                            <p:graphicEl>
                                              <a:dgm id="{E1342693-5504-4DA0-82E8-0E8DC9E06A98}"/>
                                            </p:graphicEl>
                                          </p:spTgt>
                                        </p:tgtEl>
                                        <p:attrNameLst>
                                          <p:attrName>ppt_w</p:attrName>
                                        </p:attrNameLst>
                                      </p:cBhvr>
                                      <p:tavLst>
                                        <p:tav tm="0">
                                          <p:val>
                                            <p:fltVal val="0"/>
                                          </p:val>
                                        </p:tav>
                                        <p:tav tm="100000">
                                          <p:val>
                                            <p:strVal val="#ppt_w"/>
                                          </p:val>
                                        </p:tav>
                                      </p:tavLst>
                                    </p:anim>
                                    <p:anim calcmode="lin" valueType="num">
                                      <p:cBhvr>
                                        <p:cTn id="38" dur="1000" fill="hold"/>
                                        <p:tgtEl>
                                          <p:spTgt spid="2">
                                            <p:graphicEl>
                                              <a:dgm id="{E1342693-5504-4DA0-82E8-0E8DC9E06A98}"/>
                                            </p:graphicEl>
                                          </p:spTgt>
                                        </p:tgtEl>
                                        <p:attrNameLst>
                                          <p:attrName>ppt_h</p:attrName>
                                        </p:attrNameLst>
                                      </p:cBhvr>
                                      <p:tavLst>
                                        <p:tav tm="0">
                                          <p:val>
                                            <p:fltVal val="0"/>
                                          </p:val>
                                        </p:tav>
                                        <p:tav tm="100000">
                                          <p:val>
                                            <p:strVal val="#ppt_h"/>
                                          </p:val>
                                        </p:tav>
                                      </p:tavLst>
                                    </p:anim>
                                    <p:anim calcmode="lin" valueType="num">
                                      <p:cBhvr>
                                        <p:cTn id="39" dur="1000" fill="hold"/>
                                        <p:tgtEl>
                                          <p:spTgt spid="2">
                                            <p:graphicEl>
                                              <a:dgm id="{E1342693-5504-4DA0-82E8-0E8DC9E06A98}"/>
                                            </p:graphicEl>
                                          </p:spTgt>
                                        </p:tgtEl>
                                        <p:attrNameLst>
                                          <p:attrName>style.rotation</p:attrName>
                                        </p:attrNameLst>
                                      </p:cBhvr>
                                      <p:tavLst>
                                        <p:tav tm="0">
                                          <p:val>
                                            <p:fltVal val="90"/>
                                          </p:val>
                                        </p:tav>
                                        <p:tav tm="100000">
                                          <p:val>
                                            <p:fltVal val="0"/>
                                          </p:val>
                                        </p:tav>
                                      </p:tavLst>
                                    </p:anim>
                                    <p:animEffect transition="in" filter="fade">
                                      <p:cBhvr>
                                        <p:cTn id="40" dur="1000"/>
                                        <p:tgtEl>
                                          <p:spTgt spid="2">
                                            <p:graphicEl>
                                              <a:dgm id="{E1342693-5504-4DA0-82E8-0E8DC9E06A98}"/>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
                                            <p:graphicEl>
                                              <a:dgm id="{1D06C418-0FD5-4C18-BC75-1B8B5EB9FA40}"/>
                                            </p:graphicEl>
                                          </p:spTgt>
                                        </p:tgtEl>
                                        <p:attrNameLst>
                                          <p:attrName>style.visibility</p:attrName>
                                        </p:attrNameLst>
                                      </p:cBhvr>
                                      <p:to>
                                        <p:strVal val="visible"/>
                                      </p:to>
                                    </p:set>
                                    <p:anim calcmode="lin" valueType="num">
                                      <p:cBhvr>
                                        <p:cTn id="43" dur="1000" fill="hold"/>
                                        <p:tgtEl>
                                          <p:spTgt spid="2">
                                            <p:graphicEl>
                                              <a:dgm id="{1D06C418-0FD5-4C18-BC75-1B8B5EB9FA40}"/>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1D06C418-0FD5-4C18-BC75-1B8B5EB9FA40}"/>
                                            </p:graphicEl>
                                          </p:spTgt>
                                        </p:tgtEl>
                                        <p:attrNameLst>
                                          <p:attrName>ppt_h</p:attrName>
                                        </p:attrNameLst>
                                      </p:cBhvr>
                                      <p:tavLst>
                                        <p:tav tm="0">
                                          <p:val>
                                            <p:fltVal val="0"/>
                                          </p:val>
                                        </p:tav>
                                        <p:tav tm="100000">
                                          <p:val>
                                            <p:strVal val="#ppt_h"/>
                                          </p:val>
                                        </p:tav>
                                      </p:tavLst>
                                    </p:anim>
                                    <p:anim calcmode="lin" valueType="num">
                                      <p:cBhvr>
                                        <p:cTn id="45" dur="1000" fill="hold"/>
                                        <p:tgtEl>
                                          <p:spTgt spid="2">
                                            <p:graphicEl>
                                              <a:dgm id="{1D06C418-0FD5-4C18-BC75-1B8B5EB9FA40}"/>
                                            </p:graphicEl>
                                          </p:spTgt>
                                        </p:tgtEl>
                                        <p:attrNameLst>
                                          <p:attrName>style.rotation</p:attrName>
                                        </p:attrNameLst>
                                      </p:cBhvr>
                                      <p:tavLst>
                                        <p:tav tm="0">
                                          <p:val>
                                            <p:fltVal val="90"/>
                                          </p:val>
                                        </p:tav>
                                        <p:tav tm="100000">
                                          <p:val>
                                            <p:fltVal val="0"/>
                                          </p:val>
                                        </p:tav>
                                      </p:tavLst>
                                    </p:anim>
                                    <p:animEffect transition="in" filter="fade">
                                      <p:cBhvr>
                                        <p:cTn id="46" dur="1000"/>
                                        <p:tgtEl>
                                          <p:spTgt spid="2">
                                            <p:graphicEl>
                                              <a:dgm id="{1D06C418-0FD5-4C18-BC75-1B8B5EB9FA4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
                                            <p:graphicEl>
                                              <a:dgm id="{B4FE44C4-A588-4812-85E2-CD1450CC6FF4}"/>
                                            </p:graphicEl>
                                          </p:spTgt>
                                        </p:tgtEl>
                                        <p:attrNameLst>
                                          <p:attrName>style.visibility</p:attrName>
                                        </p:attrNameLst>
                                      </p:cBhvr>
                                      <p:to>
                                        <p:strVal val="visible"/>
                                      </p:to>
                                    </p:set>
                                    <p:anim calcmode="lin" valueType="num">
                                      <p:cBhvr>
                                        <p:cTn id="51" dur="1000" fill="hold"/>
                                        <p:tgtEl>
                                          <p:spTgt spid="2">
                                            <p:graphicEl>
                                              <a:dgm id="{B4FE44C4-A588-4812-85E2-CD1450CC6FF4}"/>
                                            </p:graphicEl>
                                          </p:spTgt>
                                        </p:tgtEl>
                                        <p:attrNameLst>
                                          <p:attrName>ppt_w</p:attrName>
                                        </p:attrNameLst>
                                      </p:cBhvr>
                                      <p:tavLst>
                                        <p:tav tm="0">
                                          <p:val>
                                            <p:fltVal val="0"/>
                                          </p:val>
                                        </p:tav>
                                        <p:tav tm="100000">
                                          <p:val>
                                            <p:strVal val="#ppt_w"/>
                                          </p:val>
                                        </p:tav>
                                      </p:tavLst>
                                    </p:anim>
                                    <p:anim calcmode="lin" valueType="num">
                                      <p:cBhvr>
                                        <p:cTn id="52" dur="1000" fill="hold"/>
                                        <p:tgtEl>
                                          <p:spTgt spid="2">
                                            <p:graphicEl>
                                              <a:dgm id="{B4FE44C4-A588-4812-85E2-CD1450CC6FF4}"/>
                                            </p:graphicEl>
                                          </p:spTgt>
                                        </p:tgtEl>
                                        <p:attrNameLst>
                                          <p:attrName>ppt_h</p:attrName>
                                        </p:attrNameLst>
                                      </p:cBhvr>
                                      <p:tavLst>
                                        <p:tav tm="0">
                                          <p:val>
                                            <p:fltVal val="0"/>
                                          </p:val>
                                        </p:tav>
                                        <p:tav tm="100000">
                                          <p:val>
                                            <p:strVal val="#ppt_h"/>
                                          </p:val>
                                        </p:tav>
                                      </p:tavLst>
                                    </p:anim>
                                    <p:anim calcmode="lin" valueType="num">
                                      <p:cBhvr>
                                        <p:cTn id="53" dur="1000" fill="hold"/>
                                        <p:tgtEl>
                                          <p:spTgt spid="2">
                                            <p:graphicEl>
                                              <a:dgm id="{B4FE44C4-A588-4812-85E2-CD1450CC6FF4}"/>
                                            </p:graphicEl>
                                          </p:spTgt>
                                        </p:tgtEl>
                                        <p:attrNameLst>
                                          <p:attrName>style.rotation</p:attrName>
                                        </p:attrNameLst>
                                      </p:cBhvr>
                                      <p:tavLst>
                                        <p:tav tm="0">
                                          <p:val>
                                            <p:fltVal val="90"/>
                                          </p:val>
                                        </p:tav>
                                        <p:tav tm="100000">
                                          <p:val>
                                            <p:fltVal val="0"/>
                                          </p:val>
                                        </p:tav>
                                      </p:tavLst>
                                    </p:anim>
                                    <p:animEffect transition="in" filter="fade">
                                      <p:cBhvr>
                                        <p:cTn id="54" dur="1000"/>
                                        <p:tgtEl>
                                          <p:spTgt spid="2">
                                            <p:graphicEl>
                                              <a:dgm id="{B4FE44C4-A588-4812-85E2-CD1450CC6FF4}"/>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
                                            <p:graphicEl>
                                              <a:dgm id="{AB650795-47E6-42D7-8EE5-F0F3CE2312D4}"/>
                                            </p:graphicEl>
                                          </p:spTgt>
                                        </p:tgtEl>
                                        <p:attrNameLst>
                                          <p:attrName>style.visibility</p:attrName>
                                        </p:attrNameLst>
                                      </p:cBhvr>
                                      <p:to>
                                        <p:strVal val="visible"/>
                                      </p:to>
                                    </p:set>
                                    <p:anim calcmode="lin" valueType="num">
                                      <p:cBhvr>
                                        <p:cTn id="57" dur="1000" fill="hold"/>
                                        <p:tgtEl>
                                          <p:spTgt spid="2">
                                            <p:graphicEl>
                                              <a:dgm id="{AB650795-47E6-42D7-8EE5-F0F3CE2312D4}"/>
                                            </p:graphicEl>
                                          </p:spTgt>
                                        </p:tgtEl>
                                        <p:attrNameLst>
                                          <p:attrName>ppt_w</p:attrName>
                                        </p:attrNameLst>
                                      </p:cBhvr>
                                      <p:tavLst>
                                        <p:tav tm="0">
                                          <p:val>
                                            <p:fltVal val="0"/>
                                          </p:val>
                                        </p:tav>
                                        <p:tav tm="100000">
                                          <p:val>
                                            <p:strVal val="#ppt_w"/>
                                          </p:val>
                                        </p:tav>
                                      </p:tavLst>
                                    </p:anim>
                                    <p:anim calcmode="lin" valueType="num">
                                      <p:cBhvr>
                                        <p:cTn id="58" dur="1000" fill="hold"/>
                                        <p:tgtEl>
                                          <p:spTgt spid="2">
                                            <p:graphicEl>
                                              <a:dgm id="{AB650795-47E6-42D7-8EE5-F0F3CE2312D4}"/>
                                            </p:graphicEl>
                                          </p:spTgt>
                                        </p:tgtEl>
                                        <p:attrNameLst>
                                          <p:attrName>ppt_h</p:attrName>
                                        </p:attrNameLst>
                                      </p:cBhvr>
                                      <p:tavLst>
                                        <p:tav tm="0">
                                          <p:val>
                                            <p:fltVal val="0"/>
                                          </p:val>
                                        </p:tav>
                                        <p:tav tm="100000">
                                          <p:val>
                                            <p:strVal val="#ppt_h"/>
                                          </p:val>
                                        </p:tav>
                                      </p:tavLst>
                                    </p:anim>
                                    <p:anim calcmode="lin" valueType="num">
                                      <p:cBhvr>
                                        <p:cTn id="59" dur="1000" fill="hold"/>
                                        <p:tgtEl>
                                          <p:spTgt spid="2">
                                            <p:graphicEl>
                                              <a:dgm id="{AB650795-47E6-42D7-8EE5-F0F3CE2312D4}"/>
                                            </p:graphicEl>
                                          </p:spTgt>
                                        </p:tgtEl>
                                        <p:attrNameLst>
                                          <p:attrName>style.rotation</p:attrName>
                                        </p:attrNameLst>
                                      </p:cBhvr>
                                      <p:tavLst>
                                        <p:tav tm="0">
                                          <p:val>
                                            <p:fltVal val="90"/>
                                          </p:val>
                                        </p:tav>
                                        <p:tav tm="100000">
                                          <p:val>
                                            <p:fltVal val="0"/>
                                          </p:val>
                                        </p:tav>
                                      </p:tavLst>
                                    </p:anim>
                                    <p:animEffect transition="in" filter="fade">
                                      <p:cBhvr>
                                        <p:cTn id="60" dur="1000"/>
                                        <p:tgtEl>
                                          <p:spTgt spid="2">
                                            <p:graphicEl>
                                              <a:dgm id="{AB650795-47E6-42D7-8EE5-F0F3CE2312D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
                                            <p:graphicEl>
                                              <a:dgm id="{6AD51775-7B42-446E-8458-F5C0443A7EFA}"/>
                                            </p:graphicEl>
                                          </p:spTgt>
                                        </p:tgtEl>
                                        <p:attrNameLst>
                                          <p:attrName>style.visibility</p:attrName>
                                        </p:attrNameLst>
                                      </p:cBhvr>
                                      <p:to>
                                        <p:strVal val="visible"/>
                                      </p:to>
                                    </p:set>
                                    <p:anim calcmode="lin" valueType="num">
                                      <p:cBhvr>
                                        <p:cTn id="65" dur="1000" fill="hold"/>
                                        <p:tgtEl>
                                          <p:spTgt spid="2">
                                            <p:graphicEl>
                                              <a:dgm id="{6AD51775-7B42-446E-8458-F5C0443A7EFA}"/>
                                            </p:graphicEl>
                                          </p:spTgt>
                                        </p:tgtEl>
                                        <p:attrNameLst>
                                          <p:attrName>ppt_w</p:attrName>
                                        </p:attrNameLst>
                                      </p:cBhvr>
                                      <p:tavLst>
                                        <p:tav tm="0">
                                          <p:val>
                                            <p:fltVal val="0"/>
                                          </p:val>
                                        </p:tav>
                                        <p:tav tm="100000">
                                          <p:val>
                                            <p:strVal val="#ppt_w"/>
                                          </p:val>
                                        </p:tav>
                                      </p:tavLst>
                                    </p:anim>
                                    <p:anim calcmode="lin" valueType="num">
                                      <p:cBhvr>
                                        <p:cTn id="66" dur="1000" fill="hold"/>
                                        <p:tgtEl>
                                          <p:spTgt spid="2">
                                            <p:graphicEl>
                                              <a:dgm id="{6AD51775-7B42-446E-8458-F5C0443A7EFA}"/>
                                            </p:graphicEl>
                                          </p:spTgt>
                                        </p:tgtEl>
                                        <p:attrNameLst>
                                          <p:attrName>ppt_h</p:attrName>
                                        </p:attrNameLst>
                                      </p:cBhvr>
                                      <p:tavLst>
                                        <p:tav tm="0">
                                          <p:val>
                                            <p:fltVal val="0"/>
                                          </p:val>
                                        </p:tav>
                                        <p:tav tm="100000">
                                          <p:val>
                                            <p:strVal val="#ppt_h"/>
                                          </p:val>
                                        </p:tav>
                                      </p:tavLst>
                                    </p:anim>
                                    <p:anim calcmode="lin" valueType="num">
                                      <p:cBhvr>
                                        <p:cTn id="67" dur="1000" fill="hold"/>
                                        <p:tgtEl>
                                          <p:spTgt spid="2">
                                            <p:graphicEl>
                                              <a:dgm id="{6AD51775-7B42-446E-8458-F5C0443A7EFA}"/>
                                            </p:graphicEl>
                                          </p:spTgt>
                                        </p:tgtEl>
                                        <p:attrNameLst>
                                          <p:attrName>style.rotation</p:attrName>
                                        </p:attrNameLst>
                                      </p:cBhvr>
                                      <p:tavLst>
                                        <p:tav tm="0">
                                          <p:val>
                                            <p:fltVal val="90"/>
                                          </p:val>
                                        </p:tav>
                                        <p:tav tm="100000">
                                          <p:val>
                                            <p:fltVal val="0"/>
                                          </p:val>
                                        </p:tav>
                                      </p:tavLst>
                                    </p:anim>
                                    <p:animEffect transition="in" filter="fade">
                                      <p:cBhvr>
                                        <p:cTn id="68" dur="1000"/>
                                        <p:tgtEl>
                                          <p:spTgt spid="2">
                                            <p:graphicEl>
                                              <a:dgm id="{6AD51775-7B42-446E-8458-F5C0443A7EFA}"/>
                                            </p:graphic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
                                            <p:graphicEl>
                                              <a:dgm id="{9573E4E8-6DCA-4E42-8B1A-0194E2341130}"/>
                                            </p:graphicEl>
                                          </p:spTgt>
                                        </p:tgtEl>
                                        <p:attrNameLst>
                                          <p:attrName>style.visibility</p:attrName>
                                        </p:attrNameLst>
                                      </p:cBhvr>
                                      <p:to>
                                        <p:strVal val="visible"/>
                                      </p:to>
                                    </p:set>
                                    <p:anim calcmode="lin" valueType="num">
                                      <p:cBhvr>
                                        <p:cTn id="71" dur="1000" fill="hold"/>
                                        <p:tgtEl>
                                          <p:spTgt spid="2">
                                            <p:graphicEl>
                                              <a:dgm id="{9573E4E8-6DCA-4E42-8B1A-0194E2341130}"/>
                                            </p:graphicEl>
                                          </p:spTgt>
                                        </p:tgtEl>
                                        <p:attrNameLst>
                                          <p:attrName>ppt_w</p:attrName>
                                        </p:attrNameLst>
                                      </p:cBhvr>
                                      <p:tavLst>
                                        <p:tav tm="0">
                                          <p:val>
                                            <p:fltVal val="0"/>
                                          </p:val>
                                        </p:tav>
                                        <p:tav tm="100000">
                                          <p:val>
                                            <p:strVal val="#ppt_w"/>
                                          </p:val>
                                        </p:tav>
                                      </p:tavLst>
                                    </p:anim>
                                    <p:anim calcmode="lin" valueType="num">
                                      <p:cBhvr>
                                        <p:cTn id="72" dur="1000" fill="hold"/>
                                        <p:tgtEl>
                                          <p:spTgt spid="2">
                                            <p:graphicEl>
                                              <a:dgm id="{9573E4E8-6DCA-4E42-8B1A-0194E2341130}"/>
                                            </p:graphicEl>
                                          </p:spTgt>
                                        </p:tgtEl>
                                        <p:attrNameLst>
                                          <p:attrName>ppt_h</p:attrName>
                                        </p:attrNameLst>
                                      </p:cBhvr>
                                      <p:tavLst>
                                        <p:tav tm="0">
                                          <p:val>
                                            <p:fltVal val="0"/>
                                          </p:val>
                                        </p:tav>
                                        <p:tav tm="100000">
                                          <p:val>
                                            <p:strVal val="#ppt_h"/>
                                          </p:val>
                                        </p:tav>
                                      </p:tavLst>
                                    </p:anim>
                                    <p:anim calcmode="lin" valueType="num">
                                      <p:cBhvr>
                                        <p:cTn id="73" dur="1000" fill="hold"/>
                                        <p:tgtEl>
                                          <p:spTgt spid="2">
                                            <p:graphicEl>
                                              <a:dgm id="{9573E4E8-6DCA-4E42-8B1A-0194E2341130}"/>
                                            </p:graphicEl>
                                          </p:spTgt>
                                        </p:tgtEl>
                                        <p:attrNameLst>
                                          <p:attrName>style.rotation</p:attrName>
                                        </p:attrNameLst>
                                      </p:cBhvr>
                                      <p:tavLst>
                                        <p:tav tm="0">
                                          <p:val>
                                            <p:fltVal val="90"/>
                                          </p:val>
                                        </p:tav>
                                        <p:tav tm="100000">
                                          <p:val>
                                            <p:fltVal val="0"/>
                                          </p:val>
                                        </p:tav>
                                      </p:tavLst>
                                    </p:anim>
                                    <p:animEffect transition="in" filter="fade">
                                      <p:cBhvr>
                                        <p:cTn id="74" dur="1000"/>
                                        <p:tgtEl>
                                          <p:spTgt spid="2">
                                            <p:graphicEl>
                                              <a:dgm id="{9573E4E8-6DCA-4E42-8B1A-0194E234113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
                                            <p:graphicEl>
                                              <a:dgm id="{A5AC5ABA-10A1-4466-A308-3C97BDE50DC6}"/>
                                            </p:graphicEl>
                                          </p:spTgt>
                                        </p:tgtEl>
                                        <p:attrNameLst>
                                          <p:attrName>style.visibility</p:attrName>
                                        </p:attrNameLst>
                                      </p:cBhvr>
                                      <p:to>
                                        <p:strVal val="visible"/>
                                      </p:to>
                                    </p:set>
                                    <p:anim calcmode="lin" valueType="num">
                                      <p:cBhvr>
                                        <p:cTn id="79" dur="1000" fill="hold"/>
                                        <p:tgtEl>
                                          <p:spTgt spid="2">
                                            <p:graphicEl>
                                              <a:dgm id="{A5AC5ABA-10A1-4466-A308-3C97BDE50DC6}"/>
                                            </p:graphicEl>
                                          </p:spTgt>
                                        </p:tgtEl>
                                        <p:attrNameLst>
                                          <p:attrName>ppt_w</p:attrName>
                                        </p:attrNameLst>
                                      </p:cBhvr>
                                      <p:tavLst>
                                        <p:tav tm="0">
                                          <p:val>
                                            <p:fltVal val="0"/>
                                          </p:val>
                                        </p:tav>
                                        <p:tav tm="100000">
                                          <p:val>
                                            <p:strVal val="#ppt_w"/>
                                          </p:val>
                                        </p:tav>
                                      </p:tavLst>
                                    </p:anim>
                                    <p:anim calcmode="lin" valueType="num">
                                      <p:cBhvr>
                                        <p:cTn id="80" dur="1000" fill="hold"/>
                                        <p:tgtEl>
                                          <p:spTgt spid="2">
                                            <p:graphicEl>
                                              <a:dgm id="{A5AC5ABA-10A1-4466-A308-3C97BDE50DC6}"/>
                                            </p:graphicEl>
                                          </p:spTgt>
                                        </p:tgtEl>
                                        <p:attrNameLst>
                                          <p:attrName>ppt_h</p:attrName>
                                        </p:attrNameLst>
                                      </p:cBhvr>
                                      <p:tavLst>
                                        <p:tav tm="0">
                                          <p:val>
                                            <p:fltVal val="0"/>
                                          </p:val>
                                        </p:tav>
                                        <p:tav tm="100000">
                                          <p:val>
                                            <p:strVal val="#ppt_h"/>
                                          </p:val>
                                        </p:tav>
                                      </p:tavLst>
                                    </p:anim>
                                    <p:anim calcmode="lin" valueType="num">
                                      <p:cBhvr>
                                        <p:cTn id="81" dur="1000" fill="hold"/>
                                        <p:tgtEl>
                                          <p:spTgt spid="2">
                                            <p:graphicEl>
                                              <a:dgm id="{A5AC5ABA-10A1-4466-A308-3C97BDE50DC6}"/>
                                            </p:graphicEl>
                                          </p:spTgt>
                                        </p:tgtEl>
                                        <p:attrNameLst>
                                          <p:attrName>style.rotation</p:attrName>
                                        </p:attrNameLst>
                                      </p:cBhvr>
                                      <p:tavLst>
                                        <p:tav tm="0">
                                          <p:val>
                                            <p:fltVal val="90"/>
                                          </p:val>
                                        </p:tav>
                                        <p:tav tm="100000">
                                          <p:val>
                                            <p:fltVal val="0"/>
                                          </p:val>
                                        </p:tav>
                                      </p:tavLst>
                                    </p:anim>
                                    <p:animEffect transition="in" filter="fade">
                                      <p:cBhvr>
                                        <p:cTn id="82" dur="1000"/>
                                        <p:tgtEl>
                                          <p:spTgt spid="2">
                                            <p:graphicEl>
                                              <a:dgm id="{A5AC5ABA-10A1-4466-A308-3C97BDE50DC6}"/>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
                                            <p:graphicEl>
                                              <a:dgm id="{8F871064-F860-4F99-8402-3737D5D9A410}"/>
                                            </p:graphicEl>
                                          </p:spTgt>
                                        </p:tgtEl>
                                        <p:attrNameLst>
                                          <p:attrName>style.visibility</p:attrName>
                                        </p:attrNameLst>
                                      </p:cBhvr>
                                      <p:to>
                                        <p:strVal val="visible"/>
                                      </p:to>
                                    </p:set>
                                    <p:anim calcmode="lin" valueType="num">
                                      <p:cBhvr>
                                        <p:cTn id="85" dur="1000" fill="hold"/>
                                        <p:tgtEl>
                                          <p:spTgt spid="2">
                                            <p:graphicEl>
                                              <a:dgm id="{8F871064-F860-4F99-8402-3737D5D9A410}"/>
                                            </p:graphicEl>
                                          </p:spTgt>
                                        </p:tgtEl>
                                        <p:attrNameLst>
                                          <p:attrName>ppt_w</p:attrName>
                                        </p:attrNameLst>
                                      </p:cBhvr>
                                      <p:tavLst>
                                        <p:tav tm="0">
                                          <p:val>
                                            <p:fltVal val="0"/>
                                          </p:val>
                                        </p:tav>
                                        <p:tav tm="100000">
                                          <p:val>
                                            <p:strVal val="#ppt_w"/>
                                          </p:val>
                                        </p:tav>
                                      </p:tavLst>
                                    </p:anim>
                                    <p:anim calcmode="lin" valueType="num">
                                      <p:cBhvr>
                                        <p:cTn id="86" dur="1000" fill="hold"/>
                                        <p:tgtEl>
                                          <p:spTgt spid="2">
                                            <p:graphicEl>
                                              <a:dgm id="{8F871064-F860-4F99-8402-3737D5D9A410}"/>
                                            </p:graphicEl>
                                          </p:spTgt>
                                        </p:tgtEl>
                                        <p:attrNameLst>
                                          <p:attrName>ppt_h</p:attrName>
                                        </p:attrNameLst>
                                      </p:cBhvr>
                                      <p:tavLst>
                                        <p:tav tm="0">
                                          <p:val>
                                            <p:fltVal val="0"/>
                                          </p:val>
                                        </p:tav>
                                        <p:tav tm="100000">
                                          <p:val>
                                            <p:strVal val="#ppt_h"/>
                                          </p:val>
                                        </p:tav>
                                      </p:tavLst>
                                    </p:anim>
                                    <p:anim calcmode="lin" valueType="num">
                                      <p:cBhvr>
                                        <p:cTn id="87" dur="1000" fill="hold"/>
                                        <p:tgtEl>
                                          <p:spTgt spid="2">
                                            <p:graphicEl>
                                              <a:dgm id="{8F871064-F860-4F99-8402-3737D5D9A410}"/>
                                            </p:graphicEl>
                                          </p:spTgt>
                                        </p:tgtEl>
                                        <p:attrNameLst>
                                          <p:attrName>style.rotation</p:attrName>
                                        </p:attrNameLst>
                                      </p:cBhvr>
                                      <p:tavLst>
                                        <p:tav tm="0">
                                          <p:val>
                                            <p:fltVal val="90"/>
                                          </p:val>
                                        </p:tav>
                                        <p:tav tm="100000">
                                          <p:val>
                                            <p:fltVal val="0"/>
                                          </p:val>
                                        </p:tav>
                                      </p:tavLst>
                                    </p:anim>
                                    <p:animEffect transition="in" filter="fade">
                                      <p:cBhvr>
                                        <p:cTn id="88" dur="1000"/>
                                        <p:tgtEl>
                                          <p:spTgt spid="2">
                                            <p:graphicEl>
                                              <a:dgm id="{8F871064-F860-4F99-8402-3737D5D9A41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2">
                                            <p:graphicEl>
                                              <a:dgm id="{5EF8CC4E-EC5E-411E-9AA9-A0E0A3043E0D}"/>
                                            </p:graphicEl>
                                          </p:spTgt>
                                        </p:tgtEl>
                                        <p:attrNameLst>
                                          <p:attrName>style.visibility</p:attrName>
                                        </p:attrNameLst>
                                      </p:cBhvr>
                                      <p:to>
                                        <p:strVal val="visible"/>
                                      </p:to>
                                    </p:set>
                                    <p:anim calcmode="lin" valueType="num">
                                      <p:cBhvr>
                                        <p:cTn id="93" dur="1000" fill="hold"/>
                                        <p:tgtEl>
                                          <p:spTgt spid="2">
                                            <p:graphicEl>
                                              <a:dgm id="{5EF8CC4E-EC5E-411E-9AA9-A0E0A3043E0D}"/>
                                            </p:graphicEl>
                                          </p:spTgt>
                                        </p:tgtEl>
                                        <p:attrNameLst>
                                          <p:attrName>ppt_w</p:attrName>
                                        </p:attrNameLst>
                                      </p:cBhvr>
                                      <p:tavLst>
                                        <p:tav tm="0">
                                          <p:val>
                                            <p:fltVal val="0"/>
                                          </p:val>
                                        </p:tav>
                                        <p:tav tm="100000">
                                          <p:val>
                                            <p:strVal val="#ppt_w"/>
                                          </p:val>
                                        </p:tav>
                                      </p:tavLst>
                                    </p:anim>
                                    <p:anim calcmode="lin" valueType="num">
                                      <p:cBhvr>
                                        <p:cTn id="94" dur="1000" fill="hold"/>
                                        <p:tgtEl>
                                          <p:spTgt spid="2">
                                            <p:graphicEl>
                                              <a:dgm id="{5EF8CC4E-EC5E-411E-9AA9-A0E0A3043E0D}"/>
                                            </p:graphicEl>
                                          </p:spTgt>
                                        </p:tgtEl>
                                        <p:attrNameLst>
                                          <p:attrName>ppt_h</p:attrName>
                                        </p:attrNameLst>
                                      </p:cBhvr>
                                      <p:tavLst>
                                        <p:tav tm="0">
                                          <p:val>
                                            <p:fltVal val="0"/>
                                          </p:val>
                                        </p:tav>
                                        <p:tav tm="100000">
                                          <p:val>
                                            <p:strVal val="#ppt_h"/>
                                          </p:val>
                                        </p:tav>
                                      </p:tavLst>
                                    </p:anim>
                                    <p:anim calcmode="lin" valueType="num">
                                      <p:cBhvr>
                                        <p:cTn id="95" dur="1000" fill="hold"/>
                                        <p:tgtEl>
                                          <p:spTgt spid="2">
                                            <p:graphicEl>
                                              <a:dgm id="{5EF8CC4E-EC5E-411E-9AA9-A0E0A3043E0D}"/>
                                            </p:graphicEl>
                                          </p:spTgt>
                                        </p:tgtEl>
                                        <p:attrNameLst>
                                          <p:attrName>style.rotation</p:attrName>
                                        </p:attrNameLst>
                                      </p:cBhvr>
                                      <p:tavLst>
                                        <p:tav tm="0">
                                          <p:val>
                                            <p:fltVal val="90"/>
                                          </p:val>
                                        </p:tav>
                                        <p:tav tm="100000">
                                          <p:val>
                                            <p:fltVal val="0"/>
                                          </p:val>
                                        </p:tav>
                                      </p:tavLst>
                                    </p:anim>
                                    <p:animEffect transition="in" filter="fade">
                                      <p:cBhvr>
                                        <p:cTn id="96" dur="1000"/>
                                        <p:tgtEl>
                                          <p:spTgt spid="2">
                                            <p:graphicEl>
                                              <a:dgm id="{5EF8CC4E-EC5E-411E-9AA9-A0E0A3043E0D}"/>
                                            </p:graphicEl>
                                          </p:spTgt>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
                                            <p:graphicEl>
                                              <a:dgm id="{437866C7-7E2D-426A-9A0F-487ABA8BF045}"/>
                                            </p:graphicEl>
                                          </p:spTgt>
                                        </p:tgtEl>
                                        <p:attrNameLst>
                                          <p:attrName>style.visibility</p:attrName>
                                        </p:attrNameLst>
                                      </p:cBhvr>
                                      <p:to>
                                        <p:strVal val="visible"/>
                                      </p:to>
                                    </p:set>
                                    <p:anim calcmode="lin" valueType="num">
                                      <p:cBhvr>
                                        <p:cTn id="99" dur="1000" fill="hold"/>
                                        <p:tgtEl>
                                          <p:spTgt spid="2">
                                            <p:graphicEl>
                                              <a:dgm id="{437866C7-7E2D-426A-9A0F-487ABA8BF045}"/>
                                            </p:graphicEl>
                                          </p:spTgt>
                                        </p:tgtEl>
                                        <p:attrNameLst>
                                          <p:attrName>ppt_w</p:attrName>
                                        </p:attrNameLst>
                                      </p:cBhvr>
                                      <p:tavLst>
                                        <p:tav tm="0">
                                          <p:val>
                                            <p:fltVal val="0"/>
                                          </p:val>
                                        </p:tav>
                                        <p:tav tm="100000">
                                          <p:val>
                                            <p:strVal val="#ppt_w"/>
                                          </p:val>
                                        </p:tav>
                                      </p:tavLst>
                                    </p:anim>
                                    <p:anim calcmode="lin" valueType="num">
                                      <p:cBhvr>
                                        <p:cTn id="100" dur="1000" fill="hold"/>
                                        <p:tgtEl>
                                          <p:spTgt spid="2">
                                            <p:graphicEl>
                                              <a:dgm id="{437866C7-7E2D-426A-9A0F-487ABA8BF045}"/>
                                            </p:graphicEl>
                                          </p:spTgt>
                                        </p:tgtEl>
                                        <p:attrNameLst>
                                          <p:attrName>ppt_h</p:attrName>
                                        </p:attrNameLst>
                                      </p:cBhvr>
                                      <p:tavLst>
                                        <p:tav tm="0">
                                          <p:val>
                                            <p:fltVal val="0"/>
                                          </p:val>
                                        </p:tav>
                                        <p:tav tm="100000">
                                          <p:val>
                                            <p:strVal val="#ppt_h"/>
                                          </p:val>
                                        </p:tav>
                                      </p:tavLst>
                                    </p:anim>
                                    <p:anim calcmode="lin" valueType="num">
                                      <p:cBhvr>
                                        <p:cTn id="101" dur="1000" fill="hold"/>
                                        <p:tgtEl>
                                          <p:spTgt spid="2">
                                            <p:graphicEl>
                                              <a:dgm id="{437866C7-7E2D-426A-9A0F-487ABA8BF045}"/>
                                            </p:graphicEl>
                                          </p:spTgt>
                                        </p:tgtEl>
                                        <p:attrNameLst>
                                          <p:attrName>style.rotation</p:attrName>
                                        </p:attrNameLst>
                                      </p:cBhvr>
                                      <p:tavLst>
                                        <p:tav tm="0">
                                          <p:val>
                                            <p:fltVal val="90"/>
                                          </p:val>
                                        </p:tav>
                                        <p:tav tm="100000">
                                          <p:val>
                                            <p:fltVal val="0"/>
                                          </p:val>
                                        </p:tav>
                                      </p:tavLst>
                                    </p:anim>
                                    <p:animEffect transition="in" filter="fade">
                                      <p:cBhvr>
                                        <p:cTn id="102" dur="1000"/>
                                        <p:tgtEl>
                                          <p:spTgt spid="2">
                                            <p:graphicEl>
                                              <a:dgm id="{437866C7-7E2D-426A-9A0F-487ABA8BF0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38666" y="-27482"/>
            <a:ext cx="5029200" cy="646331"/>
          </a:xfrm>
          <a:prstGeom prst="rect">
            <a:avLst/>
          </a:prstGeom>
          <a:solidFill>
            <a:schemeClr val="accent3">
              <a:lumMod val="20000"/>
              <a:lumOff val="80000"/>
            </a:schemeClr>
          </a:solidFill>
        </p:spPr>
        <p:txBody>
          <a:bodyPr wrap="square" rtlCol="0">
            <a:spAutoFit/>
          </a:bodyPr>
          <a:lstStyle/>
          <a:p>
            <a:pPr algn="ctr"/>
            <a:r>
              <a:rPr lang="bn-IN" sz="3600" dirty="0">
                <a:latin typeface="NikoshBAN" panose="02000000000000000000" pitchFamily="2" charset="0"/>
                <a:cs typeface="NikoshBAN" panose="02000000000000000000" pitchFamily="2" charset="0"/>
              </a:rPr>
              <a:t>নিচের ছবিগুলোর দিকে লক্ষ্য করি</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2952"/>
            <a:ext cx="2943144" cy="44227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897" y="832952"/>
            <a:ext cx="2943144" cy="44227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94" y="873433"/>
            <a:ext cx="2925209" cy="434179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8363" r="18537"/>
          <a:stretch/>
        </p:blipFill>
        <p:spPr>
          <a:xfrm>
            <a:off x="9263756" y="873433"/>
            <a:ext cx="2809424" cy="4341794"/>
          </a:xfrm>
          <a:prstGeom prst="rect">
            <a:avLst/>
          </a:prstGeom>
        </p:spPr>
      </p:pic>
      <p:sp>
        <p:nvSpPr>
          <p:cNvPr id="8" name="Rounded Rectangle 7"/>
          <p:cNvSpPr/>
          <p:nvPr/>
        </p:nvSpPr>
        <p:spPr>
          <a:xfrm>
            <a:off x="0" y="5105400"/>
            <a:ext cx="1207318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ছবি</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গুলোতে</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আমরা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কবি</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হায়া</a:t>
            </a:r>
            <a:r>
              <a:rPr lang="en-US" sz="4400" dirty="0">
                <a:solidFill>
                  <a:schemeClr val="tx1"/>
                </a:solidFill>
                <a:latin typeface="NikoshBAN" panose="02000000000000000000" pitchFamily="2" charset="0"/>
                <a:cs typeface="NikoshBAN" panose="02000000000000000000" pitchFamily="2" charset="0"/>
              </a:rPr>
              <a:t>ৎ </a:t>
            </a:r>
            <a:r>
              <a:rPr lang="en-US" sz="4400" dirty="0" err="1">
                <a:solidFill>
                  <a:schemeClr val="tx1"/>
                </a:solidFill>
                <a:latin typeface="NikoshBAN" panose="02000000000000000000" pitchFamily="2" charset="0"/>
                <a:cs typeface="NikoshBAN" panose="02000000000000000000" pitchFamily="2" charset="0"/>
              </a:rPr>
              <a:t>মামুদ</a:t>
            </a:r>
            <a:r>
              <a:rPr lang="en-US" sz="4400" dirty="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এর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রচনা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সম্ভার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লক্ষ্য</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করছি</a:t>
            </a:r>
            <a:r>
              <a:rPr lang="bn-IN" sz="4400" dirty="0">
                <a:solidFill>
                  <a:schemeClr val="tx1"/>
                </a:solidFill>
                <a:latin typeface="NikoshBAN" panose="02000000000000000000" pitchFamily="2" charset="0"/>
                <a:cs typeface="NikoshBAN" panose="02000000000000000000" pitchFamily="2" charset="0"/>
              </a:rPr>
              <a:t>।</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মুলত</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তিনি </a:t>
            </a:r>
            <a:r>
              <a:rPr lang="en-US" sz="4400" dirty="0" err="1" smtClean="0">
                <a:solidFill>
                  <a:schemeClr val="tx1"/>
                </a:solidFill>
                <a:latin typeface="NikoshBAN" panose="02000000000000000000" pitchFamily="2" charset="0"/>
                <a:cs typeface="NikoshBAN" panose="02000000000000000000" pitchFamily="2" charset="0"/>
              </a:rPr>
              <a:t>গবেষণা</a:t>
            </a:r>
            <a:r>
              <a:rPr lang="en-US" sz="4400" dirty="0" smtClean="0">
                <a:solidFill>
                  <a:schemeClr val="tx1"/>
                </a:solidFill>
                <a:latin typeface="NikoshBAN" panose="02000000000000000000" pitchFamily="2" charset="0"/>
                <a:cs typeface="NikoshBAN" panose="02000000000000000000" pitchFamily="2" charset="0"/>
              </a:rPr>
              <a:t> ও </a:t>
            </a:r>
            <a:r>
              <a:rPr lang="en-US" sz="4400" dirty="0" err="1" smtClean="0">
                <a:solidFill>
                  <a:schemeClr val="tx1"/>
                </a:solidFill>
                <a:latin typeface="NikoshBAN" panose="02000000000000000000" pitchFamily="2" charset="0"/>
                <a:cs typeface="NikoshBAN" panose="02000000000000000000" pitchFamily="2" charset="0"/>
              </a:rPr>
              <a:t>প্রবন্ধ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সাহিত্যে</a:t>
            </a:r>
            <a:r>
              <a:rPr lang="bn-IN"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খ্যাতি</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লাভ</a:t>
            </a:r>
            <a:r>
              <a:rPr lang="en-US" sz="4400" dirty="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করেন</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9233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019550" y="0"/>
            <a:ext cx="3924300" cy="1676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2060"/>
                </a:solidFill>
                <a:latin typeface="NikoshBAN" panose="02000000000000000000" pitchFamily="2" charset="0"/>
                <a:cs typeface="NikoshBAN" panose="02000000000000000000" pitchFamily="2" charset="0"/>
              </a:rPr>
              <a:t>একক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1905000" y="2819400"/>
            <a:ext cx="8343900"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প্রশ্নঃ- </a:t>
            </a:r>
            <a:r>
              <a:rPr lang="en-US" sz="3600" dirty="0" err="1" smtClean="0">
                <a:latin typeface="NikoshBAN" panose="02000000000000000000" pitchFamily="2" charset="0"/>
                <a:cs typeface="NikoshBAN" panose="02000000000000000000" pitchFamily="2" charset="0"/>
              </a:rPr>
              <a:t>কবি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ৎ </a:t>
            </a:r>
            <a:r>
              <a:rPr lang="en-US" sz="3600" dirty="0" err="1" smtClean="0">
                <a:latin typeface="NikoshBAN" panose="02000000000000000000" pitchFamily="2" charset="0"/>
                <a:cs typeface="NikoshBAN" panose="02000000000000000000" pitchFamily="2" charset="0"/>
              </a:rPr>
              <a:t>মামুদ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কবিতা</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গল্প</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সাহিত্যজীবন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করলেও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সাহিত্যে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খ্যাতি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লাভ</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করেন</a:t>
            </a:r>
            <a:r>
              <a:rPr lang="bn-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Rounded Rectangle 3"/>
          <p:cNvSpPr/>
          <p:nvPr/>
        </p:nvSpPr>
        <p:spPr>
          <a:xfrm>
            <a:off x="1905000" y="4953000"/>
            <a:ext cx="8343900" cy="1752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bg1"/>
                </a:solidFill>
                <a:latin typeface="NikoshBAN" panose="02000000000000000000" pitchFamily="2" charset="0"/>
                <a:cs typeface="NikoshBAN" panose="02000000000000000000" pitchFamily="2" charset="0"/>
              </a:rPr>
              <a:t>উত্তরঃ-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ৎ </a:t>
            </a:r>
            <a:r>
              <a:rPr lang="en-US" sz="3600" dirty="0" err="1">
                <a:latin typeface="NikoshBAN" panose="02000000000000000000" pitchFamily="2" charset="0"/>
                <a:cs typeface="NikoshBAN" panose="02000000000000000000" pitchFamily="2" charset="0"/>
              </a:rPr>
              <a:t>মামুদ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কবিতা</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গল্প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সাহিত্যজীবন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করলেও</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গবেষণা</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প্রবন্ধ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সাহিত্যে</a:t>
            </a:r>
            <a:r>
              <a:rPr lang="bn-IN" sz="3600" dirty="0" smtClean="0">
                <a:latin typeface="NikoshBAN" panose="02000000000000000000" pitchFamily="2" charset="0"/>
                <a:cs typeface="NikoshBAN" panose="02000000000000000000" pitchFamily="2" charset="0"/>
              </a:rPr>
              <a:t>  তিনি</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খ্যাতি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লাভ</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করেন</a:t>
            </a:r>
            <a:r>
              <a:rPr lang="en-US" sz="3600" dirty="0" smtClean="0">
                <a:solidFill>
                  <a:schemeClr val="bg1"/>
                </a:solidFill>
                <a:latin typeface="NikoshBAN" panose="02000000000000000000" pitchFamily="2" charset="0"/>
                <a:cs typeface="NikoshBAN" panose="02000000000000000000" pitchFamily="2" charset="0"/>
              </a:rPr>
              <a:t>  </a:t>
            </a:r>
            <a:r>
              <a:rPr lang="bn-IN"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6417"/>
          <a:stretch/>
        </p:blipFill>
        <p:spPr>
          <a:xfrm>
            <a:off x="627054" y="206895"/>
            <a:ext cx="2555892" cy="2311452"/>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26417"/>
          <a:stretch/>
        </p:blipFill>
        <p:spPr>
          <a:xfrm>
            <a:off x="9084005" y="206895"/>
            <a:ext cx="2555892" cy="2311452"/>
          </a:xfrm>
          <a:prstGeom prst="rect">
            <a:avLst/>
          </a:prstGeom>
        </p:spPr>
      </p:pic>
    </p:spTree>
    <p:extLst>
      <p:ext uri="{BB962C8B-B14F-4D97-AF65-F5344CB8AC3E}">
        <p14:creationId xmlns:p14="http://schemas.microsoft.com/office/powerpoint/2010/main" val="986208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Callout 9"/>
          <p:cNvSpPr/>
          <p:nvPr/>
        </p:nvSpPr>
        <p:spPr>
          <a:xfrm>
            <a:off x="6705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2019300" y="3300023"/>
            <a:ext cx="3810000" cy="3022601"/>
          </a:xfrm>
          <a:prstGeom prst="rect">
            <a:avLst/>
          </a:prstGeom>
          <a:ln>
            <a:noFill/>
          </a:ln>
          <a:effectLst>
            <a:outerShdw blurRad="292100" dist="139700" dir="2700000" algn="tl" rotWithShape="0">
              <a:srgbClr val="333333">
                <a:alpha val="65000"/>
              </a:srgbClr>
            </a:outerShdw>
          </a:effectLst>
        </p:spPr>
      </p:pic>
      <p:pic>
        <p:nvPicPr>
          <p:cNvPr id="13" name="Picture 12" descr="IMG_20140821_001250.jpg"/>
          <p:cNvPicPr>
            <a:picLocks noChangeAspect="1"/>
          </p:cNvPicPr>
          <p:nvPr/>
        </p:nvPicPr>
        <p:blipFill>
          <a:blip r:embed="rId4" cstate="print"/>
          <a:stretch>
            <a:fillRect/>
          </a:stretch>
        </p:blipFill>
        <p:spPr>
          <a:xfrm>
            <a:off x="6324600" y="533400"/>
            <a:ext cx="3733800" cy="280035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11/6/2019</a:t>
            </a:fld>
            <a:endParaRPr lang="en-US"/>
          </a:p>
        </p:txBody>
      </p:sp>
      <p:sp>
        <p:nvSpPr>
          <p:cNvPr id="3" name="Down Arrow Callout 2"/>
          <p:cNvSpPr/>
          <p:nvPr/>
        </p:nvSpPr>
        <p:spPr>
          <a:xfrm>
            <a:off x="2152650" y="381000"/>
            <a:ext cx="3486150" cy="2667000"/>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সরব পাঠ</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1617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anim calcmode="lin" valueType="num">
                                      <p:cBhvr>
                                        <p:cTn id="10" dur="1000" fill="hold"/>
                                        <p:tgtEl>
                                          <p:spTgt spid="3"/>
                                        </p:tgtEl>
                                        <p:attrNameLst>
                                          <p:attrName>ppt_x</p:attrName>
                                        </p:attrNameLst>
                                      </p:cBhvr>
                                      <p:tavLst>
                                        <p:tav tm="0">
                                          <p:val>
                                            <p:fltVal val="0.5"/>
                                          </p:val>
                                        </p:tav>
                                        <p:tav tm="100000">
                                          <p:val>
                                            <p:strVal val="#ppt_x"/>
                                          </p:val>
                                        </p:tav>
                                      </p:tavLst>
                                    </p:anim>
                                    <p:anim calcmode="lin" valueType="num">
                                      <p:cBhvr>
                                        <p:cTn id="11" dur="10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3000" fill="hold"/>
                                        <p:tgtEl>
                                          <p:spTgt spid="12"/>
                                        </p:tgtEl>
                                        <p:attrNameLst>
                                          <p:attrName>ppt_w</p:attrName>
                                        </p:attrNameLst>
                                      </p:cBhvr>
                                      <p:tavLst>
                                        <p:tav tm="0">
                                          <p:val>
                                            <p:fltVal val="0"/>
                                          </p:val>
                                        </p:tav>
                                        <p:tav tm="100000">
                                          <p:val>
                                            <p:strVal val="#ppt_w"/>
                                          </p:val>
                                        </p:tav>
                                      </p:tavLst>
                                    </p:anim>
                                    <p:anim calcmode="lin" valueType="num">
                                      <p:cBhvr>
                                        <p:cTn id="15" dur="3000" fill="hold"/>
                                        <p:tgtEl>
                                          <p:spTgt spid="12"/>
                                        </p:tgtEl>
                                        <p:attrNameLst>
                                          <p:attrName>ppt_h</p:attrName>
                                        </p:attrNameLst>
                                      </p:cBhvr>
                                      <p:tavLst>
                                        <p:tav tm="0">
                                          <p:val>
                                            <p:fltVal val="0"/>
                                          </p:val>
                                        </p:tav>
                                        <p:tav tm="100000">
                                          <p:val>
                                            <p:strVal val="#ppt_h"/>
                                          </p:val>
                                        </p:tav>
                                      </p:tavLst>
                                    </p:anim>
                                    <p:animEffect transition="in" filter="fade">
                                      <p:cBhvr>
                                        <p:cTn id="16" dur="3000"/>
                                        <p:tgtEl>
                                          <p:spTgt spid="12"/>
                                        </p:tgtEl>
                                      </p:cBhvr>
                                    </p:animEffect>
                                    <p:anim calcmode="lin" valueType="num">
                                      <p:cBhvr>
                                        <p:cTn id="17" dur="3000" fill="hold"/>
                                        <p:tgtEl>
                                          <p:spTgt spid="12"/>
                                        </p:tgtEl>
                                        <p:attrNameLst>
                                          <p:attrName>ppt_x</p:attrName>
                                        </p:attrNameLst>
                                      </p:cBhvr>
                                      <p:tavLst>
                                        <p:tav tm="0">
                                          <p:val>
                                            <p:fltVal val="0.5"/>
                                          </p:val>
                                        </p:tav>
                                        <p:tav tm="100000">
                                          <p:val>
                                            <p:strVal val="#ppt_x"/>
                                          </p:val>
                                        </p:tav>
                                      </p:tavLst>
                                    </p:anim>
                                    <p:anim calcmode="lin" valueType="num">
                                      <p:cBhvr>
                                        <p:cTn id="18" dur="3000" fill="hold"/>
                                        <p:tgtEl>
                                          <p:spTgt spid="12"/>
                                        </p:tgtEl>
                                        <p:attrNameLst>
                                          <p:attrName>ppt_y</p:attrName>
                                        </p:attrNameLst>
                                      </p:cBhvr>
                                      <p:tavLst>
                                        <p:tav tm="0">
                                          <p:val>
                                            <p:fltVal val="0.5"/>
                                          </p:val>
                                        </p:tav>
                                        <p:tav tm="100000">
                                          <p:val>
                                            <p:strVal val="#ppt_y"/>
                                          </p:val>
                                        </p:tav>
                                      </p:tavLst>
                                    </p:anim>
                                  </p:childTnLst>
                                </p:cTn>
                              </p:par>
                            </p:childTnLst>
                          </p:cTn>
                        </p:par>
                        <p:par>
                          <p:cTn id="19" fill="hold">
                            <p:stCondLst>
                              <p:cond delay="3000"/>
                            </p:stCondLst>
                            <p:childTnLst>
                              <p:par>
                                <p:cTn id="20" presetID="53" presetClass="entr" presetSubtype="52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fltVal val="0.5"/>
                                          </p:val>
                                        </p:tav>
                                        <p:tav tm="100000">
                                          <p:val>
                                            <p:strVal val="#ppt_x"/>
                                          </p:val>
                                        </p:tav>
                                      </p:tavLst>
                                    </p:anim>
                                    <p:anim calcmode="lin" valueType="num">
                                      <p:cBhvr>
                                        <p:cTn id="26" dur="1000" fill="hold"/>
                                        <p:tgtEl>
                                          <p:spTgt spid="10"/>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3000" fill="hold"/>
                                        <p:tgtEl>
                                          <p:spTgt spid="13"/>
                                        </p:tgtEl>
                                        <p:attrNameLst>
                                          <p:attrName>ppt_w</p:attrName>
                                        </p:attrNameLst>
                                      </p:cBhvr>
                                      <p:tavLst>
                                        <p:tav tm="0">
                                          <p:val>
                                            <p:fltVal val="0"/>
                                          </p:val>
                                        </p:tav>
                                        <p:tav tm="100000">
                                          <p:val>
                                            <p:strVal val="#ppt_w"/>
                                          </p:val>
                                        </p:tav>
                                      </p:tavLst>
                                    </p:anim>
                                    <p:anim calcmode="lin" valueType="num">
                                      <p:cBhvr>
                                        <p:cTn id="30" dur="3000" fill="hold"/>
                                        <p:tgtEl>
                                          <p:spTgt spid="13"/>
                                        </p:tgtEl>
                                        <p:attrNameLst>
                                          <p:attrName>ppt_h</p:attrName>
                                        </p:attrNameLst>
                                      </p:cBhvr>
                                      <p:tavLst>
                                        <p:tav tm="0">
                                          <p:val>
                                            <p:fltVal val="0"/>
                                          </p:val>
                                        </p:tav>
                                        <p:tav tm="100000">
                                          <p:val>
                                            <p:strVal val="#ppt_h"/>
                                          </p:val>
                                        </p:tav>
                                      </p:tavLst>
                                    </p:anim>
                                    <p:animEffect transition="in" filter="fade">
                                      <p:cBhvr>
                                        <p:cTn id="31" dur="3000"/>
                                        <p:tgtEl>
                                          <p:spTgt spid="13"/>
                                        </p:tgtEl>
                                      </p:cBhvr>
                                    </p:animEffect>
                                    <p:anim calcmode="lin" valueType="num">
                                      <p:cBhvr>
                                        <p:cTn id="32" dur="3000" fill="hold"/>
                                        <p:tgtEl>
                                          <p:spTgt spid="13"/>
                                        </p:tgtEl>
                                        <p:attrNameLst>
                                          <p:attrName>ppt_x</p:attrName>
                                        </p:attrNameLst>
                                      </p:cBhvr>
                                      <p:tavLst>
                                        <p:tav tm="0">
                                          <p:val>
                                            <p:fltVal val="0.5"/>
                                          </p:val>
                                        </p:tav>
                                        <p:tav tm="100000">
                                          <p:val>
                                            <p:strVal val="#ppt_x"/>
                                          </p:val>
                                        </p:tav>
                                      </p:tavLst>
                                    </p:anim>
                                    <p:anim calcmode="lin" valueType="num">
                                      <p:cBhvr>
                                        <p:cTn id="33" dur="30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8">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1037</Words>
  <Application>Microsoft Office PowerPoint</Application>
  <PresentationFormat>Widescreen</PresentationFormat>
  <Paragraphs>118</Paragraphs>
  <Slides>25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Microsoft YaHei</vt:lpstr>
      <vt:lpstr>Arial</vt:lpstr>
      <vt:lpstr>Calibri</vt:lpstr>
      <vt:lpstr>NikoshBAN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659</cp:revision>
  <dcterms:created xsi:type="dcterms:W3CDTF">2019-08-15T14:22:09Z</dcterms:created>
  <dcterms:modified xsi:type="dcterms:W3CDTF">2019-11-06T14:57:26Z</dcterms:modified>
</cp:coreProperties>
</file>